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1895" r:id="rId5"/>
    <p:sldId id="1894" r:id="rId6"/>
    <p:sldId id="1896" r:id="rId7"/>
    <p:sldId id="1898" r:id="rId8"/>
    <p:sldId id="1897" r:id="rId9"/>
    <p:sldId id="1899" r:id="rId10"/>
    <p:sldId id="1900" r:id="rId11"/>
    <p:sldId id="1901" r:id="rId12"/>
    <p:sldId id="281" r:id="rId13"/>
    <p:sldId id="310" r:id="rId14"/>
    <p:sldId id="1903" r:id="rId15"/>
    <p:sldId id="258" r:id="rId16"/>
    <p:sldId id="259" r:id="rId17"/>
    <p:sldId id="276" r:id="rId18"/>
    <p:sldId id="28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66853-CF3F-4C83-80CE-99D9EAF01108}" v="7" dt="2023-11-09T22:09:14.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5020" autoAdjust="0"/>
  </p:normalViewPr>
  <p:slideViewPr>
    <p:cSldViewPr snapToGrid="0" showGuides="1">
      <p:cViewPr>
        <p:scale>
          <a:sx n="100" d="100"/>
          <a:sy n="100" d="100"/>
        </p:scale>
        <p:origin x="2484" y="1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69e84dcaf8538ae1/Documents/Presentations%20November%202023/Godfrey%20Grech%20ELMO%20presentation/Correlation%20microbiota%20and%20dietary%20sources.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69e84dcaf8538ae1/Documents/ELMO%20Abstract%202023/AID%20R2%20Result%20file%20Runs4and5.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d.docs.live.net/69e84dcaf8538ae1/Documents/ELMO%20Abstract%202023/AID%20R2%20Result%20file%20Runs4and5.xlsx"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docs.live.net/69e84dcaf8538ae1/Documents/ELMO%20Abstract%202023/AID%20R2%20Result%20file%20Runs4and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Fecal calprotectin</a:t>
            </a:r>
            <a:r>
              <a:rPr lang="en-GB" baseline="0"/>
              <a:t> correlates with </a:t>
            </a:r>
          </a:p>
          <a:p>
            <a:pPr>
              <a:defRPr/>
            </a:pPr>
            <a:r>
              <a:rPr lang="en-GB" baseline="0"/>
              <a:t>Dysbiosis Index (GAmap) in CD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'DI and F calprotectin'!$B$1</c:f>
              <c:strCache>
                <c:ptCount val="1"/>
                <c:pt idx="0">
                  <c:v>FC</c:v>
                </c:pt>
              </c:strCache>
            </c:strRef>
          </c:tx>
          <c:spPr>
            <a:ln w="19050" cap="rnd">
              <a:solidFill>
                <a:schemeClr val="accent1">
                  <a:lumMod val="75000"/>
                </a:schemeClr>
              </a:solidFill>
              <a:round/>
            </a:ln>
            <a:effectLst/>
          </c:spPr>
          <c:marker>
            <c:symbol val="circle"/>
            <c:size val="5"/>
            <c:spPr>
              <a:solidFill>
                <a:schemeClr val="accent1"/>
              </a:solidFill>
              <a:ln w="9525">
                <a:solidFill>
                  <a:schemeClr val="accent1"/>
                </a:solidFill>
              </a:ln>
              <a:effectLst/>
            </c:spPr>
          </c:marker>
          <c:xVal>
            <c:numRef>
              <c:f>'DI and F calprotectin'!$A$2:$A$13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'DI and F calprotectin'!$B$2:$B$13</c:f>
              <c:numCache>
                <c:formatCode>General</c:formatCode>
                <c:ptCount val="12"/>
                <c:pt idx="0">
                  <c:v>1.8</c:v>
                </c:pt>
                <c:pt idx="1">
                  <c:v>1</c:v>
                </c:pt>
                <c:pt idx="2">
                  <c:v>1.8</c:v>
                </c:pt>
                <c:pt idx="3">
                  <c:v>1.9</c:v>
                </c:pt>
                <c:pt idx="4">
                  <c:v>0.4</c:v>
                </c:pt>
                <c:pt idx="5">
                  <c:v>0.2</c:v>
                </c:pt>
                <c:pt idx="6">
                  <c:v>6</c:v>
                </c:pt>
                <c:pt idx="7">
                  <c:v>6.2</c:v>
                </c:pt>
                <c:pt idx="8">
                  <c:v>5.8</c:v>
                </c:pt>
                <c:pt idx="9">
                  <c:v>6.5</c:v>
                </c:pt>
                <c:pt idx="10">
                  <c:v>2.5</c:v>
                </c:pt>
                <c:pt idx="11">
                  <c:v>1.4</c:v>
                </c:pt>
              </c:numCache>
            </c:numRef>
          </c:yVal>
          <c:smooth val="0"/>
          <c:extLst>
            <c:ext xmlns:c16="http://schemas.microsoft.com/office/drawing/2014/chart" uri="{C3380CC4-5D6E-409C-BE32-E72D297353CC}">
              <c16:uniqueId val="{00000000-ED8B-4FF0-84E5-49C32F7C9D82}"/>
            </c:ext>
          </c:extLst>
        </c:ser>
        <c:dLbls>
          <c:showLegendKey val="0"/>
          <c:showVal val="0"/>
          <c:showCatName val="0"/>
          <c:showSerName val="0"/>
          <c:showPercent val="0"/>
          <c:showBubbleSize val="0"/>
        </c:dLbls>
        <c:axId val="1181527328"/>
        <c:axId val="1706630912"/>
      </c:scatterChart>
      <c:scatterChart>
        <c:scatterStyle val="lineMarker"/>
        <c:varyColors val="0"/>
        <c:ser>
          <c:idx val="1"/>
          <c:order val="1"/>
          <c:tx>
            <c:strRef>
              <c:f>'DI and F calprotectin'!$C$1</c:f>
              <c:strCache>
                <c:ptCount val="1"/>
                <c:pt idx="0">
                  <c:v>DI</c:v>
                </c:pt>
              </c:strCache>
            </c:strRef>
          </c:tx>
          <c:spPr>
            <a:ln w="19050" cap="rnd">
              <a:solidFill>
                <a:schemeClr val="accent2">
                  <a:lumMod val="60000"/>
                  <a:lumOff val="40000"/>
                </a:schemeClr>
              </a:solidFill>
              <a:round/>
            </a:ln>
            <a:effectLst/>
          </c:spPr>
          <c:marker>
            <c:symbol val="circle"/>
            <c:size val="5"/>
            <c:spPr>
              <a:solidFill>
                <a:schemeClr val="accent2"/>
              </a:solidFill>
              <a:ln w="9525">
                <a:solidFill>
                  <a:schemeClr val="accent2"/>
                </a:solidFill>
              </a:ln>
              <a:effectLst/>
            </c:spPr>
          </c:marker>
          <c:xVal>
            <c:numRef>
              <c:f>'DI and F calprotectin'!$A$2:$A$13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'DI and F calprotectin'!$C$2:$C$13</c:f>
              <c:numCache>
                <c:formatCode>General</c:formatCode>
                <c:ptCount val="12"/>
                <c:pt idx="0">
                  <c:v>2</c:v>
                </c:pt>
                <c:pt idx="1">
                  <c:v>1.5</c:v>
                </c:pt>
                <c:pt idx="2">
                  <c:v>2</c:v>
                </c:pt>
                <c:pt idx="3">
                  <c:v>3</c:v>
                </c:pt>
                <c:pt idx="4">
                  <c:v>1</c:v>
                </c:pt>
                <c:pt idx="5">
                  <c:v>1</c:v>
                </c:pt>
                <c:pt idx="6">
                  <c:v>4</c:v>
                </c:pt>
                <c:pt idx="7">
                  <c:v>5</c:v>
                </c:pt>
                <c:pt idx="8">
                  <c:v>4</c:v>
                </c:pt>
                <c:pt idx="9">
                  <c:v>5</c:v>
                </c:pt>
                <c:pt idx="10">
                  <c:v>3</c:v>
                </c:pt>
                <c:pt idx="11">
                  <c:v>2</c:v>
                </c:pt>
              </c:numCache>
            </c:numRef>
          </c:yVal>
          <c:smooth val="0"/>
          <c:extLst>
            <c:ext xmlns:c16="http://schemas.microsoft.com/office/drawing/2014/chart" uri="{C3380CC4-5D6E-409C-BE32-E72D297353CC}">
              <c16:uniqueId val="{00000001-ED8B-4FF0-84E5-49C32F7C9D82}"/>
            </c:ext>
          </c:extLst>
        </c:ser>
        <c:dLbls>
          <c:showLegendKey val="0"/>
          <c:showVal val="0"/>
          <c:showCatName val="0"/>
          <c:showSerName val="0"/>
          <c:showPercent val="0"/>
          <c:showBubbleSize val="0"/>
        </c:dLbls>
        <c:axId val="1716602320"/>
        <c:axId val="1749757744"/>
      </c:scatterChart>
      <c:valAx>
        <c:axId val="1181527328"/>
        <c:scaling>
          <c:orientation val="minMax"/>
          <c:max val="12"/>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Chron's</a:t>
                </a:r>
                <a:r>
                  <a:rPr lang="en-GB" baseline="0"/>
                  <a:t> Disease Patients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06630912"/>
        <c:crosses val="autoZero"/>
        <c:crossBetween val="midCat"/>
        <c:majorUnit val="1"/>
      </c:valAx>
      <c:valAx>
        <c:axId val="170663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normalised calprotectin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81527328"/>
        <c:crosses val="autoZero"/>
        <c:crossBetween val="midCat"/>
      </c:valAx>
      <c:valAx>
        <c:axId val="1749757744"/>
        <c:scaling>
          <c:orientation val="minMax"/>
          <c:max val="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Dysbiosis Index</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16602320"/>
        <c:crosses val="max"/>
        <c:crossBetween val="midCat"/>
      </c:valAx>
      <c:valAx>
        <c:axId val="1716602320"/>
        <c:scaling>
          <c:orientation val="minMax"/>
        </c:scaling>
        <c:delete val="1"/>
        <c:axPos val="b"/>
        <c:numFmt formatCode="General" sourceLinked="1"/>
        <c:majorTickMark val="out"/>
        <c:minorTickMark val="none"/>
        <c:tickLblPos val="nextTo"/>
        <c:crossAx val="17497577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dirty="0"/>
              <a:t>Fermented food consumption</a:t>
            </a:r>
          </a:p>
        </c:rich>
      </c:tx>
      <c:layout>
        <c:manualLayout>
          <c:xMode val="edge"/>
          <c:yMode val="edge"/>
          <c:x val="0.22355977573358296"/>
          <c:y val="1.388889395191526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spPr>
              <a:ln w="9525" cap="rnd">
                <a:solidFill>
                  <a:schemeClr val="accent1"/>
                </a:solidFill>
              </a:ln>
              <a:effectLst/>
            </c:spPr>
            <c:trendlineType val="linear"/>
            <c:dispRSqr val="0"/>
            <c:dispEq val="0"/>
          </c:trendline>
          <c:trendline>
            <c:spPr>
              <a:ln w="9525" cap="rnd">
                <a:solidFill>
                  <a:schemeClr val="accent1"/>
                </a:solidFill>
              </a:ln>
              <a:effectLst/>
            </c:spPr>
            <c:trendlineType val="linear"/>
            <c:dispRSqr val="1"/>
            <c:dispEq val="0"/>
            <c:trendlineLbl>
              <c:layout>
                <c:manualLayout>
                  <c:x val="-0.3881557716322207"/>
                  <c:y val="-0.1275106180776531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trendlineLbl>
          </c:trendline>
          <c:xVal>
            <c:numRef>
              <c:f>'[AID R2 Result file Runs4and5.xlsx]AID-bacteria-data omega'!$I$4:$I$22</c:f>
              <c:numCache>
                <c:formatCode>0</c:formatCode>
                <c:ptCount val="19"/>
                <c:pt idx="0">
                  <c:v>9.2835767729312408</c:v>
                </c:pt>
                <c:pt idx="1">
                  <c:v>38.5722382616621</c:v>
                </c:pt>
                <c:pt idx="2">
                  <c:v>155.68344327028299</c:v>
                </c:pt>
                <c:pt idx="3">
                  <c:v>15.523258025469801</c:v>
                </c:pt>
                <c:pt idx="4">
                  <c:v>47.437812608864903</c:v>
                </c:pt>
                <c:pt idx="5">
                  <c:v>8.2244186414755394</c:v>
                </c:pt>
                <c:pt idx="6">
                  <c:v>0</c:v>
                </c:pt>
                <c:pt idx="7">
                  <c:v>10.16894728107</c:v>
                </c:pt>
                <c:pt idx="8">
                  <c:v>24.560534163198799</c:v>
                </c:pt>
                <c:pt idx="9">
                  <c:v>24.3371705052528</c:v>
                </c:pt>
                <c:pt idx="10">
                  <c:v>28.483467886199499</c:v>
                </c:pt>
                <c:pt idx="11">
                  <c:v>24.585042986834701</c:v>
                </c:pt>
                <c:pt idx="12">
                  <c:v>262.89228673262301</c:v>
                </c:pt>
                <c:pt idx="13">
                  <c:v>38.834060461697298</c:v>
                </c:pt>
                <c:pt idx="14">
                  <c:v>50.324841016362598</c:v>
                </c:pt>
                <c:pt idx="15">
                  <c:v>64.672348283429599</c:v>
                </c:pt>
                <c:pt idx="16">
                  <c:v>30.1687057727164</c:v>
                </c:pt>
                <c:pt idx="17">
                  <c:v>51.708590308353202</c:v>
                </c:pt>
                <c:pt idx="18">
                  <c:v>21.349479655290299</c:v>
                </c:pt>
              </c:numCache>
            </c:numRef>
          </c:xVal>
          <c:yVal>
            <c:numRef>
              <c:f>'[AID R2 Result file Runs4and5.xlsx]AID-bacteria-data omega'!$AG$4:$AG$22</c:f>
              <c:numCache>
                <c:formatCode>0</c:formatCode>
                <c:ptCount val="19"/>
                <c:pt idx="0">
                  <c:v>8.1520328433883407</c:v>
                </c:pt>
                <c:pt idx="1">
                  <c:v>60.585296627363299</c:v>
                </c:pt>
                <c:pt idx="2">
                  <c:v>91.9602037309064</c:v>
                </c:pt>
                <c:pt idx="3">
                  <c:v>19.377033906567</c:v>
                </c:pt>
                <c:pt idx="4">
                  <c:v>35.770917526948999</c:v>
                </c:pt>
                <c:pt idx="5">
                  <c:v>7.0704447606136496</c:v>
                </c:pt>
                <c:pt idx="6">
                  <c:v>0</c:v>
                </c:pt>
                <c:pt idx="7">
                  <c:v>9.8865885076466995</c:v>
                </c:pt>
                <c:pt idx="8">
                  <c:v>14.7645313086529</c:v>
                </c:pt>
                <c:pt idx="9">
                  <c:v>9.6210473844920106</c:v>
                </c:pt>
                <c:pt idx="10">
                  <c:v>16.465062809410401</c:v>
                </c:pt>
                <c:pt idx="11">
                  <c:v>10.651864931499199</c:v>
                </c:pt>
                <c:pt idx="12">
                  <c:v>340.42461177483801</c:v>
                </c:pt>
                <c:pt idx="13">
                  <c:v>28.102080377014801</c:v>
                </c:pt>
                <c:pt idx="14">
                  <c:v>22.8663865437215</c:v>
                </c:pt>
                <c:pt idx="15">
                  <c:v>41.741623683244697</c:v>
                </c:pt>
                <c:pt idx="16">
                  <c:v>17.4358628336966</c:v>
                </c:pt>
                <c:pt idx="17">
                  <c:v>32.975013796782797</c:v>
                </c:pt>
                <c:pt idx="18">
                  <c:v>10.192588823068601</c:v>
                </c:pt>
              </c:numCache>
            </c:numRef>
          </c:yVal>
          <c:smooth val="0"/>
          <c:extLst>
            <c:ext xmlns:c16="http://schemas.microsoft.com/office/drawing/2014/chart" uri="{C3380CC4-5D6E-409C-BE32-E72D297353CC}">
              <c16:uniqueId val="{00000002-BBC0-4E36-BA4B-E96EDBCE5D74}"/>
            </c:ext>
          </c:extLst>
        </c:ser>
        <c:dLbls>
          <c:showLegendKey val="0"/>
          <c:showVal val="0"/>
          <c:showCatName val="0"/>
          <c:showSerName val="0"/>
          <c:showPercent val="0"/>
          <c:showBubbleSize val="0"/>
        </c:dLbls>
        <c:axId val="182587103"/>
        <c:axId val="534153967"/>
      </c:scatterChart>
      <c:valAx>
        <c:axId val="18258710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Lactobacillus ssp</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l-GR"/>
            </a:p>
          </c:txPr>
        </c:title>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crossAx val="534153967"/>
        <c:crosses val="autoZero"/>
        <c:crossBetween val="midCat"/>
      </c:valAx>
      <c:valAx>
        <c:axId val="534153967"/>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Holdemanella biformis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l-GR"/>
            </a:p>
          </c:txPr>
        </c:title>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crossAx val="1825871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'[AID R2 Result file Runs4and5.xlsx]AID-bacteria-data omega (2)'!$P$4:$P$24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(2)'!$Q$4:$Q$24</cx:f>
        <cx:lvl ptCount="21" formatCode="0">
          <cx:pt idx="0">19.626765681219801</cx:pt>
          <cx:pt idx="1">26.8529591285543</cx:pt>
          <cx:pt idx="2">21.890118852935402</cx:pt>
          <cx:pt idx="3">27.601527737263702</cx:pt>
          <cx:pt idx="4">24.7469636667727</cx:pt>
          <cx:pt idx="5">0</cx:pt>
          <cx:pt idx="6">0</cx:pt>
          <cx:pt idx="7">22.691047413216801</cx:pt>
          <cx:pt idx="8">7.5456888792694503</cx:pt>
          <cx:pt idx="9">24.787417090504</cx:pt>
          <cx:pt idx="10">0</cx:pt>
          <cx:pt idx="11">204.80510295090599</cx:pt>
          <cx:pt idx="12">24.392028002942698</cx:pt>
          <cx:pt idx="13">0</cx:pt>
          <cx:pt idx="14">8.1528031014508606</cx:pt>
          <cx:pt idx="15">23.276542536595699</cx:pt>
          <cx:pt idx="16">33.998617026592001</cx:pt>
          <cx:pt idx="17">6.5794555815396203</cx:pt>
          <cx:pt idx="18">0</cx:pt>
          <cx:pt idx="19">6.2140507955856297</cx:pt>
          <cx:pt idx="20">0</cx:pt>
        </cx:lvl>
      </cx:numDim>
    </cx:data>
    <cx:data id="1">
      <cx:strDim type="cat">
        <cx:f>'[AID R2 Result file Runs4and5.xlsx]AID-bacteria-data omega (2)'!$P$4:$P$24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(2)'!$R$4:$R$24</cx:f>
        <cx:lvl ptCount="21" formatCode="0">
          <cx:pt idx="0">21.460273659604098</cx:pt>
          <cx:pt idx="1">40.249907191669301</cx:pt>
          <cx:pt idx="2">240.96572233509099</cx:pt>
          <cx:pt idx="3">36.945453690761703</cx:pt>
          <cx:pt idx="4">0</cx:pt>
          <cx:pt idx="5">0</cx:pt>
          <cx:pt idx="6">5.0044294758316896</cx:pt>
          <cx:pt idx="7">66.851815404177998</cx:pt>
          <cx:pt idx="8">12.110377872127</cx:pt>
          <cx:pt idx="9">18.731606204073401</cx:pt>
          <cx:pt idx="10">9.9930917196692306</cx:pt>
          <cx:pt idx="11">826.73789610503695</cx:pt>
          <cx:pt idx="12">9.70743259470024</cx:pt>
          <cx:pt idx="13">5.1985148628828801</cx:pt>
          <cx:pt idx="14">0</cx:pt>
          <cx:pt idx="15">3.2884969322139699</cx:pt>
          <cx:pt idx="16">23.175032821539499</cx:pt>
          <cx:pt idx="17">0</cx:pt>
          <cx:pt idx="18">0</cx:pt>
          <cx:pt idx="19">0</cx:pt>
          <cx:pt idx="20">0</cx:pt>
        </cx:lvl>
      </cx:numDim>
    </cx:data>
    <cx:data id="2">
      <cx:strDim type="cat">
        <cx:f>'[AID R2 Result file Runs4and5.xlsx]AID-bacteria-data omega (2)'!$P$4:$P$24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(2)'!$S$4:$S$24</cx:f>
        <cx:lvl ptCount="21" formatCode="0">
          <cx:pt idx="0">6.5712208170423301</cx:pt>
          <cx:pt idx="1">29.907598872174201</cx:pt>
          <cx:pt idx="2">324.01048778064899</cx:pt>
          <cx:pt idx="3">4.7644521942646696</cx:pt>
          <cx:pt idx="4">46.214909595212802</cx:pt>
          <cx:pt idx="5">0</cx:pt>
          <cx:pt idx="6">29.448808898772999</cx:pt>
          <cx:pt idx="7">4.54151726357318</cx:pt>
          <cx:pt idx="8">24.564128339103199</cx:pt>
          <cx:pt idx="9">4.8246224695367204</cx:pt>
          <cx:pt idx="10">116.88211985174701</cx:pt>
          <cx:pt idx="11">161.01588486390099</cx:pt>
          <cx:pt idx="12">3.5540086433106901</cx:pt>
          <cx:pt idx="13">5.1094961979904996</cx:pt>
          <cx:pt idx="14">8.3815532164948596</cx:pt>
          <cx:pt idx="15">3.7328096980269798</cx:pt>
          <cx:pt idx="16">4.10778354086038</cx:pt>
          <cx:pt idx="17">4</cx:pt>
          <cx:pt idx="18">14.1320007783695</cx:pt>
          <cx:pt idx="19">10.692112303058</cx:pt>
          <cx:pt idx="20">0</cx:pt>
        </cx:lvl>
      </cx:numDim>
    </cx:data>
    <cx:data id="3">
      <cx:strDim type="cat">
        <cx:f>'[AID R2 Result file Runs4and5.xlsx]AID-bacteria-data omega (2)'!$P$4:$P$24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(2)'!$T$4:$T$24</cx:f>
        <cx:lvl ptCount="21" formatCode="0">
          <cx:pt idx="0">5.2684776227505301</cx:pt>
          <cx:pt idx="1">7.7632255387638001</cx:pt>
          <cx:pt idx="2">7.2170685337525597</cx:pt>
          <cx:pt idx="3">8.0688714950406997</cx:pt>
          <cx:pt idx="4">0</cx:pt>
          <cx:pt idx="5">0</cx:pt>
          <cx:pt idx="6">0</cx:pt>
          <cx:pt idx="7">5.5765592292257899</cx:pt>
          <cx:pt idx="8">0</cx:pt>
          <cx:pt idx="9">6.3799909703164204</cx:pt>
          <cx:pt idx="10">0</cx:pt>
          <cx:pt idx="11">7.10308785990388</cx:pt>
          <cx:pt idx="12">4.8989649707958201</cx:pt>
          <cx:pt idx="13">0</cx:pt>
          <cx:pt idx="14">6.7478099977787398</cx:pt>
          <cx:pt idx="15">5.2578127260256</cx:pt>
          <cx:pt idx="16">6.0134483160744896</cx:pt>
          <cx:pt idx="17">0</cx:pt>
          <cx:pt idx="18">0</cx:pt>
          <cx:pt idx="19">0</cx:pt>
          <cx:pt idx="20">0</cx:pt>
        </cx:lvl>
      </cx:numDim>
    </cx:data>
    <cx:data id="4">
      <cx:strDim type="cat">
        <cx:f>'[AID R2 Result file Runs4and5.xlsx]AID-bacteria-data omega (2)'!$P$4:$P$24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(2)'!$U$4:$U$24</cx:f>
        <cx:lvl ptCount="21" formatCode="0">
          <cx:pt idx="0">7.0384236884132196</cx:pt>
          <cx:pt idx="1">11.309052306805301</cx:pt>
          <cx:pt idx="2">17.591623138723701</cx:pt>
          <cx:pt idx="3">9.1862743798133799</cx:pt>
          <cx:pt idx="4">0</cx:pt>
          <cx:pt idx="5">0</cx:pt>
          <cx:pt idx="6">0</cx:pt>
          <cx:pt idx="7">11.100376762821201</cx:pt>
          <cx:pt idx="8">0</cx:pt>
          <cx:pt idx="9">11.7206461352937</cx:pt>
          <cx:pt idx="10">0</cx:pt>
          <cx:pt idx="11">12.726241061699801</cx:pt>
          <cx:pt idx="12">7.2285681952520502</cx:pt>
          <cx:pt idx="13">0</cx:pt>
          <cx:pt idx="14">0</cx:pt>
          <cx:pt idx="15">7.4662035166641596</cx:pt>
          <cx:pt idx="16">7.4123256285364301</cx:pt>
          <cx:pt idx="17">0</cx:pt>
          <cx:pt idx="18">0</cx:pt>
          <cx:pt idx="19">0</cx:pt>
          <cx:pt idx="20">0</cx:pt>
        </cx:lvl>
      </cx:numDim>
    </cx:data>
  </cx:chartData>
  <cx:chart>
    <cx:title pos="t" align="ctr" overlay="0">
      <cx:tx>
        <cx:txData>
          <cx:v>Omega-3 supplementation suppress pro-inflammatory species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a:rPr>
            <a:t>Omega-3 supplementation suppress pro-inflammatory species</a:t>
          </a:r>
        </a:p>
      </cx:txPr>
    </cx:title>
    <cx:plotArea>
      <cx:plotAreaRegion>
        <cx:series layoutId="boxWhisker" uniqueId="{758EB392-3611-4ED8-A419-14182B39616B}">
          <cx:tx>
            <cx:txData>
              <cx:f>'[AID R2 Result file Runs4and5.xlsx]AID-bacteria-data omega (2)'!$Q$3</cx:f>
              <cx:v>Ruminococcus gnavus</cx:v>
            </cx:txData>
          </cx:tx>
          <cx:dataId val="0"/>
          <cx:layoutPr>
            <cx:statistics quartileMethod="exclusive"/>
          </cx:layoutPr>
        </cx:series>
        <cx:series layoutId="boxWhisker" uniqueId="{D2F9CFDC-182F-441E-847B-E06907B853AD}">
          <cx:tx>
            <cx:txData>
              <cx:f>'[AID R2 Result file Runs4and5.xlsx]AID-bacteria-data omega (2)'!$R$3</cx:f>
              <cx:v>Proteobacteria</cx:v>
            </cx:txData>
          </cx:tx>
          <cx:dataId val="1"/>
          <cx:layoutPr>
            <cx:statistics quartileMethod="exclusive"/>
          </cx:layoutPr>
        </cx:series>
        <cx:series layoutId="boxWhisker" uniqueId="{E2F3191D-206A-4439-9246-656DFE15F091}">
          <cx:tx>
            <cx:txData>
              <cx:f>'[AID R2 Result file Runs4and5.xlsx]AID-bacteria-data omega (2)'!$S$3</cx:f>
              <cx:v>Shigella spp. &amp; Escherichia spp.</cx:v>
            </cx:txData>
          </cx:tx>
          <cx:dataId val="2"/>
          <cx:layoutPr>
            <cx:statistics quartileMethod="exclusive"/>
          </cx:layoutPr>
        </cx:series>
        <cx:series layoutId="boxWhisker" uniqueId="{CD0F9A69-2D85-4B12-B0AD-59A78BEBEAA7}">
          <cx:tx>
            <cx:txData>
              <cx:f>'[AID R2 Result file Runs4and5.xlsx]AID-bacteria-data omega (2)'!$T$3</cx:f>
              <cx:v>Streptococcus spp.</cx:v>
            </cx:txData>
          </cx:tx>
          <cx:dataId val="3"/>
          <cx:layoutPr>
            <cx:statistics quartileMethod="exclusive"/>
          </cx:layoutPr>
        </cx:series>
        <cx:series layoutId="boxWhisker" uniqueId="{7DF66BB1-FC97-4704-8688-7443988226B2}">
          <cx:tx>
            <cx:txData>
              <cx:f>'[AID R2 Result file Runs4and5.xlsx]AID-bacteria-data omega (2)'!$U$3</cx:f>
              <cx:v>Streptococcus spp. 2</cx:v>
            </cx:txData>
          </cx:tx>
          <cx:dataId val="4"/>
          <cx:layoutPr>
            <cx:statistics quartileMethod="exclusive"/>
          </cx:layoutPr>
        </cx:series>
      </cx:plotAreaRegion>
      <cx:axis id="0">
        <cx:catScaling gapWidth="1"/>
        <cx:title>
          <cx:tx>
            <cx:txData>
              <cx:v>Omega-3 (EPA) levels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a:rPr>
                <a:t>Omega-3 (EPA) levels</a:t>
              </a:r>
            </a:p>
          </cx:txPr>
        </cx:title>
        <cx:tickLabels/>
      </cx:axis>
      <cx:axis id="1">
        <cx:valScaling max="250"/>
        <cx:title>
          <cx:tx>
            <cx:txData>
              <cx:v>Abundance (Median Fluorescence Intensity)</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a:rPr>
                <a:t>Abundance (Median Fluorescence Intensity)</a:t>
              </a:r>
            </a:p>
          </cx:txPr>
        </cx:title>
        <cx:majorGridlines/>
        <cx:tickLabels/>
      </cx:axis>
    </cx:plotArea>
    <cx:legend pos="r" align="ctr" overlay="0"/>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'[AID R2 Result file Runs4and5.xlsx]AID-bacteria-data omega (2)'!$V$4:$V$24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(2)'!$W$4:$W$24</cx:f>
        <cx:lvl ptCount="21" formatCode="0">
          <cx:pt idx="0">912.20906074976801</cx:pt>
          <cx:pt idx="1">406.48409105093901</cx:pt>
          <cx:pt idx="2">374.390759811983</cx:pt>
          <cx:pt idx="3">449.59618264156802</cx:pt>
          <cx:pt idx="4">208.28852680659401</cx:pt>
          <cx:pt idx="5">741.64115486885396</cx:pt>
          <cx:pt idx="6">1135.7008657333799</cx:pt>
          <cx:pt idx="7">486.703117838514</cx:pt>
          <cx:pt idx="8">794.31854923895696</cx:pt>
          <cx:pt idx="9">378.71131776702401</cx:pt>
          <cx:pt idx="10">608.16706127345299</cx:pt>
          <cx:pt idx="11">282.61663743974901</cx:pt>
          <cx:pt idx="12">322.949612161613</cx:pt>
          <cx:pt idx="13">210.42826622969099</cx:pt>
          <cx:pt idx="14">496.42247825996299</cx:pt>
          <cx:pt idx="15">559.08459234195902</cx:pt>
          <cx:pt idx="16">268.46607590873901</cx:pt>
          <cx:pt idx="17">852.80103393102002</cx:pt>
          <cx:pt idx="18">579.55218578205097</cx:pt>
          <cx:pt idx="19">629.92336494195899</cx:pt>
          <cx:pt idx="20">272.77844273097998</cx:pt>
        </cx:lvl>
      </cx:numDim>
    </cx:data>
    <cx:data id="1">
      <cx:strDim type="cat">
        <cx:f>'[AID R2 Result file Runs4and5.xlsx]AID-bacteria-data omega (2)'!$V$4:$V$24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(2)'!$X$4:$X$24</cx:f>
        <cx:lvl ptCount="21" formatCode="0">
          <cx:pt idx="0">556.27246809742701</cx:pt>
          <cx:pt idx="1">804.51693010933104</cx:pt>
          <cx:pt idx="2">578.00072950701701</cx:pt>
          <cx:pt idx="3">1036.06615744227</cx:pt>
          <cx:pt idx="4">960.61661254548403</cx:pt>
          <cx:pt idx="5">393.955087395578</cx:pt>
          <cx:pt idx="6">831.838557334911</cx:pt>
          <cx:pt idx="7">817.41586285703602</cx:pt>
          <cx:pt idx="8">879.84412495365302</cx:pt>
          <cx:pt idx="9">532.50141077351805</cx:pt>
          <cx:pt idx="10">716.48930681224704</cx:pt>
          <cx:pt idx="11">1200.7056382370999</cx:pt>
          <cx:pt idx="12">677.06398380655901</cx:pt>
          <cx:pt idx="13">639.17350671885595</cx:pt>
          <cx:pt idx="14">579.46337342924699</cx:pt>
          <cx:pt idx="15">932.423176885776</cx:pt>
          <cx:pt idx="16">1065.2357624036499</cx:pt>
          <cx:pt idx="17">320.30413183915698</cx:pt>
          <cx:pt idx="18">444.29151543184503</cx:pt>
          <cx:pt idx="19">569.59173855565598</cx:pt>
          <cx:pt idx="20">368.61030048725797</cx:pt>
        </cx:lvl>
      </cx:numDim>
    </cx:data>
    <cx:data id="2">
      <cx:strDim type="cat">
        <cx:f>'[AID R2 Result file Runs4and5.xlsx]AID-bacteria-data omega (2)'!$V$4:$V$24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(2)'!$Y$4:$Y$24</cx:f>
        <cx:lvl ptCount="21" formatCode="0">
          <cx:pt idx="0">313.540211459803</cx:pt>
          <cx:pt idx="1">317.83627415245502</cx:pt>
          <cx:pt idx="2">346.84570174553801</cx:pt>
          <cx:pt idx="3">512.14985454055898</cx:pt>
          <cx:pt idx="4">612.07397579886003</cx:pt>
          <cx:pt idx="5">205.31925482306301</cx:pt>
          <cx:pt idx="6">342.45535503010598</cx:pt>
          <cx:pt idx="7">388.98850749406699</cx:pt>
          <cx:pt idx="8">340.54488908186698</cx:pt>
          <cx:pt idx="9">426.33481900175502</cx:pt>
          <cx:pt idx="10">261.28805229501103</cx:pt>
          <cx:pt idx="11">25.067575325976499</cx:pt>
          <cx:pt idx="12">398.19446897454299</cx:pt>
          <cx:pt idx="13">457.17033254478298</cx:pt>
          <cx:pt idx="14">428.856089777997</cx:pt>
          <cx:pt idx="15">604.92113279795797</cx:pt>
          <cx:pt idx="16">478.528137809383</cx:pt>
          <cx:pt idx="17">249.84141814174001</cx:pt>
          <cx:pt idx="18">434.28992075097602</cx:pt>
          <cx:pt idx="19">356.70605141671899</cx:pt>
          <cx:pt idx="20">238.75650275719599</cx:pt>
        </cx:lvl>
      </cx:numDim>
    </cx:data>
    <cx:data id="3">
      <cx:strDim type="cat">
        <cx:f>'[AID R2 Result file Runs4and5.xlsx]AID-bacteria-data omega (2)'!$V$4:$V$24</cx:f>
        <cx:lvl ptCount="21">
          <cx:pt idx="0">1</cx:pt>
          <cx:pt idx="1">1</cx:pt>
          <cx:pt idx="2">1</cx:pt>
          <cx:pt idx="3">1</cx:pt>
          <cx:pt idx="4">1</cx:pt>
          <cx:pt idx="5">1</cx:pt>
          <cx:pt idx="6">1</cx:pt>
          <cx:pt idx="7">1</cx:pt>
          <cx:pt idx="8">1</cx:pt>
          <cx:pt idx="9">1</cx:pt>
          <cx:pt idx="10">1</cx:pt>
          <cx:pt idx="11">1</cx:pt>
          <cx:pt idx="12">1</cx:pt>
          <cx:pt idx="13">1</cx:pt>
          <cx:pt idx="14">1</cx:pt>
          <cx:pt idx="15">1</cx:pt>
          <cx:pt idx="16">1</cx:pt>
          <cx:pt idx="17">2</cx:pt>
          <cx:pt idx="18">2</cx:pt>
          <cx:pt idx="19">2</cx:pt>
          <cx:pt idx="20">2</cx:pt>
        </cx:lvl>
      </cx:strDim>
      <cx:numDim type="val">
        <cx:f>'[AID R2 Result file Runs4and5.xlsx]AID-bacteria-data omega (2)'!$Z$4:$Z$24</cx:f>
        <cx:lvl ptCount="21" formatCode="0">
          <cx:pt idx="0">214.37516087251001</cx:pt>
          <cx:pt idx="1">78.300078903572597</cx:pt>
          <cx:pt idx="2">138.76599207227099</cx:pt>
          <cx:pt idx="3">130.49052870835001</cx:pt>
          <cx:pt idx="4">106.302772887462</cx:pt>
          <cx:pt idx="5">133.78110570567699</cx:pt>
          <cx:pt idx="6">215.303705052509</cx:pt>
          <cx:pt idx="7">333.02487346578903</cx:pt>
          <cx:pt idx="8">133.98883926091901</cx:pt>
          <cx:pt idx="9">83.113628138999601</cx:pt>
          <cx:pt idx="10">101.818339716659</cx:pt>
          <cx:pt idx="11">78.064434573080007</cx:pt>
          <cx:pt idx="12">113.04191766487</cx:pt>
          <cx:pt idx="13">238.391172756087</cx:pt>
          <cx:pt idx="14">113.52461311538799</cx:pt>
          <cx:pt idx="15">74.122124374495002</cx:pt>
          <cx:pt idx="16">190.05529721667699</cx:pt>
          <cx:pt idx="17">95.264415194696994</cx:pt>
          <cx:pt idx="18">79.765085289323594</cx:pt>
          <cx:pt idx="19">117.13257318129401</cx:pt>
          <cx:pt idx="20">79.076806522596598</cx:pt>
        </cx:lvl>
      </cx:numDim>
    </cx:data>
  </cx:chartData>
  <cx:chart>
    <cx:title pos="t" align="ctr" overlay="0">
      <cx:tx>
        <cx:txData>
          <cx:v>Normal abundance of commensal microbiota</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a:rPr>
            <a:t>Normal abundance of commensal microbiota</a:t>
          </a:r>
        </a:p>
      </cx:txPr>
    </cx:title>
    <cx:plotArea>
      <cx:plotAreaRegion>
        <cx:series layoutId="boxWhisker" uniqueId="{FDBDF25A-70E4-4D4F-9994-530C465C8249}">
          <cx:tx>
            <cx:txData>
              <cx:f>'[AID R2 Result file Runs4and5.xlsx]AID-bacteria-data omega (2)'!$W$3</cx:f>
              <cx:v>Firmicutes</cx:v>
            </cx:txData>
          </cx:tx>
          <cx:dataId val="0"/>
          <cx:layoutPr>
            <cx:statistics quartileMethod="exclusive"/>
          </cx:layoutPr>
        </cx:series>
        <cx:series layoutId="boxWhisker" uniqueId="{A432D93A-5D24-4A83-BFF6-E07C1DBEDDCB}">
          <cx:tx>
            <cx:txData>
              <cx:f>'[AID R2 Result file Runs4and5.xlsx]AID-bacteria-data omega (2)'!$X$3</cx:f>
              <cx:v>Bacteroides spp. &amp; Prevotella spp.</cx:v>
            </cx:txData>
          </cx:tx>
          <cx:dataId val="1"/>
          <cx:layoutPr>
            <cx:statistics quartileMethod="exclusive"/>
          </cx:layoutPr>
        </cx:series>
        <cx:series layoutId="boxWhisker" uniqueId="{53BB8ADF-641F-47BE-8959-90AED1468BE5}">
          <cx:tx>
            <cx:txData>
              <cx:f>'[AID R2 Result file Runs4and5.xlsx]AID-bacteria-data omega (2)'!$Y$3</cx:f>
              <cx:v>Faecalibacterium prausnitzii</cx:v>
            </cx:txData>
          </cx:tx>
          <cx:dataId val="2"/>
          <cx:layoutPr>
            <cx:statistics quartileMethod="exclusive"/>
          </cx:layoutPr>
        </cx:series>
        <cx:series layoutId="boxWhisker" uniqueId="{B9937E2A-3619-4CF7-85EE-7C69138934BA}">
          <cx:tx>
            <cx:txData>
              <cx:f>'[AID R2 Result file Runs4and5.xlsx]AID-bacteria-data omega (2)'!$Z$3</cx:f>
              <cx:v>Bacilli</cx:v>
            </cx:txData>
          </cx:tx>
          <cx:dataId val="3"/>
          <cx:layoutPr>
            <cx:statistics quartileMethod="exclusive"/>
          </cx:layoutPr>
        </cx:series>
      </cx:plotAreaRegion>
      <cx:axis id="0">
        <cx:catScaling gapWidth="1"/>
        <cx:title>
          <cx:tx>
            <cx:txData>
              <cx:v>Omega-3 (EPA) Levels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a:rPr>
                <a:t>Omega-3 (EPA) Levels</a:t>
              </a:r>
            </a:p>
          </cx:txPr>
        </cx:title>
        <cx:tickLabels/>
      </cx:axis>
      <cx:axis id="1">
        <cx:valScaling/>
        <cx:title>
          <cx:tx>
            <cx:txData>
              <cx:v>Abundance (Median Fluotescence Intensity)</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a:rPr>
                <a:t>Abundance (Median Fluotescence Intensity)</a:t>
              </a:r>
            </a:p>
          </cx:txPr>
        </cx:title>
        <cx:majorGridlines/>
        <cx:tickLabels/>
      </cx:axis>
    </cx:plotArea>
    <cx:legend pos="r"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A146A-DE59-46E1-ACC4-00D90006501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F59B64B-E612-4ADB-8038-E3983A1468F7}">
      <dgm:prSet/>
      <dgm:spPr/>
      <dgm:t>
        <a:bodyPr/>
        <a:lstStyle/>
        <a:p>
          <a:r>
            <a:rPr lang="en-GB"/>
            <a:t>Clinical studies report that among a healthy population 16% of individuals have a mild dysbiosis (DI 3). </a:t>
          </a:r>
          <a:endParaRPr lang="en-US"/>
        </a:p>
      </dgm:t>
    </dgm:pt>
    <dgm:pt modelId="{EF12DA21-06B7-4F88-B6C9-B99279385034}" type="parTrans" cxnId="{4BA822CF-8B4E-43A5-AADC-251169EBB7CA}">
      <dgm:prSet/>
      <dgm:spPr/>
      <dgm:t>
        <a:bodyPr/>
        <a:lstStyle/>
        <a:p>
          <a:endParaRPr lang="en-US"/>
        </a:p>
      </dgm:t>
    </dgm:pt>
    <dgm:pt modelId="{FA8D8C79-98E0-4D7B-8EDE-A2B3DF919114}" type="sibTrans" cxnId="{4BA822CF-8B4E-43A5-AADC-251169EBB7CA}">
      <dgm:prSet/>
      <dgm:spPr/>
      <dgm:t>
        <a:bodyPr/>
        <a:lstStyle/>
        <a:p>
          <a:endParaRPr lang="en-US"/>
        </a:p>
      </dgm:t>
    </dgm:pt>
    <dgm:pt modelId="{96E00628-482A-4251-84B8-110D36E6D977}">
      <dgm:prSet/>
      <dgm:spPr/>
      <dgm:t>
        <a:bodyPr/>
        <a:lstStyle/>
        <a:p>
          <a:r>
            <a:rPr lang="en-GB"/>
            <a:t>Individuals with irritable bowel syndrome (IBS) 70-80% have a microbiota profile that falls outside of the normal range (DI &gt; 2). </a:t>
          </a:r>
          <a:endParaRPr lang="en-US"/>
        </a:p>
      </dgm:t>
    </dgm:pt>
    <dgm:pt modelId="{4ECD5C39-EE6C-45F1-AC29-3EE42FC2ED38}" type="parTrans" cxnId="{F0A7767D-2F38-4ADB-BEC9-EB4463FAC6E9}">
      <dgm:prSet/>
      <dgm:spPr/>
      <dgm:t>
        <a:bodyPr/>
        <a:lstStyle/>
        <a:p>
          <a:endParaRPr lang="en-US"/>
        </a:p>
      </dgm:t>
    </dgm:pt>
    <dgm:pt modelId="{4A0F2777-29D5-4119-891C-E97CF17A4101}" type="sibTrans" cxnId="{F0A7767D-2F38-4ADB-BEC9-EB4463FAC6E9}">
      <dgm:prSet/>
      <dgm:spPr/>
      <dgm:t>
        <a:bodyPr/>
        <a:lstStyle/>
        <a:p>
          <a:endParaRPr lang="en-US"/>
        </a:p>
      </dgm:t>
    </dgm:pt>
    <dgm:pt modelId="{3F6D8276-3392-483F-AF0A-EBA91DC28F05}">
      <dgm:prSet/>
      <dgm:spPr/>
      <dgm:t>
        <a:bodyPr/>
        <a:lstStyle/>
        <a:p>
          <a:r>
            <a:rPr lang="en-GB"/>
            <a:t>Inflammatory Bowel Disease (IBD) patients tend to have a more severe dysbiosis (DI 4-5).</a:t>
          </a:r>
          <a:endParaRPr lang="en-US"/>
        </a:p>
      </dgm:t>
    </dgm:pt>
    <dgm:pt modelId="{E5EF6A5F-4898-4B6A-99A9-8DC2C40C3F41}" type="parTrans" cxnId="{19C99C41-099A-4AB6-9188-CEF7149D970A}">
      <dgm:prSet/>
      <dgm:spPr/>
      <dgm:t>
        <a:bodyPr/>
        <a:lstStyle/>
        <a:p>
          <a:endParaRPr lang="en-US"/>
        </a:p>
      </dgm:t>
    </dgm:pt>
    <dgm:pt modelId="{5C8CF3E7-516B-4E7D-AE1C-D539FD425FF4}" type="sibTrans" cxnId="{19C99C41-099A-4AB6-9188-CEF7149D970A}">
      <dgm:prSet/>
      <dgm:spPr/>
      <dgm:t>
        <a:bodyPr/>
        <a:lstStyle/>
        <a:p>
          <a:endParaRPr lang="en-US"/>
        </a:p>
      </dgm:t>
    </dgm:pt>
    <dgm:pt modelId="{E8F2E593-F920-42B0-8D65-D027930B0A42}" type="pres">
      <dgm:prSet presAssocID="{0DAA146A-DE59-46E1-ACC4-00D90006501C}" presName="hierChild1" presStyleCnt="0">
        <dgm:presLayoutVars>
          <dgm:chPref val="1"/>
          <dgm:dir/>
          <dgm:animOne val="branch"/>
          <dgm:animLvl val="lvl"/>
          <dgm:resizeHandles/>
        </dgm:presLayoutVars>
      </dgm:prSet>
      <dgm:spPr/>
    </dgm:pt>
    <dgm:pt modelId="{E1AA1DD2-B6A4-46EA-9CCF-7E6653FD94D5}" type="pres">
      <dgm:prSet presAssocID="{7F59B64B-E612-4ADB-8038-E3983A1468F7}" presName="hierRoot1" presStyleCnt="0"/>
      <dgm:spPr/>
    </dgm:pt>
    <dgm:pt modelId="{DE5D5D4B-5CF7-4576-ABE5-F3F335489E2C}" type="pres">
      <dgm:prSet presAssocID="{7F59B64B-E612-4ADB-8038-E3983A1468F7}" presName="composite" presStyleCnt="0"/>
      <dgm:spPr/>
    </dgm:pt>
    <dgm:pt modelId="{63D3DA19-87CB-46C7-95FC-68FDD49DA8EE}" type="pres">
      <dgm:prSet presAssocID="{7F59B64B-E612-4ADB-8038-E3983A1468F7}" presName="background" presStyleLbl="node0" presStyleIdx="0" presStyleCnt="3"/>
      <dgm:spPr/>
    </dgm:pt>
    <dgm:pt modelId="{9B084795-B236-4ACB-8ABD-EC3B67E0447D}" type="pres">
      <dgm:prSet presAssocID="{7F59B64B-E612-4ADB-8038-E3983A1468F7}" presName="text" presStyleLbl="fgAcc0" presStyleIdx="0" presStyleCnt="3">
        <dgm:presLayoutVars>
          <dgm:chPref val="3"/>
        </dgm:presLayoutVars>
      </dgm:prSet>
      <dgm:spPr/>
    </dgm:pt>
    <dgm:pt modelId="{67C3FDE1-8E4F-4C5B-A6FA-98CA14D2D1F1}" type="pres">
      <dgm:prSet presAssocID="{7F59B64B-E612-4ADB-8038-E3983A1468F7}" presName="hierChild2" presStyleCnt="0"/>
      <dgm:spPr/>
    </dgm:pt>
    <dgm:pt modelId="{EF95EFEB-9F5D-43D3-BCB4-3F465AAB2FA8}" type="pres">
      <dgm:prSet presAssocID="{96E00628-482A-4251-84B8-110D36E6D977}" presName="hierRoot1" presStyleCnt="0"/>
      <dgm:spPr/>
    </dgm:pt>
    <dgm:pt modelId="{1EDD262F-C931-4D6C-AE78-ADCF7AD48703}" type="pres">
      <dgm:prSet presAssocID="{96E00628-482A-4251-84B8-110D36E6D977}" presName="composite" presStyleCnt="0"/>
      <dgm:spPr/>
    </dgm:pt>
    <dgm:pt modelId="{6C351DB2-6C36-4D5D-852A-E4772E391660}" type="pres">
      <dgm:prSet presAssocID="{96E00628-482A-4251-84B8-110D36E6D977}" presName="background" presStyleLbl="node0" presStyleIdx="1" presStyleCnt="3"/>
      <dgm:spPr/>
    </dgm:pt>
    <dgm:pt modelId="{A0D0EDD7-4423-43DA-B0BE-DD6330898BD5}" type="pres">
      <dgm:prSet presAssocID="{96E00628-482A-4251-84B8-110D36E6D977}" presName="text" presStyleLbl="fgAcc0" presStyleIdx="1" presStyleCnt="3">
        <dgm:presLayoutVars>
          <dgm:chPref val="3"/>
        </dgm:presLayoutVars>
      </dgm:prSet>
      <dgm:spPr/>
    </dgm:pt>
    <dgm:pt modelId="{4F6E1DE6-DDAE-4F22-8169-9222B5D8CEFC}" type="pres">
      <dgm:prSet presAssocID="{96E00628-482A-4251-84B8-110D36E6D977}" presName="hierChild2" presStyleCnt="0"/>
      <dgm:spPr/>
    </dgm:pt>
    <dgm:pt modelId="{F27EB494-9116-4FC0-BE57-60D01345E653}" type="pres">
      <dgm:prSet presAssocID="{3F6D8276-3392-483F-AF0A-EBA91DC28F05}" presName="hierRoot1" presStyleCnt="0"/>
      <dgm:spPr/>
    </dgm:pt>
    <dgm:pt modelId="{E71B5839-EA62-47A4-9F35-B597EC39440B}" type="pres">
      <dgm:prSet presAssocID="{3F6D8276-3392-483F-AF0A-EBA91DC28F05}" presName="composite" presStyleCnt="0"/>
      <dgm:spPr/>
    </dgm:pt>
    <dgm:pt modelId="{9608170D-AC6C-40F6-BC56-5BB63722CA30}" type="pres">
      <dgm:prSet presAssocID="{3F6D8276-3392-483F-AF0A-EBA91DC28F05}" presName="background" presStyleLbl="node0" presStyleIdx="2" presStyleCnt="3"/>
      <dgm:spPr/>
    </dgm:pt>
    <dgm:pt modelId="{08772213-ED23-43CF-AB0B-E58F87744113}" type="pres">
      <dgm:prSet presAssocID="{3F6D8276-3392-483F-AF0A-EBA91DC28F05}" presName="text" presStyleLbl="fgAcc0" presStyleIdx="2" presStyleCnt="3">
        <dgm:presLayoutVars>
          <dgm:chPref val="3"/>
        </dgm:presLayoutVars>
      </dgm:prSet>
      <dgm:spPr/>
    </dgm:pt>
    <dgm:pt modelId="{F4BECC7C-8F4A-4EB5-BC04-6B06139883AC}" type="pres">
      <dgm:prSet presAssocID="{3F6D8276-3392-483F-AF0A-EBA91DC28F05}" presName="hierChild2" presStyleCnt="0"/>
      <dgm:spPr/>
    </dgm:pt>
  </dgm:ptLst>
  <dgm:cxnLst>
    <dgm:cxn modelId="{8C83A817-9AF2-42C0-A700-F13C69CA592F}" type="presOf" srcId="{3F6D8276-3392-483F-AF0A-EBA91DC28F05}" destId="{08772213-ED23-43CF-AB0B-E58F87744113}" srcOrd="0" destOrd="0" presId="urn:microsoft.com/office/officeart/2005/8/layout/hierarchy1"/>
    <dgm:cxn modelId="{19C99C41-099A-4AB6-9188-CEF7149D970A}" srcId="{0DAA146A-DE59-46E1-ACC4-00D90006501C}" destId="{3F6D8276-3392-483F-AF0A-EBA91DC28F05}" srcOrd="2" destOrd="0" parTransId="{E5EF6A5F-4898-4B6A-99A9-8DC2C40C3F41}" sibTransId="{5C8CF3E7-516B-4E7D-AE1C-D539FD425FF4}"/>
    <dgm:cxn modelId="{3034444D-4586-4513-B8C8-43368FC45B3E}" type="presOf" srcId="{96E00628-482A-4251-84B8-110D36E6D977}" destId="{A0D0EDD7-4423-43DA-B0BE-DD6330898BD5}" srcOrd="0" destOrd="0" presId="urn:microsoft.com/office/officeart/2005/8/layout/hierarchy1"/>
    <dgm:cxn modelId="{25C30D71-0DA8-4BEA-9652-6864B6F7E012}" type="presOf" srcId="{7F59B64B-E612-4ADB-8038-E3983A1468F7}" destId="{9B084795-B236-4ACB-8ABD-EC3B67E0447D}" srcOrd="0" destOrd="0" presId="urn:microsoft.com/office/officeart/2005/8/layout/hierarchy1"/>
    <dgm:cxn modelId="{F0A7767D-2F38-4ADB-BEC9-EB4463FAC6E9}" srcId="{0DAA146A-DE59-46E1-ACC4-00D90006501C}" destId="{96E00628-482A-4251-84B8-110D36E6D977}" srcOrd="1" destOrd="0" parTransId="{4ECD5C39-EE6C-45F1-AC29-3EE42FC2ED38}" sibTransId="{4A0F2777-29D5-4119-891C-E97CF17A4101}"/>
    <dgm:cxn modelId="{D2F4147F-0E5E-4361-AC5E-0228FD4F3000}" type="presOf" srcId="{0DAA146A-DE59-46E1-ACC4-00D90006501C}" destId="{E8F2E593-F920-42B0-8D65-D027930B0A42}" srcOrd="0" destOrd="0" presId="urn:microsoft.com/office/officeart/2005/8/layout/hierarchy1"/>
    <dgm:cxn modelId="{4BA822CF-8B4E-43A5-AADC-251169EBB7CA}" srcId="{0DAA146A-DE59-46E1-ACC4-00D90006501C}" destId="{7F59B64B-E612-4ADB-8038-E3983A1468F7}" srcOrd="0" destOrd="0" parTransId="{EF12DA21-06B7-4F88-B6C9-B99279385034}" sibTransId="{FA8D8C79-98E0-4D7B-8EDE-A2B3DF919114}"/>
    <dgm:cxn modelId="{46CF6210-235F-438B-94FE-BAE814D45876}" type="presParOf" srcId="{E8F2E593-F920-42B0-8D65-D027930B0A42}" destId="{E1AA1DD2-B6A4-46EA-9CCF-7E6653FD94D5}" srcOrd="0" destOrd="0" presId="urn:microsoft.com/office/officeart/2005/8/layout/hierarchy1"/>
    <dgm:cxn modelId="{1148808F-5D5D-46E7-855B-8E008C790431}" type="presParOf" srcId="{E1AA1DD2-B6A4-46EA-9CCF-7E6653FD94D5}" destId="{DE5D5D4B-5CF7-4576-ABE5-F3F335489E2C}" srcOrd="0" destOrd="0" presId="urn:microsoft.com/office/officeart/2005/8/layout/hierarchy1"/>
    <dgm:cxn modelId="{A314E520-72C7-47D8-9431-BD22B6E440AB}" type="presParOf" srcId="{DE5D5D4B-5CF7-4576-ABE5-F3F335489E2C}" destId="{63D3DA19-87CB-46C7-95FC-68FDD49DA8EE}" srcOrd="0" destOrd="0" presId="urn:microsoft.com/office/officeart/2005/8/layout/hierarchy1"/>
    <dgm:cxn modelId="{9AE2536C-BCF2-4E49-BA54-FA89EBE17187}" type="presParOf" srcId="{DE5D5D4B-5CF7-4576-ABE5-F3F335489E2C}" destId="{9B084795-B236-4ACB-8ABD-EC3B67E0447D}" srcOrd="1" destOrd="0" presId="urn:microsoft.com/office/officeart/2005/8/layout/hierarchy1"/>
    <dgm:cxn modelId="{34EDB339-602C-48FF-B42A-913456CDB78C}" type="presParOf" srcId="{E1AA1DD2-B6A4-46EA-9CCF-7E6653FD94D5}" destId="{67C3FDE1-8E4F-4C5B-A6FA-98CA14D2D1F1}" srcOrd="1" destOrd="0" presId="urn:microsoft.com/office/officeart/2005/8/layout/hierarchy1"/>
    <dgm:cxn modelId="{AA6217FA-61FF-4B4B-972C-CD97F1039FE7}" type="presParOf" srcId="{E8F2E593-F920-42B0-8D65-D027930B0A42}" destId="{EF95EFEB-9F5D-43D3-BCB4-3F465AAB2FA8}" srcOrd="1" destOrd="0" presId="urn:microsoft.com/office/officeart/2005/8/layout/hierarchy1"/>
    <dgm:cxn modelId="{E0C4F855-7007-4FC8-9BE7-552E8C78A19C}" type="presParOf" srcId="{EF95EFEB-9F5D-43D3-BCB4-3F465AAB2FA8}" destId="{1EDD262F-C931-4D6C-AE78-ADCF7AD48703}" srcOrd="0" destOrd="0" presId="urn:microsoft.com/office/officeart/2005/8/layout/hierarchy1"/>
    <dgm:cxn modelId="{3B4525B2-0BB3-4FA7-878F-0DD8DCDF380C}" type="presParOf" srcId="{1EDD262F-C931-4D6C-AE78-ADCF7AD48703}" destId="{6C351DB2-6C36-4D5D-852A-E4772E391660}" srcOrd="0" destOrd="0" presId="urn:microsoft.com/office/officeart/2005/8/layout/hierarchy1"/>
    <dgm:cxn modelId="{F1EFA3F4-D1B9-4C8E-B8DA-A4E7D1798B76}" type="presParOf" srcId="{1EDD262F-C931-4D6C-AE78-ADCF7AD48703}" destId="{A0D0EDD7-4423-43DA-B0BE-DD6330898BD5}" srcOrd="1" destOrd="0" presId="urn:microsoft.com/office/officeart/2005/8/layout/hierarchy1"/>
    <dgm:cxn modelId="{4D529BD0-411B-4887-929B-2D0FBD33435B}" type="presParOf" srcId="{EF95EFEB-9F5D-43D3-BCB4-3F465AAB2FA8}" destId="{4F6E1DE6-DDAE-4F22-8169-9222B5D8CEFC}" srcOrd="1" destOrd="0" presId="urn:microsoft.com/office/officeart/2005/8/layout/hierarchy1"/>
    <dgm:cxn modelId="{ACA45026-F665-4487-975B-DC33F72C4DF7}" type="presParOf" srcId="{E8F2E593-F920-42B0-8D65-D027930B0A42}" destId="{F27EB494-9116-4FC0-BE57-60D01345E653}" srcOrd="2" destOrd="0" presId="urn:microsoft.com/office/officeart/2005/8/layout/hierarchy1"/>
    <dgm:cxn modelId="{2CF51AC1-B67E-4C18-96B9-8282D6DFB004}" type="presParOf" srcId="{F27EB494-9116-4FC0-BE57-60D01345E653}" destId="{E71B5839-EA62-47A4-9F35-B597EC39440B}" srcOrd="0" destOrd="0" presId="urn:microsoft.com/office/officeart/2005/8/layout/hierarchy1"/>
    <dgm:cxn modelId="{71A32943-B9CC-4C65-B6ED-1C79593F2A58}" type="presParOf" srcId="{E71B5839-EA62-47A4-9F35-B597EC39440B}" destId="{9608170D-AC6C-40F6-BC56-5BB63722CA30}" srcOrd="0" destOrd="0" presId="urn:microsoft.com/office/officeart/2005/8/layout/hierarchy1"/>
    <dgm:cxn modelId="{6D18DB10-C739-4FE9-882B-7EF9B558B467}" type="presParOf" srcId="{E71B5839-EA62-47A4-9F35-B597EC39440B}" destId="{08772213-ED23-43CF-AB0B-E58F87744113}" srcOrd="1" destOrd="0" presId="urn:microsoft.com/office/officeart/2005/8/layout/hierarchy1"/>
    <dgm:cxn modelId="{0BEB3949-9735-437D-ABFD-948637390B15}" type="presParOf" srcId="{F27EB494-9116-4FC0-BE57-60D01345E653}" destId="{F4BECC7C-8F4A-4EB5-BC04-6B06139883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DA19-87CB-46C7-95FC-68FDD49DA8EE}">
      <dsp:nvSpPr>
        <dsp:cNvPr id="0" name=""/>
        <dsp:cNvSpPr/>
      </dsp:nvSpPr>
      <dsp:spPr>
        <a:xfrm>
          <a:off x="0" y="55465"/>
          <a:ext cx="2593181" cy="1646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84795-B236-4ACB-8ABD-EC3B67E0447D}">
      <dsp:nvSpPr>
        <dsp:cNvPr id="0" name=""/>
        <dsp:cNvSpPr/>
      </dsp:nvSpPr>
      <dsp:spPr>
        <a:xfrm>
          <a:off x="288131" y="329189"/>
          <a:ext cx="2593181" cy="16466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Clinical studies report that among a healthy population 16% of individuals have a mild dysbiosis (DI 3). </a:t>
          </a:r>
          <a:endParaRPr lang="en-US" sz="1700" kern="1200"/>
        </a:p>
      </dsp:txBody>
      <dsp:txXfrm>
        <a:off x="336360" y="377418"/>
        <a:ext cx="2496723" cy="1550212"/>
      </dsp:txXfrm>
    </dsp:sp>
    <dsp:sp modelId="{6C351DB2-6C36-4D5D-852A-E4772E391660}">
      <dsp:nvSpPr>
        <dsp:cNvPr id="0" name=""/>
        <dsp:cNvSpPr/>
      </dsp:nvSpPr>
      <dsp:spPr>
        <a:xfrm>
          <a:off x="3169443" y="55465"/>
          <a:ext cx="2593181" cy="1646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0EDD7-4423-43DA-B0BE-DD6330898BD5}">
      <dsp:nvSpPr>
        <dsp:cNvPr id="0" name=""/>
        <dsp:cNvSpPr/>
      </dsp:nvSpPr>
      <dsp:spPr>
        <a:xfrm>
          <a:off x="3457575" y="329189"/>
          <a:ext cx="2593181" cy="16466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Individuals with irritable bowel syndrome (IBS) 70-80% have a microbiota profile that falls outside of the normal range (DI &gt; 2). </a:t>
          </a:r>
          <a:endParaRPr lang="en-US" sz="1700" kern="1200"/>
        </a:p>
      </dsp:txBody>
      <dsp:txXfrm>
        <a:off x="3505804" y="377418"/>
        <a:ext cx="2496723" cy="1550212"/>
      </dsp:txXfrm>
    </dsp:sp>
    <dsp:sp modelId="{9608170D-AC6C-40F6-BC56-5BB63722CA30}">
      <dsp:nvSpPr>
        <dsp:cNvPr id="0" name=""/>
        <dsp:cNvSpPr/>
      </dsp:nvSpPr>
      <dsp:spPr>
        <a:xfrm>
          <a:off x="6338887" y="55465"/>
          <a:ext cx="2593181" cy="1646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72213-ED23-43CF-AB0B-E58F87744113}">
      <dsp:nvSpPr>
        <dsp:cNvPr id="0" name=""/>
        <dsp:cNvSpPr/>
      </dsp:nvSpPr>
      <dsp:spPr>
        <a:xfrm>
          <a:off x="6627018" y="329189"/>
          <a:ext cx="2593181" cy="16466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Inflammatory Bowel Disease (IBD) patients tend to have a more severe dysbiosis (DI 4-5).</a:t>
          </a:r>
          <a:endParaRPr lang="en-US" sz="1700" kern="1200"/>
        </a:p>
      </dsp:txBody>
      <dsp:txXfrm>
        <a:off x="6675247" y="377418"/>
        <a:ext cx="2496723" cy="15502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57138-9D68-4B54-9382-320178B65145}" type="datetimeFigureOut">
              <a:rPr lang="en-MT" smtClean="0"/>
              <a:t>01/05/2024</a:t>
            </a:fld>
            <a:endParaRPr lang="en-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F7E35-84B5-4517-839A-E74E9ACE69E0}" type="slidenum">
              <a:rPr lang="en-MT" smtClean="0"/>
              <a:t>‹#›</a:t>
            </a:fld>
            <a:endParaRPr lang="en-MT"/>
          </a:p>
        </p:txBody>
      </p:sp>
    </p:spTree>
    <p:extLst>
      <p:ext uri="{BB962C8B-B14F-4D97-AF65-F5344CB8AC3E}">
        <p14:creationId xmlns:p14="http://schemas.microsoft.com/office/powerpoint/2010/main" val="348034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ncbi.nlm.nih.gov/pmc/articles/PMC3256734/#R9" TargetMode="External"/><Relationship Id="rId3" Type="http://schemas.openxmlformats.org/officeDocument/2006/relationships/hyperlink" Target="https://www.ncbi.nlm.nih.gov/pmc/articles/PMC3256734/#R1" TargetMode="External"/><Relationship Id="rId7" Type="http://schemas.openxmlformats.org/officeDocument/2006/relationships/hyperlink" Target="https://www.ncbi.nlm.nih.gov/pmc/articles/PMC3256734/#R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cbi.nlm.nih.gov/pmc/articles/PMC3256734/#R4" TargetMode="External"/><Relationship Id="rId11" Type="http://schemas.openxmlformats.org/officeDocument/2006/relationships/hyperlink" Target="https://doi.org/10.3390/ijms18122645?fbclid=IwAR0s46cPGb5CQHV0KC49Hf11qwXWnKpz-u9p6BQ-rUssRUt-ymjCqmJxqwQ" TargetMode="External"/><Relationship Id="rId5" Type="http://schemas.openxmlformats.org/officeDocument/2006/relationships/hyperlink" Target="https://www.ncbi.nlm.nih.gov/pmc/articles/PMC3256734/#R3" TargetMode="External"/><Relationship Id="rId10" Type="http://schemas.openxmlformats.org/officeDocument/2006/relationships/hyperlink" Target="https://www.ncbi.nlm.nih.gov/pmc/articles/PMC3256734/#R11" TargetMode="External"/><Relationship Id="rId4" Type="http://schemas.openxmlformats.org/officeDocument/2006/relationships/hyperlink" Target="https://www.ncbi.nlm.nih.gov/pmc/articles/PMC3256734/#R2" TargetMode="External"/><Relationship Id="rId9" Type="http://schemas.openxmlformats.org/officeDocument/2006/relationships/hyperlink" Target="https://www.ncbi.nlm.nih.gov/pmc/articles/PMC3256734/#R10"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mc/articles/PMC3256734/#R9" TargetMode="External"/><Relationship Id="rId3" Type="http://schemas.openxmlformats.org/officeDocument/2006/relationships/hyperlink" Target="https://www.ncbi.nlm.nih.gov/pmc/articles/PMC3256734/#R1" TargetMode="External"/><Relationship Id="rId7" Type="http://schemas.openxmlformats.org/officeDocument/2006/relationships/hyperlink" Target="https://www.ncbi.nlm.nih.gov/pmc/articles/PMC3256734/#R5"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ncbi.nlm.nih.gov/pmc/articles/PMC3256734/#R4" TargetMode="External"/><Relationship Id="rId11" Type="http://schemas.openxmlformats.org/officeDocument/2006/relationships/hyperlink" Target="https://doi.org/10.3390/ijms18122645?fbclid=IwAR0s46cPGb5CQHV0KC49Hf11qwXWnKpz-u9p6BQ-rUssRUt-ymjCqmJxqwQ" TargetMode="External"/><Relationship Id="rId5" Type="http://schemas.openxmlformats.org/officeDocument/2006/relationships/hyperlink" Target="https://www.ncbi.nlm.nih.gov/pmc/articles/PMC3256734/#R3" TargetMode="External"/><Relationship Id="rId10" Type="http://schemas.openxmlformats.org/officeDocument/2006/relationships/hyperlink" Target="https://www.ncbi.nlm.nih.gov/pmc/articles/PMC3256734/#R11" TargetMode="External"/><Relationship Id="rId4" Type="http://schemas.openxmlformats.org/officeDocument/2006/relationships/hyperlink" Target="https://www.ncbi.nlm.nih.gov/pmc/articles/PMC3256734/#R2" TargetMode="External"/><Relationship Id="rId9" Type="http://schemas.openxmlformats.org/officeDocument/2006/relationships/hyperlink" Target="https://www.ncbi.nlm.nih.gov/pmc/articles/PMC3256734/#R1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D19F7E35-84B5-4517-839A-E74E9ACE69E0}" type="slidenum">
              <a:rPr lang="en-MT" smtClean="0"/>
              <a:t>2</a:t>
            </a:fld>
            <a:endParaRPr lang="en-MT"/>
          </a:p>
        </p:txBody>
      </p:sp>
    </p:spTree>
    <p:extLst>
      <p:ext uri="{BB962C8B-B14F-4D97-AF65-F5344CB8AC3E}">
        <p14:creationId xmlns:p14="http://schemas.microsoft.com/office/powerpoint/2010/main" val="63761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Dysbiosis is an imbalance of gut microbiota (bacteria) associated with weight gain, obesity, insulin resistance, leaky gut, inflammatory bowel disease (IBD) and depression. Omega-3 polyunsaturated fatty acid (PUFA) are able to reverse this condition by restoring the proper bacterial type balance (Firmicutes/Bacteroidetes ratio) resulting in increased production of the anti-inflammatory short-chain fatty acid (SCFA) butyrate. Omega-3 PUFAs can be considered as prebiotics, able to restore gut bacterial balance (</a:t>
            </a:r>
            <a:r>
              <a:rPr lang="en-GB" sz="1200" b="0" i="0" kern="1200" dirty="0" err="1">
                <a:solidFill>
                  <a:schemeClr val="tx1"/>
                </a:solidFill>
                <a:effectLst/>
                <a:latin typeface="+mn-lt"/>
                <a:ea typeface="+mn-ea"/>
                <a:cs typeface="+mn-cs"/>
              </a:rPr>
              <a:t>eubiosis</a:t>
            </a:r>
            <a:r>
              <a:rPr lang="en-GB" sz="1200" b="0" i="0" kern="1200" dirty="0">
                <a:solidFill>
                  <a:schemeClr val="tx1"/>
                </a:solidFill>
                <a:effectLst/>
                <a:latin typeface="+mn-lt"/>
                <a:ea typeface="+mn-ea"/>
                <a:cs typeface="+mn-cs"/>
              </a:rPr>
              <a:t>) in some pathological condition.  </a:t>
            </a:r>
          </a:p>
          <a:p>
            <a:r>
              <a:rPr lang="en-GB" sz="1200" b="0" i="0" kern="1200" dirty="0">
                <a:solidFill>
                  <a:schemeClr val="tx1"/>
                </a:solidFill>
                <a:effectLst/>
                <a:latin typeface="+mn-lt"/>
                <a:ea typeface="+mn-ea"/>
                <a:cs typeface="+mn-cs"/>
              </a:rPr>
              <a:t>Short-chain fatty acids (SCFAs) are produced by the fermentation of dietary </a:t>
            </a:r>
            <a:r>
              <a:rPr lang="en-GB" sz="1200" b="0" i="0" kern="1200" dirty="0" err="1">
                <a:solidFill>
                  <a:schemeClr val="tx1"/>
                </a:solidFill>
                <a:effectLst/>
                <a:latin typeface="+mn-lt"/>
                <a:ea typeface="+mn-ea"/>
                <a:cs typeface="+mn-cs"/>
              </a:rPr>
              <a:t>fiber</a:t>
            </a:r>
            <a:r>
              <a:rPr lang="en-GB" sz="1200" b="0" i="0" kern="1200" dirty="0">
                <a:solidFill>
                  <a:schemeClr val="tx1"/>
                </a:solidFill>
                <a:effectLst/>
                <a:latin typeface="+mn-lt"/>
                <a:ea typeface="+mn-ea"/>
                <a:cs typeface="+mn-cs"/>
              </a:rPr>
              <a:t> by gut bacteria, particularly members of the Firmicutes and Bacteroidetes phyla. SCFAs, such as acetate, propionate, and butyrate, have been shown to have anti-inflammatory effects and play a critical role in the resolution of inflammation.</a:t>
            </a:r>
          </a:p>
          <a:p>
            <a:r>
              <a:rPr lang="en-GB" sz="1200" b="0" i="0" kern="1200" dirty="0">
                <a:solidFill>
                  <a:schemeClr val="tx1"/>
                </a:solidFill>
                <a:effectLst/>
                <a:latin typeface="+mn-lt"/>
                <a:ea typeface="+mn-ea"/>
                <a:cs typeface="+mn-cs"/>
              </a:rPr>
              <a:t>When the gut microbiota is in a state of dysbiosis (i.e., an imbalance in the microbial community), the production of SCFAs may be decreased. This can lead to a variety of negative health outcomes, including inflammation. Inflammation is a complex biological response to harmful stimuli, such as infection or tissue damage, and is characterized by the activation of immune cells and the release of pro-inflammatory mediators.</a:t>
            </a:r>
          </a:p>
          <a:p>
            <a:r>
              <a:rPr lang="en-GB" sz="1200" b="0" i="0" kern="1200" dirty="0">
                <a:solidFill>
                  <a:schemeClr val="tx1"/>
                </a:solidFill>
                <a:effectLst/>
                <a:latin typeface="+mn-lt"/>
                <a:ea typeface="+mn-ea"/>
                <a:cs typeface="+mn-cs"/>
              </a:rPr>
              <a:t>SCFAs can modulate the activity of immune cells and reduce the production of pro-inflammatory cytokines, such as TNF-alpha, IL-6, and IL-1β. SCFAs can also induce the production of anti-inflammatory cytokines, such as IL-10, which helps to resolve inflammation. Additionally, SCFAs can regulate the activity of regulatory T cells, which are essential for maintaining immune homeostasis and preventing autoimmune diseases.</a:t>
            </a:r>
          </a:p>
          <a:p>
            <a:r>
              <a:rPr lang="en-GB" sz="1200" b="0" i="0" kern="1200" dirty="0">
                <a:solidFill>
                  <a:schemeClr val="tx1"/>
                </a:solidFill>
                <a:effectLst/>
                <a:latin typeface="+mn-lt"/>
                <a:ea typeface="+mn-ea"/>
                <a:cs typeface="+mn-cs"/>
              </a:rPr>
              <a:t>Overall, SCFAs play a crucial role in maintaining gut health and modulating immune responses. The decrease in SCFA production due to dysbiosis can contribute to the development of chronic inflammation and other negative health outcomes. Therefore, promoting the growth of beneficial gut bacteria that produce SCFAs through a healthy diet and probiotic supplementation may be an effective strategy for promoting inflammation resolution and overall health.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Intestinal microbiota might also positively influence immune responses, and protect against the development of inflammatory diseases</a:t>
            </a:r>
            <a:r>
              <a:rPr lang="en-GB" sz="1200" b="0" i="0" u="sng" kern="1200" baseline="30000" dirty="0">
                <a:solidFill>
                  <a:schemeClr val="tx1"/>
                </a:solidFill>
                <a:effectLst/>
                <a:latin typeface="+mn-lt"/>
                <a:ea typeface="+mn-ea"/>
                <a:cs typeface="+mn-cs"/>
                <a:hlinkClick r:id="rId3"/>
              </a:rPr>
              <a:t>1</a:t>
            </a:r>
            <a:r>
              <a:rPr lang="en-GB" sz="1200" b="0" i="0" kern="1200" baseline="30000" dirty="0">
                <a:solidFill>
                  <a:schemeClr val="tx1"/>
                </a:solidFill>
                <a:effectLst/>
                <a:latin typeface="+mn-lt"/>
                <a:ea typeface="+mn-ea"/>
                <a:cs typeface="+mn-cs"/>
              </a:rPr>
              <a:t>,</a:t>
            </a:r>
            <a:r>
              <a:rPr lang="en-GB" sz="1200" b="0" i="0" u="sng" kern="1200" baseline="30000" dirty="0">
                <a:solidFill>
                  <a:schemeClr val="tx1"/>
                </a:solidFill>
                <a:effectLst/>
                <a:latin typeface="+mn-lt"/>
                <a:ea typeface="+mn-ea"/>
                <a:cs typeface="+mn-cs"/>
                <a:hlinkClick r:id="rId4"/>
              </a:rPr>
              <a:t>2</a:t>
            </a:r>
            <a:r>
              <a:rPr lang="en-GB" sz="1200" b="0" i="0" kern="1200" dirty="0">
                <a:solidFill>
                  <a:schemeClr val="tx1"/>
                </a:solidFill>
                <a:effectLst/>
                <a:latin typeface="+mn-lt"/>
                <a:ea typeface="+mn-ea"/>
                <a:cs typeface="+mn-cs"/>
              </a:rPr>
              <a:t>. One of these elements may be short-chain fatty acids (SCFAs), which are produced by fermentation of dietary fibre by intestinal microbiota. A feature of human ulcerative colitis and other </a:t>
            </a:r>
            <a:r>
              <a:rPr lang="en-GB" sz="1200" b="0" i="0" kern="1200" dirty="0" err="1">
                <a:solidFill>
                  <a:schemeClr val="tx1"/>
                </a:solidFill>
                <a:effectLst/>
                <a:latin typeface="+mn-lt"/>
                <a:ea typeface="+mn-ea"/>
                <a:cs typeface="+mn-cs"/>
              </a:rPr>
              <a:t>colitic</a:t>
            </a:r>
            <a:r>
              <a:rPr lang="en-GB" sz="1200" b="0" i="0" kern="1200" dirty="0">
                <a:solidFill>
                  <a:schemeClr val="tx1"/>
                </a:solidFill>
                <a:effectLst/>
                <a:latin typeface="+mn-lt"/>
                <a:ea typeface="+mn-ea"/>
                <a:cs typeface="+mn-cs"/>
              </a:rPr>
              <a:t> diseases is a change in ‘healthy’ microbiota such as </a:t>
            </a:r>
            <a:r>
              <a:rPr lang="en-GB" sz="1200" b="0" i="1" kern="1200" dirty="0">
                <a:solidFill>
                  <a:schemeClr val="tx1"/>
                </a:solidFill>
                <a:effectLst/>
                <a:latin typeface="+mn-lt"/>
                <a:ea typeface="+mn-ea"/>
                <a:cs typeface="+mn-cs"/>
              </a:rPr>
              <a:t>Bifidobacterium</a:t>
            </a:r>
            <a:r>
              <a:rPr lang="en-GB" sz="1200" b="0" i="0" kern="1200" dirty="0">
                <a:solidFill>
                  <a:schemeClr val="tx1"/>
                </a:solidFill>
                <a:effectLst/>
                <a:latin typeface="+mn-lt"/>
                <a:ea typeface="+mn-ea"/>
                <a:cs typeface="+mn-cs"/>
              </a:rPr>
              <a:t> and </a:t>
            </a:r>
            <a:r>
              <a:rPr lang="en-GB" sz="1200" b="0" i="1" kern="1200" dirty="0">
                <a:solidFill>
                  <a:schemeClr val="tx1"/>
                </a:solidFill>
                <a:effectLst/>
                <a:latin typeface="+mn-lt"/>
                <a:ea typeface="+mn-ea"/>
                <a:cs typeface="+mn-cs"/>
              </a:rPr>
              <a:t>Bacteriodes</a:t>
            </a:r>
            <a:r>
              <a:rPr lang="en-GB" sz="1200" b="0" i="0" u="sng" kern="1200" baseline="30000" dirty="0">
                <a:solidFill>
                  <a:schemeClr val="tx1"/>
                </a:solidFill>
                <a:effectLst/>
                <a:latin typeface="+mn-lt"/>
                <a:ea typeface="+mn-ea"/>
                <a:cs typeface="+mn-cs"/>
                <a:hlinkClick r:id="rId5"/>
              </a:rPr>
              <a:t>3</a:t>
            </a:r>
            <a:r>
              <a:rPr lang="en-GB" sz="1200" b="0" i="0" kern="1200" dirty="0">
                <a:solidFill>
                  <a:schemeClr val="tx1"/>
                </a:solidFill>
                <a:effectLst/>
                <a:latin typeface="+mn-lt"/>
                <a:ea typeface="+mn-ea"/>
                <a:cs typeface="+mn-cs"/>
              </a:rPr>
              <a:t>, and a concurrent reduction in SCFAs</a:t>
            </a:r>
            <a:r>
              <a:rPr lang="en-GB" sz="1200" b="0" i="0" u="sng" kern="1200" baseline="30000" dirty="0">
                <a:solidFill>
                  <a:schemeClr val="tx1"/>
                </a:solidFill>
                <a:effectLst/>
                <a:latin typeface="+mn-lt"/>
                <a:ea typeface="+mn-ea"/>
                <a:cs typeface="+mn-cs"/>
                <a:hlinkClick r:id="rId6"/>
              </a:rPr>
              <a:t>4</a:t>
            </a:r>
            <a:r>
              <a:rPr lang="en-GB" sz="1200" b="0" i="0" kern="1200" dirty="0">
                <a:solidFill>
                  <a:schemeClr val="tx1"/>
                </a:solidFill>
                <a:effectLst/>
                <a:latin typeface="+mn-lt"/>
                <a:ea typeface="+mn-ea"/>
                <a:cs typeface="+mn-cs"/>
              </a:rPr>
              <a:t>. Moreover, increased intake of fermentable dietary fibre, or SCFAs, seems to be clinically beneficial in the treatment of colitis</a:t>
            </a:r>
            <a:r>
              <a:rPr lang="en-GB" sz="1200" b="0" i="0" u="sng" kern="1200" baseline="30000" dirty="0">
                <a:solidFill>
                  <a:schemeClr val="tx1"/>
                </a:solidFill>
                <a:effectLst/>
                <a:latin typeface="+mn-lt"/>
                <a:ea typeface="+mn-ea"/>
                <a:cs typeface="+mn-cs"/>
                <a:hlinkClick r:id="rId7"/>
              </a:rPr>
              <a:t>5</a:t>
            </a:r>
            <a:r>
              <a:rPr lang="en-GB" sz="1200" b="0" i="0" kern="1200" baseline="30000" dirty="0">
                <a:solidFill>
                  <a:schemeClr val="tx1"/>
                </a:solidFill>
                <a:effectLst/>
                <a:latin typeface="+mn-lt"/>
                <a:ea typeface="+mn-ea"/>
                <a:cs typeface="+mn-cs"/>
              </a:rPr>
              <a:t>-</a:t>
            </a:r>
            <a:r>
              <a:rPr lang="en-GB" sz="1200" b="0" i="0" u="sng" kern="1200" baseline="30000" dirty="0">
                <a:solidFill>
                  <a:schemeClr val="tx1"/>
                </a:solidFill>
                <a:effectLst/>
                <a:latin typeface="+mn-lt"/>
                <a:ea typeface="+mn-ea"/>
                <a:cs typeface="+mn-cs"/>
                <a:hlinkClick r:id="rId8"/>
              </a:rPr>
              <a:t>9</a:t>
            </a:r>
            <a:r>
              <a:rPr lang="en-GB" sz="1200" b="0" i="0" kern="1200" dirty="0">
                <a:solidFill>
                  <a:schemeClr val="tx1"/>
                </a:solidFill>
                <a:effectLst/>
                <a:latin typeface="+mn-lt"/>
                <a:ea typeface="+mn-ea"/>
                <a:cs typeface="+mn-cs"/>
              </a:rPr>
              <a:t>. SCFAs bind the G-protein-coupled receptor 43 (GPR43, also known as FFAR2)</a:t>
            </a:r>
            <a:r>
              <a:rPr lang="en-GB" sz="1200" b="0" i="0" u="sng" kern="1200" baseline="30000" dirty="0">
                <a:solidFill>
                  <a:schemeClr val="tx1"/>
                </a:solidFill>
                <a:effectLst/>
                <a:latin typeface="+mn-lt"/>
                <a:ea typeface="+mn-ea"/>
                <a:cs typeface="+mn-cs"/>
                <a:hlinkClick r:id="rId9"/>
              </a:rPr>
              <a:t>10</a:t>
            </a:r>
            <a:r>
              <a:rPr lang="en-GB" sz="1200" b="0" i="0" kern="1200" baseline="30000" dirty="0">
                <a:solidFill>
                  <a:schemeClr val="tx1"/>
                </a:solidFill>
                <a:effectLst/>
                <a:latin typeface="+mn-lt"/>
                <a:ea typeface="+mn-ea"/>
                <a:cs typeface="+mn-cs"/>
              </a:rPr>
              <a:t>,</a:t>
            </a:r>
            <a:r>
              <a:rPr lang="en-GB" sz="1200" b="0" i="0" u="sng" kern="1200" baseline="30000" dirty="0">
                <a:solidFill>
                  <a:schemeClr val="tx1"/>
                </a:solidFill>
                <a:effectLst/>
                <a:latin typeface="+mn-lt"/>
                <a:ea typeface="+mn-ea"/>
                <a:cs typeface="+mn-cs"/>
                <a:hlinkClick r:id="rId10"/>
              </a:rPr>
              <a:t>11</a:t>
            </a:r>
            <a:r>
              <a:rPr lang="en-GB" sz="1200" b="0" i="0" kern="1200" dirty="0">
                <a:solidFill>
                  <a:schemeClr val="tx1"/>
                </a:solidFill>
                <a:effectLst/>
                <a:latin typeface="+mn-lt"/>
                <a:ea typeface="+mn-ea"/>
                <a:cs typeface="+mn-cs"/>
              </a:rPr>
              <a:t>, and here we show that SCFA–GPR43 interactions profoundly affect inflammatory responses. Stimulation of GPR43 by SCFAs was necessary for the normal resolution of certain inflammatory responses, because GPR43-deficient (</a:t>
            </a:r>
            <a:r>
              <a:rPr lang="en-GB" sz="1200" b="0" i="1" kern="1200" dirty="0">
                <a:solidFill>
                  <a:schemeClr val="tx1"/>
                </a:solidFill>
                <a:effectLst/>
                <a:latin typeface="+mn-lt"/>
                <a:ea typeface="+mn-ea"/>
                <a:cs typeface="+mn-cs"/>
              </a:rPr>
              <a:t>Gpr43</a:t>
            </a:r>
            <a:r>
              <a:rPr lang="en-GB" sz="1200" b="0" i="0" kern="1200" baseline="300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mice showed exacerbated or unresolving inflammation in models of colitis, arthritis and asthma.  https://www.ncbi.nlm.nih.gov/pmc/articles/PMC3256734/</a:t>
            </a:r>
          </a:p>
          <a:p>
            <a:endParaRPr lang="en-GB" sz="1200" b="0" i="0" kern="1200" dirty="0">
              <a:solidFill>
                <a:schemeClr val="tx1"/>
              </a:solidFill>
              <a:effectLst/>
              <a:latin typeface="+mn-lt"/>
              <a:ea typeface="+mn-ea"/>
              <a:cs typeface="+mn-cs"/>
            </a:endParaRPr>
          </a:p>
          <a:p>
            <a:r>
              <a:rPr lang="en-GB" dirty="0"/>
              <a:t>More in-depth studies highlight a different impact on disease pathogenesis of different types of fats; particular attention has been paid to the different role of ω-3 and ω-6 polyunsaturated essential fatty acids (PUFA) with several studies demonstrating that ω-3 PUFA is anti-inflammatory, whereas ω-6 PUFA is pro-inflammatory and a balanced ratio of ω-3 to ω-6 PUFA is essential for homeostasis [103]. Indeed, Western diets usually involve a high ω-6 to ω-3 ratio, leading to a greater probability of developing IBD [101,104]. </a:t>
            </a:r>
            <a:r>
              <a:rPr lang="en-GB" b="0" i="0" dirty="0">
                <a:solidFill>
                  <a:srgbClr val="181817"/>
                </a:solidFill>
                <a:effectLst/>
                <a:latin typeface="noto sans" panose="020B0502040504020204" pitchFamily="34" charset="0"/>
              </a:rPr>
              <a:t>Power, S., O'Toole, P., Stanton, C., Ross, R., &amp; Fitzgerald, G. (2014). Intestinal microbiota, diet and health. </a:t>
            </a:r>
            <a:r>
              <a:rPr lang="en-GB" b="0" i="1" dirty="0">
                <a:solidFill>
                  <a:srgbClr val="181817"/>
                </a:solidFill>
                <a:effectLst/>
                <a:latin typeface="noto sans" panose="020B0502040504020204" pitchFamily="34" charset="0"/>
              </a:rPr>
              <a:t>British Journal of Nutrition,</a:t>
            </a:r>
            <a:r>
              <a:rPr lang="en-GB" b="0" i="0" dirty="0">
                <a:solidFill>
                  <a:srgbClr val="181817"/>
                </a:solidFill>
                <a:effectLst/>
                <a:latin typeface="noto sans" panose="020B0502040504020204" pitchFamily="34" charset="0"/>
              </a:rPr>
              <a:t> </a:t>
            </a:r>
            <a:r>
              <a:rPr lang="en-GB" b="0" i="1" dirty="0">
                <a:solidFill>
                  <a:srgbClr val="181817"/>
                </a:solidFill>
                <a:effectLst/>
                <a:latin typeface="noto sans" panose="020B0502040504020204" pitchFamily="34" charset="0"/>
              </a:rPr>
              <a:t>111</a:t>
            </a:r>
            <a:r>
              <a:rPr lang="en-GB" b="0" i="0" dirty="0">
                <a:solidFill>
                  <a:srgbClr val="181817"/>
                </a:solidFill>
                <a:effectLst/>
                <a:latin typeface="noto sans" panose="020B0502040504020204" pitchFamily="34" charset="0"/>
              </a:rPr>
              <a:t>(3), 387-402. doi:10.1017/S0007114513002560</a:t>
            </a:r>
            <a:br>
              <a:rPr lang="en-GB" dirty="0"/>
            </a:br>
            <a:br>
              <a:rPr lang="en-GB" dirty="0"/>
            </a:br>
            <a:r>
              <a:rPr lang="en-GB" sz="1200" b="0" i="0" kern="1200" dirty="0">
                <a:solidFill>
                  <a:schemeClr val="tx1"/>
                </a:solidFill>
                <a:effectLst/>
                <a:latin typeface="+mn-lt"/>
                <a:ea typeface="+mn-ea"/>
                <a:cs typeface="+mn-cs"/>
              </a:rPr>
              <a:t>Figure taken from Int. J. Mol. Sci. 2017, 18(12), 2645; </a:t>
            </a:r>
            <a:r>
              <a:rPr lang="en-GB" sz="1200" b="0" i="0" u="none" strike="noStrike" kern="1200" dirty="0">
                <a:solidFill>
                  <a:schemeClr val="tx1"/>
                </a:solidFill>
                <a:effectLst/>
                <a:latin typeface="+mn-lt"/>
                <a:ea typeface="+mn-ea"/>
                <a:cs typeface="+mn-cs"/>
                <a:hlinkClick r:id="rId11"/>
              </a:rPr>
              <a:t>https://doi.org/10.3390/ijms18122645</a:t>
            </a:r>
            <a:endParaRPr lang="en-GB" dirty="0"/>
          </a:p>
          <a:p>
            <a:endParaRPr lang="en-MT" dirty="0"/>
          </a:p>
        </p:txBody>
      </p:sp>
      <p:sp>
        <p:nvSpPr>
          <p:cNvPr id="4" name="Slide Number Placeholder 3"/>
          <p:cNvSpPr>
            <a:spLocks noGrp="1"/>
          </p:cNvSpPr>
          <p:nvPr>
            <p:ph type="sldNum" sz="quarter" idx="5"/>
          </p:nvPr>
        </p:nvSpPr>
        <p:spPr/>
        <p:txBody>
          <a:bodyPr/>
          <a:lstStyle/>
          <a:p>
            <a:fld id="{D19F7E35-84B5-4517-839A-E74E9ACE69E0}" type="slidenum">
              <a:rPr lang="en-MT" smtClean="0"/>
              <a:t>3</a:t>
            </a:fld>
            <a:endParaRPr lang="en-MT"/>
          </a:p>
        </p:txBody>
      </p:sp>
    </p:spTree>
    <p:extLst>
      <p:ext uri="{BB962C8B-B14F-4D97-AF65-F5344CB8AC3E}">
        <p14:creationId xmlns:p14="http://schemas.microsoft.com/office/powerpoint/2010/main" val="270357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the gut microbiota is in a state of dysbiosis (i.e., an imbalance in the microbial community), the production of SCFAs may be decreased. This can lead to a variety of negative health outcomes, including inflammation. Inflammation is a complex biological response to harmful stimuli, such as infection or tissue damage, and is characterized by the activation of immune cells and the release of pro-inflammatory mediators.</a:t>
            </a:r>
          </a:p>
          <a:p>
            <a:r>
              <a:rPr lang="en-GB" sz="1200" b="0" i="0" kern="1200" dirty="0">
                <a:solidFill>
                  <a:schemeClr val="tx1"/>
                </a:solidFill>
                <a:effectLst/>
                <a:latin typeface="+mn-lt"/>
                <a:ea typeface="+mn-ea"/>
                <a:cs typeface="+mn-cs"/>
              </a:rPr>
              <a:t>SCFAs can modulate the activity of immune cells and reduce the production of pro-inflammatory cytokines, such as TNF-alpha, IL-6, and IL-1β. SCFAs can also induce the production of anti-inflammatory cytokines, such as IL-10, which helps to resolve inflammation. Additionally, SCFAs can regulate the activity of regulatory T cells, which are essential for maintaining immune homeostasis and preventing autoimmune diseases.</a:t>
            </a:r>
          </a:p>
          <a:p>
            <a:r>
              <a:rPr lang="en-GB" sz="1200" b="0" i="0" kern="1200" dirty="0">
                <a:solidFill>
                  <a:schemeClr val="tx1"/>
                </a:solidFill>
                <a:effectLst/>
                <a:latin typeface="+mn-lt"/>
                <a:ea typeface="+mn-ea"/>
                <a:cs typeface="+mn-cs"/>
              </a:rPr>
              <a:t>Overall, SCFAs play a crucial role in maintaining gut health and modulating immune responses. The decrease in SCFA production due to dysbiosis can contribute to the development of chronic inflammation and other negative health outcomes. Therefore, promoting the growth of beneficial gut bacteria that produce SCFAs through a healthy diet and probiotic supplementation may be an effective strategy for promoting inflammation resolution and overall health.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Intestinal microbiota might also positively influence immune responses, and protect against the development of inflammatory diseases</a:t>
            </a:r>
            <a:r>
              <a:rPr lang="en-GB" sz="1200" b="0" i="0" u="sng" kern="1200" baseline="30000" dirty="0">
                <a:solidFill>
                  <a:schemeClr val="tx1"/>
                </a:solidFill>
                <a:effectLst/>
                <a:latin typeface="+mn-lt"/>
                <a:ea typeface="+mn-ea"/>
                <a:cs typeface="+mn-cs"/>
                <a:hlinkClick r:id="rId3"/>
              </a:rPr>
              <a:t>1</a:t>
            </a:r>
            <a:r>
              <a:rPr lang="en-GB" sz="1200" b="0" i="0" kern="1200" baseline="30000" dirty="0">
                <a:solidFill>
                  <a:schemeClr val="tx1"/>
                </a:solidFill>
                <a:effectLst/>
                <a:latin typeface="+mn-lt"/>
                <a:ea typeface="+mn-ea"/>
                <a:cs typeface="+mn-cs"/>
              </a:rPr>
              <a:t>,</a:t>
            </a:r>
            <a:r>
              <a:rPr lang="en-GB" sz="1200" b="0" i="0" u="sng" kern="1200" baseline="30000" dirty="0">
                <a:solidFill>
                  <a:schemeClr val="tx1"/>
                </a:solidFill>
                <a:effectLst/>
                <a:latin typeface="+mn-lt"/>
                <a:ea typeface="+mn-ea"/>
                <a:cs typeface="+mn-cs"/>
                <a:hlinkClick r:id="rId4"/>
              </a:rPr>
              <a:t>2</a:t>
            </a:r>
            <a:r>
              <a:rPr lang="en-GB" sz="1200" b="0" i="0" kern="1200" dirty="0">
                <a:solidFill>
                  <a:schemeClr val="tx1"/>
                </a:solidFill>
                <a:effectLst/>
                <a:latin typeface="+mn-lt"/>
                <a:ea typeface="+mn-ea"/>
                <a:cs typeface="+mn-cs"/>
              </a:rPr>
              <a:t>. One of these elements may be short-chain fatty acids (SCFAs), which are produced by fermentation of dietary fibre by intestinal microbiota. A feature of human ulcerative colitis and other </a:t>
            </a:r>
            <a:r>
              <a:rPr lang="en-GB" sz="1200" b="0" i="0" kern="1200" dirty="0" err="1">
                <a:solidFill>
                  <a:schemeClr val="tx1"/>
                </a:solidFill>
                <a:effectLst/>
                <a:latin typeface="+mn-lt"/>
                <a:ea typeface="+mn-ea"/>
                <a:cs typeface="+mn-cs"/>
              </a:rPr>
              <a:t>colitic</a:t>
            </a:r>
            <a:r>
              <a:rPr lang="en-GB" sz="1200" b="0" i="0" kern="1200" dirty="0">
                <a:solidFill>
                  <a:schemeClr val="tx1"/>
                </a:solidFill>
                <a:effectLst/>
                <a:latin typeface="+mn-lt"/>
                <a:ea typeface="+mn-ea"/>
                <a:cs typeface="+mn-cs"/>
              </a:rPr>
              <a:t> diseases is a change in ‘healthy’ microbiota such as </a:t>
            </a:r>
            <a:r>
              <a:rPr lang="en-GB" sz="1200" b="0" i="1" kern="1200" dirty="0">
                <a:solidFill>
                  <a:schemeClr val="tx1"/>
                </a:solidFill>
                <a:effectLst/>
                <a:latin typeface="+mn-lt"/>
                <a:ea typeface="+mn-ea"/>
                <a:cs typeface="+mn-cs"/>
              </a:rPr>
              <a:t>Bifidobacterium</a:t>
            </a:r>
            <a:r>
              <a:rPr lang="en-GB" sz="1200" b="0" i="0" kern="1200" dirty="0">
                <a:solidFill>
                  <a:schemeClr val="tx1"/>
                </a:solidFill>
                <a:effectLst/>
                <a:latin typeface="+mn-lt"/>
                <a:ea typeface="+mn-ea"/>
                <a:cs typeface="+mn-cs"/>
              </a:rPr>
              <a:t> and </a:t>
            </a:r>
            <a:r>
              <a:rPr lang="en-GB" sz="1200" b="0" i="1" kern="1200" dirty="0">
                <a:solidFill>
                  <a:schemeClr val="tx1"/>
                </a:solidFill>
                <a:effectLst/>
                <a:latin typeface="+mn-lt"/>
                <a:ea typeface="+mn-ea"/>
                <a:cs typeface="+mn-cs"/>
              </a:rPr>
              <a:t>Bacteriodes</a:t>
            </a:r>
            <a:r>
              <a:rPr lang="en-GB" sz="1200" b="0" i="0" u="sng" kern="1200" baseline="30000" dirty="0">
                <a:solidFill>
                  <a:schemeClr val="tx1"/>
                </a:solidFill>
                <a:effectLst/>
                <a:latin typeface="+mn-lt"/>
                <a:ea typeface="+mn-ea"/>
                <a:cs typeface="+mn-cs"/>
                <a:hlinkClick r:id="rId5"/>
              </a:rPr>
              <a:t>3</a:t>
            </a:r>
            <a:r>
              <a:rPr lang="en-GB" sz="1200" b="0" i="0" kern="1200" dirty="0">
                <a:solidFill>
                  <a:schemeClr val="tx1"/>
                </a:solidFill>
                <a:effectLst/>
                <a:latin typeface="+mn-lt"/>
                <a:ea typeface="+mn-ea"/>
                <a:cs typeface="+mn-cs"/>
              </a:rPr>
              <a:t>, and a concurrent reduction in SCFAs</a:t>
            </a:r>
            <a:r>
              <a:rPr lang="en-GB" sz="1200" b="0" i="0" u="sng" kern="1200" baseline="30000" dirty="0">
                <a:solidFill>
                  <a:schemeClr val="tx1"/>
                </a:solidFill>
                <a:effectLst/>
                <a:latin typeface="+mn-lt"/>
                <a:ea typeface="+mn-ea"/>
                <a:cs typeface="+mn-cs"/>
                <a:hlinkClick r:id="rId6"/>
              </a:rPr>
              <a:t>4</a:t>
            </a:r>
            <a:r>
              <a:rPr lang="en-GB" sz="1200" b="0" i="0" kern="1200" dirty="0">
                <a:solidFill>
                  <a:schemeClr val="tx1"/>
                </a:solidFill>
                <a:effectLst/>
                <a:latin typeface="+mn-lt"/>
                <a:ea typeface="+mn-ea"/>
                <a:cs typeface="+mn-cs"/>
              </a:rPr>
              <a:t>. Moreover, increased intake of fermentable dietary fibre, or SCFAs, seems to be clinically beneficial in the treatment of colitis</a:t>
            </a:r>
            <a:r>
              <a:rPr lang="en-GB" sz="1200" b="0" i="0" u="sng" kern="1200" baseline="30000" dirty="0">
                <a:solidFill>
                  <a:schemeClr val="tx1"/>
                </a:solidFill>
                <a:effectLst/>
                <a:latin typeface="+mn-lt"/>
                <a:ea typeface="+mn-ea"/>
                <a:cs typeface="+mn-cs"/>
                <a:hlinkClick r:id="rId7"/>
              </a:rPr>
              <a:t>5</a:t>
            </a:r>
            <a:r>
              <a:rPr lang="en-GB" sz="1200" b="0" i="0" kern="1200" baseline="30000" dirty="0">
                <a:solidFill>
                  <a:schemeClr val="tx1"/>
                </a:solidFill>
                <a:effectLst/>
                <a:latin typeface="+mn-lt"/>
                <a:ea typeface="+mn-ea"/>
                <a:cs typeface="+mn-cs"/>
              </a:rPr>
              <a:t>-</a:t>
            </a:r>
            <a:r>
              <a:rPr lang="en-GB" sz="1200" b="0" i="0" u="sng" kern="1200" baseline="30000" dirty="0">
                <a:solidFill>
                  <a:schemeClr val="tx1"/>
                </a:solidFill>
                <a:effectLst/>
                <a:latin typeface="+mn-lt"/>
                <a:ea typeface="+mn-ea"/>
                <a:cs typeface="+mn-cs"/>
                <a:hlinkClick r:id="rId8"/>
              </a:rPr>
              <a:t>9</a:t>
            </a:r>
            <a:r>
              <a:rPr lang="en-GB" sz="1200" b="0" i="0" kern="1200" dirty="0">
                <a:solidFill>
                  <a:schemeClr val="tx1"/>
                </a:solidFill>
                <a:effectLst/>
                <a:latin typeface="+mn-lt"/>
                <a:ea typeface="+mn-ea"/>
                <a:cs typeface="+mn-cs"/>
              </a:rPr>
              <a:t>. SCFAs bind the G-protein-coupled receptor 43 (GPR43, also known as FFAR2)</a:t>
            </a:r>
            <a:r>
              <a:rPr lang="en-GB" sz="1200" b="0" i="0" u="sng" kern="1200" baseline="30000" dirty="0">
                <a:solidFill>
                  <a:schemeClr val="tx1"/>
                </a:solidFill>
                <a:effectLst/>
                <a:latin typeface="+mn-lt"/>
                <a:ea typeface="+mn-ea"/>
                <a:cs typeface="+mn-cs"/>
                <a:hlinkClick r:id="rId9"/>
              </a:rPr>
              <a:t>10</a:t>
            </a:r>
            <a:r>
              <a:rPr lang="en-GB" sz="1200" b="0" i="0" kern="1200" baseline="30000" dirty="0">
                <a:solidFill>
                  <a:schemeClr val="tx1"/>
                </a:solidFill>
                <a:effectLst/>
                <a:latin typeface="+mn-lt"/>
                <a:ea typeface="+mn-ea"/>
                <a:cs typeface="+mn-cs"/>
              </a:rPr>
              <a:t>,</a:t>
            </a:r>
            <a:r>
              <a:rPr lang="en-GB" sz="1200" b="0" i="0" u="sng" kern="1200" baseline="30000" dirty="0">
                <a:solidFill>
                  <a:schemeClr val="tx1"/>
                </a:solidFill>
                <a:effectLst/>
                <a:latin typeface="+mn-lt"/>
                <a:ea typeface="+mn-ea"/>
                <a:cs typeface="+mn-cs"/>
                <a:hlinkClick r:id="rId10"/>
              </a:rPr>
              <a:t>11</a:t>
            </a:r>
            <a:r>
              <a:rPr lang="en-GB" sz="1200" b="0" i="0" kern="1200" dirty="0">
                <a:solidFill>
                  <a:schemeClr val="tx1"/>
                </a:solidFill>
                <a:effectLst/>
                <a:latin typeface="+mn-lt"/>
                <a:ea typeface="+mn-ea"/>
                <a:cs typeface="+mn-cs"/>
              </a:rPr>
              <a:t>, and here we show that SCFA–GPR43 interactions profoundly affect inflammatory responses. Stimulation of GPR43 by SCFAs was necessary for the normal resolution of certain inflammatory responses, because GPR43-deficient (</a:t>
            </a:r>
            <a:r>
              <a:rPr lang="en-GB" sz="1200" b="0" i="1" kern="1200" dirty="0">
                <a:solidFill>
                  <a:schemeClr val="tx1"/>
                </a:solidFill>
                <a:effectLst/>
                <a:latin typeface="+mn-lt"/>
                <a:ea typeface="+mn-ea"/>
                <a:cs typeface="+mn-cs"/>
              </a:rPr>
              <a:t>Gpr43</a:t>
            </a:r>
            <a:r>
              <a:rPr lang="en-GB" sz="1200" b="0" i="0" kern="1200" baseline="300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mice showed exacerbated or unresolving inflammation in models of colitis, arthritis and asthma.  https://www.ncbi.nlm.nih.gov/pmc/articles/PMC3256734/</a:t>
            </a:r>
          </a:p>
          <a:p>
            <a:endParaRPr lang="en-GB" sz="1200" b="0" i="0" kern="1200" dirty="0">
              <a:solidFill>
                <a:schemeClr val="tx1"/>
              </a:solidFill>
              <a:effectLst/>
              <a:latin typeface="+mn-lt"/>
              <a:ea typeface="+mn-ea"/>
              <a:cs typeface="+mn-cs"/>
            </a:endParaRPr>
          </a:p>
          <a:p>
            <a:r>
              <a:rPr lang="en-GB" dirty="0"/>
              <a:t>More in-depth studies highlight a different impact on disease pathogenesis of different types of fats; particular attention has been paid to the different role of ω-3 and ω-6 polyunsaturated essential fatty acids (PUFA) with several studies demonstrating that ω-3 PUFA is anti-inflammatory, whereas ω-6 PUFA is pro-inflammatory and a balanced ratio of ω-3 to ω-6 PUFA is essential for homeostasis [103]. Indeed, Western diets usually involve a high ω-6 to ω-3 ratio, leading to a greater probability of developing IBD [101,104]. </a:t>
            </a:r>
            <a:r>
              <a:rPr lang="en-GB" b="0" i="0" dirty="0">
                <a:solidFill>
                  <a:srgbClr val="181817"/>
                </a:solidFill>
                <a:effectLst/>
                <a:latin typeface="noto sans" panose="020B0502040504020204" pitchFamily="34" charset="0"/>
              </a:rPr>
              <a:t>Power, S., O'Toole, P., Stanton, C., Ross, R., &amp; Fitzgerald, G. (2014). Intestinal microbiota, diet and health. </a:t>
            </a:r>
            <a:r>
              <a:rPr lang="en-GB" b="0" i="1" dirty="0">
                <a:solidFill>
                  <a:srgbClr val="181817"/>
                </a:solidFill>
                <a:effectLst/>
                <a:latin typeface="noto sans" panose="020B0502040504020204" pitchFamily="34" charset="0"/>
              </a:rPr>
              <a:t>British Journal of Nutrition,</a:t>
            </a:r>
            <a:r>
              <a:rPr lang="en-GB" b="0" i="0" dirty="0">
                <a:solidFill>
                  <a:srgbClr val="181817"/>
                </a:solidFill>
                <a:effectLst/>
                <a:latin typeface="noto sans" panose="020B0502040504020204" pitchFamily="34" charset="0"/>
              </a:rPr>
              <a:t> </a:t>
            </a:r>
            <a:r>
              <a:rPr lang="en-GB" b="0" i="1" dirty="0">
                <a:solidFill>
                  <a:srgbClr val="181817"/>
                </a:solidFill>
                <a:effectLst/>
                <a:latin typeface="noto sans" panose="020B0502040504020204" pitchFamily="34" charset="0"/>
              </a:rPr>
              <a:t>111</a:t>
            </a:r>
            <a:r>
              <a:rPr lang="en-GB" b="0" i="0" dirty="0">
                <a:solidFill>
                  <a:srgbClr val="181817"/>
                </a:solidFill>
                <a:effectLst/>
                <a:latin typeface="noto sans" panose="020B0502040504020204" pitchFamily="34" charset="0"/>
              </a:rPr>
              <a:t>(3), 387-402. doi:10.1017/S0007114513002560</a:t>
            </a:r>
            <a:br>
              <a:rPr lang="en-GB" dirty="0"/>
            </a:br>
            <a:br>
              <a:rPr lang="en-GB" dirty="0"/>
            </a:br>
            <a:r>
              <a:rPr lang="en-GB" sz="1200" b="0" i="0" kern="1200" dirty="0">
                <a:solidFill>
                  <a:schemeClr val="tx1"/>
                </a:solidFill>
                <a:effectLst/>
                <a:latin typeface="+mn-lt"/>
                <a:ea typeface="+mn-ea"/>
                <a:cs typeface="+mn-cs"/>
              </a:rPr>
              <a:t>Figure taken from Int. J. Mol. Sci. 2017, 18(12), 2645; </a:t>
            </a:r>
            <a:r>
              <a:rPr lang="en-GB" sz="1200" b="0" i="0" u="none" strike="noStrike" kern="1200" dirty="0">
                <a:solidFill>
                  <a:schemeClr val="tx1"/>
                </a:solidFill>
                <a:effectLst/>
                <a:latin typeface="+mn-lt"/>
                <a:ea typeface="+mn-ea"/>
                <a:cs typeface="+mn-cs"/>
                <a:hlinkClick r:id="rId11"/>
              </a:rPr>
              <a:t>https://doi.org/10.3390/ijms18122645</a:t>
            </a:r>
            <a:endParaRPr lang="en-GB" dirty="0"/>
          </a:p>
          <a:p>
            <a:endParaRPr lang="en-MT" dirty="0"/>
          </a:p>
        </p:txBody>
      </p:sp>
      <p:sp>
        <p:nvSpPr>
          <p:cNvPr id="4" name="Slide Number Placeholder 3"/>
          <p:cNvSpPr>
            <a:spLocks noGrp="1"/>
          </p:cNvSpPr>
          <p:nvPr>
            <p:ph type="sldNum" sz="quarter" idx="5"/>
          </p:nvPr>
        </p:nvSpPr>
        <p:spPr/>
        <p:txBody>
          <a:bodyPr/>
          <a:lstStyle/>
          <a:p>
            <a:fld id="{D19F7E35-84B5-4517-839A-E74E9ACE69E0}" type="slidenum">
              <a:rPr lang="en-MT" smtClean="0"/>
              <a:t>4</a:t>
            </a:fld>
            <a:endParaRPr lang="en-MT"/>
          </a:p>
        </p:txBody>
      </p:sp>
    </p:spTree>
    <p:extLst>
      <p:ext uri="{BB962C8B-B14F-4D97-AF65-F5344CB8AC3E}">
        <p14:creationId xmlns:p14="http://schemas.microsoft.com/office/powerpoint/2010/main" val="286301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630">
              <a:lnSpc>
                <a:spcPts val="1143"/>
              </a:lnSpc>
            </a:pPr>
            <a:r>
              <a:rPr lang="en-US" sz="1200" spc="-1" dirty="0">
                <a:solidFill>
                  <a:srgbClr val="231F20"/>
                </a:solidFill>
                <a:latin typeface="Open Sans"/>
              </a:rPr>
              <a:t>When the balance of gut micro- biota is disturbed, the intestinal mucosa becomes inflamed and deteriorate. It can induce (or “thus the risk”) many </a:t>
            </a:r>
            <a:r>
              <a:rPr lang="en-US" sz="1200" spc="-1" dirty="0" err="1">
                <a:solidFill>
                  <a:srgbClr val="231F20"/>
                </a:solidFill>
                <a:latin typeface="Open Sans"/>
              </a:rPr>
              <a:t>inflam</a:t>
            </a:r>
            <a:r>
              <a:rPr lang="en-US" sz="1200" spc="-1" dirty="0">
                <a:solidFill>
                  <a:srgbClr val="231F20"/>
                </a:solidFill>
                <a:latin typeface="Open Sans"/>
              </a:rPr>
              <a:t>- </a:t>
            </a:r>
            <a:r>
              <a:rPr lang="en-US" sz="1200" spc="-1" dirty="0" err="1">
                <a:solidFill>
                  <a:srgbClr val="231F20"/>
                </a:solidFill>
                <a:latin typeface="Open Sans"/>
              </a:rPr>
              <a:t>matory</a:t>
            </a:r>
            <a:r>
              <a:rPr lang="en-US" sz="1200" spc="-1" dirty="0">
                <a:solidFill>
                  <a:srgbClr val="231F20"/>
                </a:solidFill>
                <a:latin typeface="Open Sans"/>
              </a:rPr>
              <a:t> diseases. Such ones as, obesity, chronic fatigue, Crohn’s disease, allergies, cancers, as well as mental illnesses such </a:t>
            </a:r>
          </a:p>
          <a:p>
            <a:pPr defTabSz="609630">
              <a:lnSpc>
                <a:spcPts val="1143"/>
              </a:lnSpc>
            </a:pPr>
            <a:r>
              <a:rPr lang="en-US" sz="1200" spc="-1" dirty="0">
                <a:solidFill>
                  <a:srgbClr val="231F20"/>
                </a:solidFill>
                <a:latin typeface="Open Sans"/>
              </a:rPr>
              <a:t>as anxiety, depression, Parkin- son’s disease, Alzheimer’s and migraines, all of them can be triggered by disruption of gut microbial equilibrium.</a:t>
            </a:r>
          </a:p>
          <a:p>
            <a:endParaRPr lang="en-MT" dirty="0"/>
          </a:p>
        </p:txBody>
      </p:sp>
      <p:sp>
        <p:nvSpPr>
          <p:cNvPr id="4" name="Slide Number Placeholder 3"/>
          <p:cNvSpPr>
            <a:spLocks noGrp="1"/>
          </p:cNvSpPr>
          <p:nvPr>
            <p:ph type="sldNum" sz="quarter" idx="5"/>
          </p:nvPr>
        </p:nvSpPr>
        <p:spPr/>
        <p:txBody>
          <a:bodyPr/>
          <a:lstStyle/>
          <a:p>
            <a:fld id="{D19F7E35-84B5-4517-839A-E74E9ACE69E0}" type="slidenum">
              <a:rPr lang="en-MT" smtClean="0"/>
              <a:t>5</a:t>
            </a:fld>
            <a:endParaRPr lang="en-MT"/>
          </a:p>
        </p:txBody>
      </p:sp>
    </p:spTree>
    <p:extLst>
      <p:ext uri="{BB962C8B-B14F-4D97-AF65-F5344CB8AC3E}">
        <p14:creationId xmlns:p14="http://schemas.microsoft.com/office/powerpoint/2010/main" val="245589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F85A-931B-E6CD-A48D-9C1527BA7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B253F-1D5A-E48E-94B0-34903D053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E72AE-0065-C057-154E-EC8296A0B7E1}"/>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C85901C8-F52A-D548-8C13-0E0854A0C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C0C52-DD5A-ACA0-1413-94EB53B5CEBD}"/>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86386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5F18-7F1B-08DD-2D02-E4E08012FA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A8328-6450-9697-C663-010E80122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D6823-E7A6-7928-744F-4E2B30FF7224}"/>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907B577A-44AA-3D40-F062-265E3049A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97B83-77D8-6A44-0339-66032CCE56F1}"/>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9745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93EF0-CC15-88BE-64DD-A246C1D216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65A648-099F-1DCD-77BF-269E5B98B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8F21F-FC77-87F7-0B97-04616907F352}"/>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F214CEA1-B87B-11B2-7E73-5663CBCD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B1C0C-45B1-38EF-F750-CEF45F13CB76}"/>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92877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2944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201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856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519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65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065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039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681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8341-8923-E3FB-66BE-66D2AC24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D1729-8384-03FE-2208-0E5DC0143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35DFA-37E7-F336-FC89-54B007B78F29}"/>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2B93DC45-216E-97B6-C50A-07E5BCED2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4CECA-38F1-E618-BA95-DEE1373FEC88}"/>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40495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2997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2031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9282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AF52-14E5-420D-9CDE-EFE1E479F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T"/>
          </a:p>
        </p:txBody>
      </p:sp>
      <p:sp>
        <p:nvSpPr>
          <p:cNvPr id="3" name="Subtitle 2">
            <a:extLst>
              <a:ext uri="{FF2B5EF4-FFF2-40B4-BE49-F238E27FC236}">
                <a16:creationId xmlns:a16="http://schemas.microsoft.com/office/drawing/2014/main" id="{FC012F6F-CB1B-4107-B168-A76901532365}"/>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MT"/>
          </a:p>
        </p:txBody>
      </p:sp>
      <p:sp>
        <p:nvSpPr>
          <p:cNvPr id="4" name="Date Placeholder 3">
            <a:extLst>
              <a:ext uri="{FF2B5EF4-FFF2-40B4-BE49-F238E27FC236}">
                <a16:creationId xmlns:a16="http://schemas.microsoft.com/office/drawing/2014/main" id="{DDBDA3CE-BEB5-45C3-9D3A-622637B728D7}"/>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5" name="Footer Placeholder 4">
            <a:extLst>
              <a:ext uri="{FF2B5EF4-FFF2-40B4-BE49-F238E27FC236}">
                <a16:creationId xmlns:a16="http://schemas.microsoft.com/office/drawing/2014/main" id="{59B29DB9-5780-4FB1-B582-E6C276722EAB}"/>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7C01B499-B495-48E5-B77B-298EC0361BB1}"/>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4256547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441B-8B5D-4056-97E9-1A39207ECE2E}"/>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6E9E9E70-4565-434D-BE25-1CA260445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8F8C2B3B-7B2F-432F-A067-334EA99A16F6}"/>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5" name="Footer Placeholder 4">
            <a:extLst>
              <a:ext uri="{FF2B5EF4-FFF2-40B4-BE49-F238E27FC236}">
                <a16:creationId xmlns:a16="http://schemas.microsoft.com/office/drawing/2014/main" id="{167F2B5F-E450-4985-B795-BEDA59F22904}"/>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784F61F9-0ACE-4928-B249-E72CEFE582B3}"/>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1583851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CAB0-0CBC-48A5-8155-D6CC8864FA91}"/>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MT"/>
          </a:p>
        </p:txBody>
      </p:sp>
      <p:sp>
        <p:nvSpPr>
          <p:cNvPr id="3" name="Text Placeholder 2">
            <a:extLst>
              <a:ext uri="{FF2B5EF4-FFF2-40B4-BE49-F238E27FC236}">
                <a16:creationId xmlns:a16="http://schemas.microsoft.com/office/drawing/2014/main" id="{29AEFD7A-F668-41E1-9B20-771054D5825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12A4F1-7A29-4303-90CD-BBE814EB010F}"/>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5" name="Footer Placeholder 4">
            <a:extLst>
              <a:ext uri="{FF2B5EF4-FFF2-40B4-BE49-F238E27FC236}">
                <a16:creationId xmlns:a16="http://schemas.microsoft.com/office/drawing/2014/main" id="{ADD31C27-2827-4B57-8802-460BA5479AD8}"/>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4D797B18-A067-4839-A13C-7BE18088C8B4}"/>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4228183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3C9B-8D1D-42C3-B0E6-1E42181A48EB}"/>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D09FA8D4-0901-45D0-92B3-E4791F3472DA}"/>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Content Placeholder 3">
            <a:extLst>
              <a:ext uri="{FF2B5EF4-FFF2-40B4-BE49-F238E27FC236}">
                <a16:creationId xmlns:a16="http://schemas.microsoft.com/office/drawing/2014/main" id="{52CA8A65-C47A-4D2F-9424-ED5617826B79}"/>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Date Placeholder 4">
            <a:extLst>
              <a:ext uri="{FF2B5EF4-FFF2-40B4-BE49-F238E27FC236}">
                <a16:creationId xmlns:a16="http://schemas.microsoft.com/office/drawing/2014/main" id="{C9C5A607-5446-4B22-B209-E2395773E9B7}"/>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6" name="Footer Placeholder 5">
            <a:extLst>
              <a:ext uri="{FF2B5EF4-FFF2-40B4-BE49-F238E27FC236}">
                <a16:creationId xmlns:a16="http://schemas.microsoft.com/office/drawing/2014/main" id="{4D51ADD7-C57D-4A1F-B770-A21ADA45DE01}"/>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14BECE01-7B5D-4DF4-B20A-9C1E8399E9C7}"/>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2281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2AC1-9A09-4DCE-B0AE-446114BD9EE4}"/>
              </a:ext>
            </a:extLst>
          </p:cNvPr>
          <p:cNvSpPr>
            <a:spLocks noGrp="1"/>
          </p:cNvSpPr>
          <p:nvPr>
            <p:ph type="title"/>
          </p:nvPr>
        </p:nvSpPr>
        <p:spPr>
          <a:xfrm>
            <a:off x="839788" y="365126"/>
            <a:ext cx="10515600" cy="1325563"/>
          </a:xfrm>
        </p:spPr>
        <p:txBody>
          <a:bodyPr/>
          <a:lstStyle/>
          <a:p>
            <a:r>
              <a:rPr lang="en-US"/>
              <a:t>Click to edit Master title style</a:t>
            </a:r>
            <a:endParaRPr lang="en-MT"/>
          </a:p>
        </p:txBody>
      </p:sp>
      <p:sp>
        <p:nvSpPr>
          <p:cNvPr id="3" name="Text Placeholder 2">
            <a:extLst>
              <a:ext uri="{FF2B5EF4-FFF2-40B4-BE49-F238E27FC236}">
                <a16:creationId xmlns:a16="http://schemas.microsoft.com/office/drawing/2014/main" id="{9A0B39B9-5C98-4041-B41A-67ED4F9D7C65}"/>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34222-0E95-41D6-8C51-44AE595E655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Text Placeholder 4">
            <a:extLst>
              <a:ext uri="{FF2B5EF4-FFF2-40B4-BE49-F238E27FC236}">
                <a16:creationId xmlns:a16="http://schemas.microsoft.com/office/drawing/2014/main" id="{A6264FCF-F60B-4F2D-AEAA-3D4A441AE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2BFE4F-190C-460B-86BB-0A337F9D5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7" name="Date Placeholder 6">
            <a:extLst>
              <a:ext uri="{FF2B5EF4-FFF2-40B4-BE49-F238E27FC236}">
                <a16:creationId xmlns:a16="http://schemas.microsoft.com/office/drawing/2014/main" id="{A4331D0B-AFCE-4533-A913-A7497008281D}"/>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8" name="Footer Placeholder 7">
            <a:extLst>
              <a:ext uri="{FF2B5EF4-FFF2-40B4-BE49-F238E27FC236}">
                <a16:creationId xmlns:a16="http://schemas.microsoft.com/office/drawing/2014/main" id="{D1A27C12-EF71-4C60-A777-242963DDA224}"/>
              </a:ext>
            </a:extLst>
          </p:cNvPr>
          <p:cNvSpPr>
            <a:spLocks noGrp="1"/>
          </p:cNvSpPr>
          <p:nvPr>
            <p:ph type="ftr" sz="quarter" idx="11"/>
          </p:nvPr>
        </p:nvSpPr>
        <p:spPr/>
        <p:txBody>
          <a:bodyPr/>
          <a:lstStyle/>
          <a:p>
            <a:endParaRPr lang="en-MT"/>
          </a:p>
        </p:txBody>
      </p:sp>
      <p:sp>
        <p:nvSpPr>
          <p:cNvPr id="9" name="Slide Number Placeholder 8">
            <a:extLst>
              <a:ext uri="{FF2B5EF4-FFF2-40B4-BE49-F238E27FC236}">
                <a16:creationId xmlns:a16="http://schemas.microsoft.com/office/drawing/2014/main" id="{FB7E3E4B-950C-4371-A6B9-6C50C9516D27}"/>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1950669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34F3-874F-439D-836D-B3D9903AAF48}"/>
              </a:ext>
            </a:extLst>
          </p:cNvPr>
          <p:cNvSpPr>
            <a:spLocks noGrp="1"/>
          </p:cNvSpPr>
          <p:nvPr>
            <p:ph type="title"/>
          </p:nvPr>
        </p:nvSpPr>
        <p:spPr/>
        <p:txBody>
          <a:bodyPr/>
          <a:lstStyle/>
          <a:p>
            <a:r>
              <a:rPr lang="en-US"/>
              <a:t>Click to edit Master title style</a:t>
            </a:r>
            <a:endParaRPr lang="en-MT"/>
          </a:p>
        </p:txBody>
      </p:sp>
      <p:sp>
        <p:nvSpPr>
          <p:cNvPr id="3" name="Date Placeholder 2">
            <a:extLst>
              <a:ext uri="{FF2B5EF4-FFF2-40B4-BE49-F238E27FC236}">
                <a16:creationId xmlns:a16="http://schemas.microsoft.com/office/drawing/2014/main" id="{BC2803E0-60A2-4019-A654-54705E4DF4C9}"/>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4" name="Footer Placeholder 3">
            <a:extLst>
              <a:ext uri="{FF2B5EF4-FFF2-40B4-BE49-F238E27FC236}">
                <a16:creationId xmlns:a16="http://schemas.microsoft.com/office/drawing/2014/main" id="{1EE0C623-3802-48BE-B25D-9EC277B25C17}"/>
              </a:ext>
            </a:extLst>
          </p:cNvPr>
          <p:cNvSpPr>
            <a:spLocks noGrp="1"/>
          </p:cNvSpPr>
          <p:nvPr>
            <p:ph type="ftr" sz="quarter" idx="11"/>
          </p:nvPr>
        </p:nvSpPr>
        <p:spPr/>
        <p:txBody>
          <a:bodyPr/>
          <a:lstStyle/>
          <a:p>
            <a:endParaRPr lang="en-MT"/>
          </a:p>
        </p:txBody>
      </p:sp>
      <p:sp>
        <p:nvSpPr>
          <p:cNvPr id="5" name="Slide Number Placeholder 4">
            <a:extLst>
              <a:ext uri="{FF2B5EF4-FFF2-40B4-BE49-F238E27FC236}">
                <a16:creationId xmlns:a16="http://schemas.microsoft.com/office/drawing/2014/main" id="{D792B125-FEA6-4700-8CF8-BDD9BCC803F9}"/>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2053224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9005E-8E4F-42F6-B4B3-57B7DA6F48F8}"/>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3" name="Footer Placeholder 2">
            <a:extLst>
              <a:ext uri="{FF2B5EF4-FFF2-40B4-BE49-F238E27FC236}">
                <a16:creationId xmlns:a16="http://schemas.microsoft.com/office/drawing/2014/main" id="{1F98089B-100A-4DAD-92BE-E0DABC5AC0EE}"/>
              </a:ext>
            </a:extLst>
          </p:cNvPr>
          <p:cNvSpPr>
            <a:spLocks noGrp="1"/>
          </p:cNvSpPr>
          <p:nvPr>
            <p:ph type="ftr" sz="quarter" idx="11"/>
          </p:nvPr>
        </p:nvSpPr>
        <p:spPr/>
        <p:txBody>
          <a:bodyPr/>
          <a:lstStyle/>
          <a:p>
            <a:endParaRPr lang="en-MT"/>
          </a:p>
        </p:txBody>
      </p:sp>
      <p:sp>
        <p:nvSpPr>
          <p:cNvPr id="4" name="Slide Number Placeholder 3">
            <a:extLst>
              <a:ext uri="{FF2B5EF4-FFF2-40B4-BE49-F238E27FC236}">
                <a16:creationId xmlns:a16="http://schemas.microsoft.com/office/drawing/2014/main" id="{81ACE6F0-0254-4951-A749-D053BF708DBF}"/>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262798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5A6-BEAB-1757-F586-7E5F3CA75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C99D6-B161-7A4F-AE57-FE4F1EADF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C60396-BC51-75AF-4F39-069B6A0084DC}"/>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2F2E24D4-F864-1648-9F30-2DB6A7ACD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6F7E7-FE77-028E-9FD2-D78328F0A184}"/>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268868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2D3E-891A-4A13-8630-A2B39BD60AA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MT"/>
          </a:p>
        </p:txBody>
      </p:sp>
      <p:sp>
        <p:nvSpPr>
          <p:cNvPr id="3" name="Content Placeholder 2">
            <a:extLst>
              <a:ext uri="{FF2B5EF4-FFF2-40B4-BE49-F238E27FC236}">
                <a16:creationId xmlns:a16="http://schemas.microsoft.com/office/drawing/2014/main" id="{6A96EA5A-FEC9-4EEC-B858-BD44B3AD5C9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Text Placeholder 3">
            <a:extLst>
              <a:ext uri="{FF2B5EF4-FFF2-40B4-BE49-F238E27FC236}">
                <a16:creationId xmlns:a16="http://schemas.microsoft.com/office/drawing/2014/main" id="{9B1E1E13-AC3E-4CD9-85D6-CD3FB3FAFE04}"/>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25038-59DE-4AD9-9FFB-F419D80EDEA5}"/>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6" name="Footer Placeholder 5">
            <a:extLst>
              <a:ext uri="{FF2B5EF4-FFF2-40B4-BE49-F238E27FC236}">
                <a16:creationId xmlns:a16="http://schemas.microsoft.com/office/drawing/2014/main" id="{6FAB5097-975B-42CD-836F-DDD60ED12142}"/>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B1189344-AA5B-470E-AF7C-AEBA18B2648B}"/>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4155523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4921-81EE-484A-BE6A-2164F94A27DC}"/>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MT"/>
          </a:p>
        </p:txBody>
      </p:sp>
      <p:sp>
        <p:nvSpPr>
          <p:cNvPr id="3" name="Picture Placeholder 2">
            <a:extLst>
              <a:ext uri="{FF2B5EF4-FFF2-40B4-BE49-F238E27FC236}">
                <a16:creationId xmlns:a16="http://schemas.microsoft.com/office/drawing/2014/main" id="{C3B7C6CB-D192-46CD-9DAA-1EC73F97D69C}"/>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MT"/>
          </a:p>
        </p:txBody>
      </p:sp>
      <p:sp>
        <p:nvSpPr>
          <p:cNvPr id="4" name="Text Placeholder 3">
            <a:extLst>
              <a:ext uri="{FF2B5EF4-FFF2-40B4-BE49-F238E27FC236}">
                <a16:creationId xmlns:a16="http://schemas.microsoft.com/office/drawing/2014/main" id="{3FD13E3D-3548-440A-A83A-83704C8CBF54}"/>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9E31D-616D-4419-80E8-9075A341BA52}"/>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6" name="Footer Placeholder 5">
            <a:extLst>
              <a:ext uri="{FF2B5EF4-FFF2-40B4-BE49-F238E27FC236}">
                <a16:creationId xmlns:a16="http://schemas.microsoft.com/office/drawing/2014/main" id="{E2C6317F-8ABE-4853-82D0-3D09B7EE0439}"/>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9C84AB02-D399-400C-A347-06549BF8C3AE}"/>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498178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2CA5-7493-415C-9312-6645B6E08837}"/>
              </a:ext>
            </a:extLst>
          </p:cNvPr>
          <p:cNvSpPr>
            <a:spLocks noGrp="1"/>
          </p:cNvSpPr>
          <p:nvPr>
            <p:ph type="title"/>
          </p:nvPr>
        </p:nvSpPr>
        <p:spPr/>
        <p:txBody>
          <a:bodyPr/>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89A0D548-73B9-436D-A243-886271FF89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77489593-2153-4281-871C-E37FBB755F9C}"/>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5" name="Footer Placeholder 4">
            <a:extLst>
              <a:ext uri="{FF2B5EF4-FFF2-40B4-BE49-F238E27FC236}">
                <a16:creationId xmlns:a16="http://schemas.microsoft.com/office/drawing/2014/main" id="{72C01452-DC61-4F32-BD43-A5A319C62680}"/>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DE649F09-F99D-424E-B59B-E45078233B7C}"/>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947515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E058D-5FEB-4F62-B667-DCF591012AFC}"/>
              </a:ext>
            </a:extLst>
          </p:cNvPr>
          <p:cNvSpPr>
            <a:spLocks noGrp="1"/>
          </p:cNvSpPr>
          <p:nvPr>
            <p:ph type="title" orient="vert"/>
          </p:nvPr>
        </p:nvSpPr>
        <p:spPr>
          <a:xfrm>
            <a:off x="8724900" y="365126"/>
            <a:ext cx="2628900" cy="5811838"/>
          </a:xfrm>
        </p:spPr>
        <p:txBody>
          <a:bodyPr vert="eaVert"/>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2195FBE8-40AA-4149-99E2-28BD35D7C1C7}"/>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BB1752E9-84B3-45F1-B09C-3FF92B3DD996}"/>
              </a:ext>
            </a:extLst>
          </p:cNvPr>
          <p:cNvSpPr>
            <a:spLocks noGrp="1"/>
          </p:cNvSpPr>
          <p:nvPr>
            <p:ph type="dt" sz="half" idx="10"/>
          </p:nvPr>
        </p:nvSpPr>
        <p:spPr/>
        <p:txBody>
          <a:bodyPr/>
          <a:lstStyle/>
          <a:p>
            <a:fld id="{72EDA919-65DF-47D6-91D4-320AE883A8BA}" type="datetimeFigureOut">
              <a:rPr lang="en-MT" smtClean="0"/>
              <a:t>01/05/2024</a:t>
            </a:fld>
            <a:endParaRPr lang="en-MT"/>
          </a:p>
        </p:txBody>
      </p:sp>
      <p:sp>
        <p:nvSpPr>
          <p:cNvPr id="5" name="Footer Placeholder 4">
            <a:extLst>
              <a:ext uri="{FF2B5EF4-FFF2-40B4-BE49-F238E27FC236}">
                <a16:creationId xmlns:a16="http://schemas.microsoft.com/office/drawing/2014/main" id="{1D7F68C5-2541-49FB-A9C5-1E29C9495997}"/>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2F899B0D-80B3-41B8-8238-B3C8A25627FF}"/>
              </a:ext>
            </a:extLst>
          </p:cNvPr>
          <p:cNvSpPr>
            <a:spLocks noGrp="1"/>
          </p:cNvSpPr>
          <p:nvPr>
            <p:ph type="sldNum" sz="quarter" idx="12"/>
          </p:nvPr>
        </p:nvSpPr>
        <p:spPr/>
        <p:txBody>
          <a:bodyPr/>
          <a:lstStyle/>
          <a:p>
            <a:fld id="{A115F4A4-BD5D-4FF3-BF64-1A8FA75074A7}" type="slidenum">
              <a:rPr lang="en-MT" smtClean="0"/>
              <a:t>‹#›</a:t>
            </a:fld>
            <a:endParaRPr lang="en-MT"/>
          </a:p>
        </p:txBody>
      </p:sp>
    </p:spTree>
    <p:extLst>
      <p:ext uri="{BB962C8B-B14F-4D97-AF65-F5344CB8AC3E}">
        <p14:creationId xmlns:p14="http://schemas.microsoft.com/office/powerpoint/2010/main" val="146511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5F21-38D4-CDAB-257A-E852611AC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E7A0B-7DAA-848C-D570-1102D41717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1A8279-BAF1-45D0-A85D-0E7A6D2FD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803D1-CB01-2F54-C93D-DE089A0AA1C5}"/>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a:extLst>
              <a:ext uri="{FF2B5EF4-FFF2-40B4-BE49-F238E27FC236}">
                <a16:creationId xmlns:a16="http://schemas.microsoft.com/office/drawing/2014/main" id="{26A025AA-F128-BD3F-B2C5-EDA06DEA4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9A56A-6C41-B5AE-02F1-33C3269389B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15992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00EE-2EC5-E7AB-F5F0-DD3368FA96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1FC28-A801-3C2E-8AAA-41B7B7B44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396A-8541-88C8-1DBD-09D1C4FE9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07606-FA5D-6514-5702-C2384A4D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C7EFE-DAC5-4C90-3B28-6F88D0BE1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1FDD5-CDAF-8058-AE38-6642BC0FC59C}"/>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8" name="Footer Placeholder 7">
            <a:extLst>
              <a:ext uri="{FF2B5EF4-FFF2-40B4-BE49-F238E27FC236}">
                <a16:creationId xmlns:a16="http://schemas.microsoft.com/office/drawing/2014/main" id="{7BAEB246-56A5-90BB-1D5B-37610BF69F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6A588-9BDF-0036-BEDB-C7C2935D30A7}"/>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96589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57B9-31B7-9C6D-AC02-BE70D7563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C11FA3-222C-862B-ABF8-6F0AF32B4225}"/>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4" name="Footer Placeholder 3">
            <a:extLst>
              <a:ext uri="{FF2B5EF4-FFF2-40B4-BE49-F238E27FC236}">
                <a16:creationId xmlns:a16="http://schemas.microsoft.com/office/drawing/2014/main" id="{DB8AA33C-5C51-23EF-2CDF-427FE6C36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B3E97-16EF-80BC-E0E6-99799578003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81398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AB23E-D92A-7052-C655-17D0D30EBB72}"/>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3" name="Footer Placeholder 2">
            <a:extLst>
              <a:ext uri="{FF2B5EF4-FFF2-40B4-BE49-F238E27FC236}">
                <a16:creationId xmlns:a16="http://schemas.microsoft.com/office/drawing/2014/main" id="{FDE6188E-1ACF-4E6B-CA7D-EF8259BBC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FB4F6F-DE15-3CD0-D3B9-5828E3724ED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425859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37E4-4842-8B32-728D-8B129A61D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2D145B-99CA-895D-CC3B-6B768CCDF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B16B5-17B8-9B1C-8308-F60AA9A9E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630BD-5CFC-52D9-4AED-254FCA0C727F}"/>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a:extLst>
              <a:ext uri="{FF2B5EF4-FFF2-40B4-BE49-F238E27FC236}">
                <a16:creationId xmlns:a16="http://schemas.microsoft.com/office/drawing/2014/main" id="{D2F1B695-F2A3-A6D7-62CF-940C79BAD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31FAC-2280-07CC-5512-BCD804A2DF86}"/>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0731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808B-978B-45E5-9870-12364449D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945456-A807-7EC2-C163-F156A5DD9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EBF59-543D-77EE-1581-EAAFCC2D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1334-A3D7-153B-6C27-083E131C1800}"/>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a:extLst>
              <a:ext uri="{FF2B5EF4-FFF2-40B4-BE49-F238E27FC236}">
                <a16:creationId xmlns:a16="http://schemas.microsoft.com/office/drawing/2014/main" id="{0AA15C62-7C1E-78F5-3CBB-D2FA3B1FB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40C41-EE74-F9F0-E54B-D3534C4ADF24}"/>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77510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F8A2C-73DE-8F84-A5B6-512DB54FB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5908E-15AA-DA6D-0103-F947B153A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B678F-E6EC-1B5B-C529-4DED3618D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1F0211A1-FB64-8F7A-E00C-958D9C95A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C0EA8-1F10-7C7E-38B6-84F8892E3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11A65-1EF2-4353-910F-B799207884FD}" type="slidenum">
              <a:rPr lang="en-US" smtClean="0"/>
              <a:t>‹#›</a:t>
            </a:fld>
            <a:endParaRPr lang="en-US"/>
          </a:p>
        </p:txBody>
      </p:sp>
    </p:spTree>
    <p:extLst>
      <p:ext uri="{BB962C8B-B14F-4D97-AF65-F5344CB8AC3E}">
        <p14:creationId xmlns:p14="http://schemas.microsoft.com/office/powerpoint/2010/main" val="286384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9339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376B6-00FA-4FC8-83BF-1897B8BC2E6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MT"/>
          </a:p>
        </p:txBody>
      </p:sp>
      <p:sp>
        <p:nvSpPr>
          <p:cNvPr id="3" name="Text Placeholder 2">
            <a:extLst>
              <a:ext uri="{FF2B5EF4-FFF2-40B4-BE49-F238E27FC236}">
                <a16:creationId xmlns:a16="http://schemas.microsoft.com/office/drawing/2014/main" id="{699CDD44-5F2B-40B8-8605-ADB3CE785936}"/>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9E4F8BF2-8969-445C-A21D-528BC7234DB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DA919-65DF-47D6-91D4-320AE883A8BA}" type="datetimeFigureOut">
              <a:rPr lang="en-MT" smtClean="0"/>
              <a:t>01/05/2024</a:t>
            </a:fld>
            <a:endParaRPr lang="en-MT"/>
          </a:p>
        </p:txBody>
      </p:sp>
      <p:sp>
        <p:nvSpPr>
          <p:cNvPr id="5" name="Footer Placeholder 4">
            <a:extLst>
              <a:ext uri="{FF2B5EF4-FFF2-40B4-BE49-F238E27FC236}">
                <a16:creationId xmlns:a16="http://schemas.microsoft.com/office/drawing/2014/main" id="{3543EF7B-50F6-47D8-A6CF-5DD5B60215C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T"/>
          </a:p>
        </p:txBody>
      </p:sp>
      <p:sp>
        <p:nvSpPr>
          <p:cNvPr id="6" name="Slide Number Placeholder 5">
            <a:extLst>
              <a:ext uri="{FF2B5EF4-FFF2-40B4-BE49-F238E27FC236}">
                <a16:creationId xmlns:a16="http://schemas.microsoft.com/office/drawing/2014/main" id="{DCFE4C5D-F7E7-4C1E-B2DC-81518E501BA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5F4A4-BD5D-4FF3-BF64-1A8FA75074A7}" type="slidenum">
              <a:rPr lang="en-MT" smtClean="0"/>
              <a:t>‹#›</a:t>
            </a:fld>
            <a:endParaRPr lang="en-MT"/>
          </a:p>
        </p:txBody>
      </p:sp>
    </p:spTree>
    <p:extLst>
      <p:ext uri="{BB962C8B-B14F-4D97-AF65-F5344CB8AC3E}">
        <p14:creationId xmlns:p14="http://schemas.microsoft.com/office/powerpoint/2010/main" val="2406549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T"/>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14/relationships/chartEx" Target="../charts/chartEx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B820986-C8D9-1E3B-3AAD-174B7C16B057}"/>
              </a:ext>
            </a:extLst>
          </p:cNvPr>
          <p:cNvSpPr txBox="1"/>
          <p:nvPr/>
        </p:nvSpPr>
        <p:spPr>
          <a:xfrm>
            <a:off x="1003440" y="2136913"/>
            <a:ext cx="8511622" cy="943848"/>
          </a:xfrm>
          <a:prstGeom prst="rect">
            <a:avLst/>
          </a:prstGeom>
          <a:noFill/>
        </p:spPr>
        <p:txBody>
          <a:bodyPr wrap="square" rtlCol="0">
            <a:spAutoFit/>
          </a:bodyPr>
          <a:lstStyle/>
          <a:p>
            <a:pPr>
              <a:lnSpc>
                <a:spcPct val="107000"/>
              </a:lnSpc>
              <a:spcAft>
                <a:spcPts val="800"/>
              </a:spcAft>
            </a:pPr>
            <a:r>
              <a:rPr lang="en-MT" b="1" kern="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Multiplex technology quantifies functional and actionable microbiota to drive personalised lifestyle interventions to resolve intestinal inflammation.</a:t>
            </a:r>
            <a:endParaRPr lang="en-MT"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MT" sz="1000" kern="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MT" dirty="0"/>
          </a:p>
        </p:txBody>
      </p:sp>
      <p:sp>
        <p:nvSpPr>
          <p:cNvPr id="29" name="TextBox 28">
            <a:extLst>
              <a:ext uri="{FF2B5EF4-FFF2-40B4-BE49-F238E27FC236}">
                <a16:creationId xmlns:a16="http://schemas.microsoft.com/office/drawing/2014/main" id="{D0E423D9-6606-7C80-5E7B-7A3EFE0F8964}"/>
              </a:ext>
            </a:extLst>
          </p:cNvPr>
          <p:cNvSpPr txBox="1"/>
          <p:nvPr/>
        </p:nvSpPr>
        <p:spPr>
          <a:xfrm>
            <a:off x="1391478" y="3429000"/>
            <a:ext cx="10359848" cy="2862322"/>
          </a:xfrm>
          <a:prstGeom prst="rect">
            <a:avLst/>
          </a:prstGeom>
          <a:noFill/>
        </p:spPr>
        <p:txBody>
          <a:bodyPr wrap="square" rtlCol="0">
            <a:spAutoFit/>
          </a:bodyPr>
          <a:lstStyle/>
          <a:p>
            <a:r>
              <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Resolving chronic intestinal inflammation </a:t>
            </a:r>
            <a:r>
              <a:rPr lang="en-GB"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a:t>
            </a:r>
            <a:r>
              <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revents  various diseases. </a:t>
            </a:r>
            <a:endParaRPr lang="en-GB"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endPar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GB"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a:t>
            </a:r>
            <a:r>
              <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nvironment-host interactions define lifestyle interventions</a:t>
            </a:r>
          </a:p>
          <a:p>
            <a:endParaRPr lang="en-GB"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omega-6 : omega-3 ratio</a:t>
            </a:r>
          </a:p>
          <a:p>
            <a:pPr marL="285750" indent="-285750">
              <a:buFont typeface="Wingdings" panose="05000000000000000000" pitchFamily="2" charset="2"/>
              <a:buChar char="ü"/>
            </a:pPr>
            <a:r>
              <a:rPr lang="en-GB"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r>
              <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diversity and abundance of microbiota</a:t>
            </a:r>
          </a:p>
          <a:p>
            <a:pPr marL="285750" indent="-285750">
              <a:buFont typeface="Wingdings" panose="05000000000000000000" pitchFamily="2" charset="2"/>
              <a:buChar char="ü"/>
            </a:pPr>
            <a:r>
              <a:rPr lang="en-GB"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d</a:t>
            </a:r>
            <a:r>
              <a:rPr lang="en-GB"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ysbiosis index (microbiota disbalance score)</a:t>
            </a:r>
          </a:p>
          <a:p>
            <a:endParaRPr lang="en-GB"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endParaRPr lang="en-M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T" dirty="0"/>
          </a:p>
        </p:txBody>
      </p:sp>
      <p:grpSp>
        <p:nvGrpSpPr>
          <p:cNvPr id="34" name="Group 33">
            <a:extLst>
              <a:ext uri="{FF2B5EF4-FFF2-40B4-BE49-F238E27FC236}">
                <a16:creationId xmlns:a16="http://schemas.microsoft.com/office/drawing/2014/main" id="{1B4A25A6-C956-7EA1-CDD5-153469D26CAD}"/>
              </a:ext>
            </a:extLst>
          </p:cNvPr>
          <p:cNvGrpSpPr/>
          <p:nvPr/>
        </p:nvGrpSpPr>
        <p:grpSpPr>
          <a:xfrm>
            <a:off x="7635019" y="4542109"/>
            <a:ext cx="3981408" cy="769441"/>
            <a:chOff x="7635019" y="4542109"/>
            <a:chExt cx="3981408" cy="769441"/>
          </a:xfrm>
        </p:grpSpPr>
        <p:sp>
          <p:nvSpPr>
            <p:cNvPr id="30" name="TextBox 29">
              <a:extLst>
                <a:ext uri="{FF2B5EF4-FFF2-40B4-BE49-F238E27FC236}">
                  <a16:creationId xmlns:a16="http://schemas.microsoft.com/office/drawing/2014/main" id="{F3A82A70-00E0-3623-3A9C-9B18A7DDA3DC}"/>
                </a:ext>
              </a:extLst>
            </p:cNvPr>
            <p:cNvSpPr txBox="1"/>
            <p:nvPr/>
          </p:nvSpPr>
          <p:spPr>
            <a:xfrm>
              <a:off x="8603038" y="4542109"/>
              <a:ext cx="3013389" cy="769441"/>
            </a:xfrm>
            <a:prstGeom prst="rect">
              <a:avLst/>
            </a:prstGeom>
            <a:noFill/>
          </p:spPr>
          <p:txBody>
            <a:bodyPr wrap="none" rtlCol="0">
              <a:spAutoFit/>
            </a:bodyPr>
            <a:lstStyle/>
            <a:p>
              <a:r>
                <a:rPr lang="en-GB" dirty="0">
                  <a:solidFill>
                    <a:srgbClr val="FF0000"/>
                  </a:solidFill>
                </a:rPr>
                <a:t>Resolve inflammation</a:t>
              </a:r>
            </a:p>
            <a:p>
              <a:endParaRPr lang="en-GB" sz="800" dirty="0">
                <a:solidFill>
                  <a:srgbClr val="FF0000"/>
                </a:solidFill>
              </a:endParaRPr>
            </a:p>
            <a:p>
              <a:r>
                <a:rPr lang="en-GB" dirty="0">
                  <a:solidFill>
                    <a:srgbClr val="FF0000"/>
                  </a:solidFill>
                </a:rPr>
                <a:t>Finding cause of inflammation</a:t>
              </a:r>
              <a:endParaRPr lang="en-MT" dirty="0">
                <a:solidFill>
                  <a:srgbClr val="FF0000"/>
                </a:solidFill>
              </a:endParaRPr>
            </a:p>
          </p:txBody>
        </p:sp>
        <p:cxnSp>
          <p:nvCxnSpPr>
            <p:cNvPr id="32" name="Straight Arrow Connector 31">
              <a:extLst>
                <a:ext uri="{FF2B5EF4-FFF2-40B4-BE49-F238E27FC236}">
                  <a16:creationId xmlns:a16="http://schemas.microsoft.com/office/drawing/2014/main" id="{384CED7E-FD3C-9146-B16A-873BDB2E1AF6}"/>
                </a:ext>
              </a:extLst>
            </p:cNvPr>
            <p:cNvCxnSpPr/>
            <p:nvPr/>
          </p:nvCxnSpPr>
          <p:spPr>
            <a:xfrm>
              <a:off x="7635019" y="4716147"/>
              <a:ext cx="8331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B4D5EF1-0805-64F1-CC17-35848B3F1456}"/>
                </a:ext>
              </a:extLst>
            </p:cNvPr>
            <p:cNvCxnSpPr/>
            <p:nvPr/>
          </p:nvCxnSpPr>
          <p:spPr>
            <a:xfrm>
              <a:off x="7635019" y="5100909"/>
              <a:ext cx="8331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01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sp>
        <p:nvSpPr>
          <p:cNvPr id="2" name="Freeform 2"/>
          <p:cNvSpPr/>
          <p:nvPr/>
        </p:nvSpPr>
        <p:spPr>
          <a:xfrm>
            <a:off x="685800" y="256066"/>
            <a:ext cx="5410200" cy="6345868"/>
          </a:xfrm>
          <a:custGeom>
            <a:avLst/>
            <a:gdLst/>
            <a:ahLst/>
            <a:cxnLst/>
            <a:rect l="l" t="t" r="r" b="b"/>
            <a:pathLst>
              <a:path w="8115300" h="9518802">
                <a:moveTo>
                  <a:pt x="0" y="0"/>
                </a:moveTo>
                <a:lnTo>
                  <a:pt x="8115300" y="0"/>
                </a:lnTo>
                <a:lnTo>
                  <a:pt x="8115300" y="9518802"/>
                </a:lnTo>
                <a:lnTo>
                  <a:pt x="0" y="951880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en-MT" sz="1200">
              <a:solidFill>
                <a:prstClr val="black"/>
              </a:solidFill>
              <a:latin typeface="Calibri"/>
            </a:endParaRPr>
          </a:p>
        </p:txBody>
      </p:sp>
      <p:sp>
        <p:nvSpPr>
          <p:cNvPr id="3" name="Freeform 3"/>
          <p:cNvSpPr/>
          <p:nvPr/>
        </p:nvSpPr>
        <p:spPr>
          <a:xfrm>
            <a:off x="6353323" y="256066"/>
            <a:ext cx="5230809" cy="6345868"/>
          </a:xfrm>
          <a:custGeom>
            <a:avLst/>
            <a:gdLst/>
            <a:ahLst/>
            <a:cxnLst/>
            <a:rect l="l" t="t" r="r" b="b"/>
            <a:pathLst>
              <a:path w="7846213" h="9518802">
                <a:moveTo>
                  <a:pt x="0" y="0"/>
                </a:moveTo>
                <a:lnTo>
                  <a:pt x="7846213" y="0"/>
                </a:lnTo>
                <a:lnTo>
                  <a:pt x="7846213" y="9518802"/>
                </a:lnTo>
                <a:lnTo>
                  <a:pt x="0" y="951880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en-MT" sz="120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5050" y="556610"/>
            <a:ext cx="10829046" cy="3100990"/>
          </a:xfrm>
          <a:prstGeom prst="rect">
            <a:avLst/>
          </a:prstGeom>
        </p:spPr>
      </p:pic>
      <p:graphicFrame>
        <p:nvGraphicFramePr>
          <p:cNvPr id="6" name="TextBox 3">
            <a:extLst>
              <a:ext uri="{FF2B5EF4-FFF2-40B4-BE49-F238E27FC236}">
                <a16:creationId xmlns:a16="http://schemas.microsoft.com/office/drawing/2014/main" id="{35BCCEA7-3B0F-813B-D80E-0DBB08023C3E}"/>
              </a:ext>
            </a:extLst>
          </p:cNvPr>
          <p:cNvGraphicFramePr/>
          <p:nvPr/>
        </p:nvGraphicFramePr>
        <p:xfrm>
          <a:off x="1669473" y="4017819"/>
          <a:ext cx="9220200" cy="20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30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8D4A8F56-9390-6E93-4F41-B6B584A8F8CB}"/>
                  </a:ext>
                </a:extLst>
              </p:cNvPr>
              <p:cNvGraphicFramePr/>
              <p:nvPr>
                <p:extLst>
                  <p:ext uri="{D42A27DB-BD31-4B8C-83A1-F6EECF244321}">
                    <p14:modId xmlns:p14="http://schemas.microsoft.com/office/powerpoint/2010/main" val="2256141711"/>
                  </p:ext>
                </p:extLst>
              </p:nvPr>
            </p:nvGraphicFramePr>
            <p:xfrm>
              <a:off x="273818" y="2063651"/>
              <a:ext cx="5493309" cy="370605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8D4A8F56-9390-6E93-4F41-B6B584A8F8CB}"/>
                  </a:ext>
                </a:extLst>
              </p:cNvPr>
              <p:cNvPicPr>
                <a:picLocks noGrp="1" noRot="1" noChangeAspect="1" noMove="1" noResize="1" noEditPoints="1" noAdjustHandles="1" noChangeArrowheads="1" noChangeShapeType="1"/>
              </p:cNvPicPr>
              <p:nvPr/>
            </p:nvPicPr>
            <p:blipFill>
              <a:blip r:embed="rId4"/>
              <a:stretch>
                <a:fillRect/>
              </a:stretch>
            </p:blipFill>
            <p:spPr>
              <a:xfrm>
                <a:off x="273818" y="2063651"/>
                <a:ext cx="5493309" cy="370605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25F8739C-81BB-3836-63A4-4A2D3A261CB7}"/>
                  </a:ext>
                </a:extLst>
              </p:cNvPr>
              <p:cNvGraphicFramePr/>
              <p:nvPr>
                <p:extLst>
                  <p:ext uri="{D42A27DB-BD31-4B8C-83A1-F6EECF244321}">
                    <p14:modId xmlns:p14="http://schemas.microsoft.com/office/powerpoint/2010/main" val="720217932"/>
                  </p:ext>
                </p:extLst>
              </p:nvPr>
            </p:nvGraphicFramePr>
            <p:xfrm>
              <a:off x="6096000" y="2063651"/>
              <a:ext cx="5785260" cy="370605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3" name="Chart 2">
                <a:extLst>
                  <a:ext uri="{FF2B5EF4-FFF2-40B4-BE49-F238E27FC236}">
                    <a16:creationId xmlns:a16="http://schemas.microsoft.com/office/drawing/2014/main" id="{25F8739C-81BB-3836-63A4-4A2D3A261CB7}"/>
                  </a:ext>
                </a:extLst>
              </p:cNvPr>
              <p:cNvPicPr>
                <a:picLocks noGrp="1" noRot="1" noChangeAspect="1" noMove="1" noResize="1" noEditPoints="1" noAdjustHandles="1" noChangeArrowheads="1" noChangeShapeType="1"/>
              </p:cNvPicPr>
              <p:nvPr/>
            </p:nvPicPr>
            <p:blipFill>
              <a:blip r:embed="rId6"/>
              <a:stretch>
                <a:fillRect/>
              </a:stretch>
            </p:blipFill>
            <p:spPr>
              <a:xfrm>
                <a:off x="6096000" y="2063651"/>
                <a:ext cx="5785260" cy="3706055"/>
              </a:xfrm>
              <a:prstGeom prst="rect">
                <a:avLst/>
              </a:prstGeom>
            </p:spPr>
          </p:pic>
        </mc:Fallback>
      </mc:AlternateContent>
      <p:sp>
        <p:nvSpPr>
          <p:cNvPr id="4" name="Rectangle 3">
            <a:extLst>
              <a:ext uri="{FF2B5EF4-FFF2-40B4-BE49-F238E27FC236}">
                <a16:creationId xmlns:a16="http://schemas.microsoft.com/office/drawing/2014/main" id="{C73E4AA7-C9A8-F5DC-5E03-8EF9B1D09370}"/>
              </a:ext>
            </a:extLst>
          </p:cNvPr>
          <p:cNvSpPr/>
          <p:nvPr/>
        </p:nvSpPr>
        <p:spPr>
          <a:xfrm>
            <a:off x="273818" y="1780032"/>
            <a:ext cx="5493309" cy="4108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6" name="Rectangle 5">
            <a:extLst>
              <a:ext uri="{FF2B5EF4-FFF2-40B4-BE49-F238E27FC236}">
                <a16:creationId xmlns:a16="http://schemas.microsoft.com/office/drawing/2014/main" id="{E335EA26-A930-EFE1-10A2-D5ABF2DE3EC3}"/>
              </a:ext>
            </a:extLst>
          </p:cNvPr>
          <p:cNvSpPr/>
          <p:nvPr/>
        </p:nvSpPr>
        <p:spPr>
          <a:xfrm>
            <a:off x="5931564" y="1780032"/>
            <a:ext cx="5949696" cy="4108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7" name="TextBox 6">
            <a:extLst>
              <a:ext uri="{FF2B5EF4-FFF2-40B4-BE49-F238E27FC236}">
                <a16:creationId xmlns:a16="http://schemas.microsoft.com/office/drawing/2014/main" id="{59F9B78F-2C8F-9F0D-AC52-D6B170D53E1B}"/>
              </a:ext>
            </a:extLst>
          </p:cNvPr>
          <p:cNvSpPr txBox="1"/>
          <p:nvPr/>
        </p:nvSpPr>
        <p:spPr>
          <a:xfrm>
            <a:off x="670560" y="6053325"/>
            <a:ext cx="5683864" cy="461665"/>
          </a:xfrm>
          <a:prstGeom prst="rect">
            <a:avLst/>
          </a:prstGeom>
          <a:noFill/>
        </p:spPr>
        <p:txBody>
          <a:bodyPr wrap="none" rtlCol="0">
            <a:spAutoFit/>
          </a:bodyPr>
          <a:lstStyle/>
          <a:p>
            <a:r>
              <a:rPr lang="en-GB" sz="1200" dirty="0"/>
              <a:t>1:  Eicosapentaenoic acid (EPA) lower than normal range (prior to omega-3 intervention)</a:t>
            </a:r>
          </a:p>
          <a:p>
            <a:r>
              <a:rPr lang="en-GB" sz="1200" dirty="0"/>
              <a:t>2:  Eicosapentaenoic acid (EPA) within normal range (after omega-3 intervention)</a:t>
            </a:r>
            <a:endParaRPr lang="en-MT" sz="1200" dirty="0"/>
          </a:p>
        </p:txBody>
      </p:sp>
    </p:spTree>
    <p:extLst>
      <p:ext uri="{BB962C8B-B14F-4D97-AF65-F5344CB8AC3E}">
        <p14:creationId xmlns:p14="http://schemas.microsoft.com/office/powerpoint/2010/main" val="75647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3AF26-B8DB-B360-365C-4C90E9E34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018" y="1394844"/>
            <a:ext cx="10141527" cy="4948374"/>
          </a:xfrm>
          <a:prstGeom prst="rect">
            <a:avLst/>
          </a:prstGeom>
        </p:spPr>
      </p:pic>
      <p:grpSp>
        <p:nvGrpSpPr>
          <p:cNvPr id="15" name="Group 14">
            <a:extLst>
              <a:ext uri="{FF2B5EF4-FFF2-40B4-BE49-F238E27FC236}">
                <a16:creationId xmlns:a16="http://schemas.microsoft.com/office/drawing/2014/main" id="{8D8D9DCB-CE34-B56F-9D4B-31D123769026}"/>
              </a:ext>
            </a:extLst>
          </p:cNvPr>
          <p:cNvGrpSpPr/>
          <p:nvPr/>
        </p:nvGrpSpPr>
        <p:grpSpPr>
          <a:xfrm>
            <a:off x="1620982" y="1977044"/>
            <a:ext cx="7901246" cy="4366174"/>
            <a:chOff x="1620982" y="1977044"/>
            <a:chExt cx="7901246" cy="4366174"/>
          </a:xfrm>
        </p:grpSpPr>
        <p:sp>
          <p:nvSpPr>
            <p:cNvPr id="5" name="Rectangle 4">
              <a:extLst>
                <a:ext uri="{FF2B5EF4-FFF2-40B4-BE49-F238E27FC236}">
                  <a16:creationId xmlns:a16="http://schemas.microsoft.com/office/drawing/2014/main" id="{2AFD84D2-AC5A-9CC4-650C-F285A34E20E4}"/>
                </a:ext>
              </a:extLst>
            </p:cNvPr>
            <p:cNvSpPr/>
            <p:nvPr/>
          </p:nvSpPr>
          <p:spPr>
            <a:xfrm>
              <a:off x="5436524" y="1978429"/>
              <a:ext cx="659476" cy="157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6" name="Rectangle 5">
              <a:extLst>
                <a:ext uri="{FF2B5EF4-FFF2-40B4-BE49-F238E27FC236}">
                  <a16:creationId xmlns:a16="http://schemas.microsoft.com/office/drawing/2014/main" id="{0023EF73-BC94-ED10-8729-0C4DA255A8CA}"/>
                </a:ext>
              </a:extLst>
            </p:cNvPr>
            <p:cNvSpPr/>
            <p:nvPr/>
          </p:nvSpPr>
          <p:spPr>
            <a:xfrm>
              <a:off x="1620982" y="1977044"/>
              <a:ext cx="998912" cy="1593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7" name="Rectangle 6">
              <a:extLst>
                <a:ext uri="{FF2B5EF4-FFF2-40B4-BE49-F238E27FC236}">
                  <a16:creationId xmlns:a16="http://schemas.microsoft.com/office/drawing/2014/main" id="{CA10D18C-553B-C075-EF2F-7470EFA38BD0}"/>
                </a:ext>
              </a:extLst>
            </p:cNvPr>
            <p:cNvSpPr/>
            <p:nvPr/>
          </p:nvSpPr>
          <p:spPr>
            <a:xfrm>
              <a:off x="5436524" y="5301058"/>
              <a:ext cx="659476" cy="10421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9" name="Rectangle 8">
              <a:extLst>
                <a:ext uri="{FF2B5EF4-FFF2-40B4-BE49-F238E27FC236}">
                  <a16:creationId xmlns:a16="http://schemas.microsoft.com/office/drawing/2014/main" id="{7A108CC8-3034-8EBF-9451-802855E7A96F}"/>
                </a:ext>
              </a:extLst>
            </p:cNvPr>
            <p:cNvSpPr/>
            <p:nvPr/>
          </p:nvSpPr>
          <p:spPr>
            <a:xfrm>
              <a:off x="7462058" y="1988128"/>
              <a:ext cx="285404" cy="157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0" name="Rectangle 9">
              <a:extLst>
                <a:ext uri="{FF2B5EF4-FFF2-40B4-BE49-F238E27FC236}">
                  <a16:creationId xmlns:a16="http://schemas.microsoft.com/office/drawing/2014/main" id="{4DA7EF3E-0614-3F9A-2261-28FB1DFA69EA}"/>
                </a:ext>
              </a:extLst>
            </p:cNvPr>
            <p:cNvSpPr/>
            <p:nvPr/>
          </p:nvSpPr>
          <p:spPr>
            <a:xfrm>
              <a:off x="8121535" y="1992285"/>
              <a:ext cx="166254" cy="1537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1" name="Rectangle 10">
              <a:extLst>
                <a:ext uri="{FF2B5EF4-FFF2-40B4-BE49-F238E27FC236}">
                  <a16:creationId xmlns:a16="http://schemas.microsoft.com/office/drawing/2014/main" id="{4AE02A85-1DBE-9BB9-85CD-202473D52875}"/>
                </a:ext>
              </a:extLst>
            </p:cNvPr>
            <p:cNvSpPr/>
            <p:nvPr/>
          </p:nvSpPr>
          <p:spPr>
            <a:xfrm>
              <a:off x="9355974" y="1995056"/>
              <a:ext cx="166254" cy="1537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2" name="Rectangle 11">
              <a:extLst>
                <a:ext uri="{FF2B5EF4-FFF2-40B4-BE49-F238E27FC236}">
                  <a16:creationId xmlns:a16="http://schemas.microsoft.com/office/drawing/2014/main" id="{F14F51E7-F3CF-8EA3-5E13-9DCF1AFE8FFF}"/>
                </a:ext>
              </a:extLst>
            </p:cNvPr>
            <p:cNvSpPr/>
            <p:nvPr/>
          </p:nvSpPr>
          <p:spPr>
            <a:xfrm>
              <a:off x="7462058" y="5301057"/>
              <a:ext cx="285404" cy="10421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3" name="Rectangle 12">
              <a:extLst>
                <a:ext uri="{FF2B5EF4-FFF2-40B4-BE49-F238E27FC236}">
                  <a16:creationId xmlns:a16="http://schemas.microsoft.com/office/drawing/2014/main" id="{2919AEC9-9248-7BA8-2922-9D99C1CC3477}"/>
                </a:ext>
              </a:extLst>
            </p:cNvPr>
            <p:cNvSpPr/>
            <p:nvPr/>
          </p:nvSpPr>
          <p:spPr>
            <a:xfrm>
              <a:off x="8121535" y="5296902"/>
              <a:ext cx="166254" cy="10421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4" name="Rectangle 13">
              <a:extLst>
                <a:ext uri="{FF2B5EF4-FFF2-40B4-BE49-F238E27FC236}">
                  <a16:creationId xmlns:a16="http://schemas.microsoft.com/office/drawing/2014/main" id="{656199F4-922D-3096-BF3B-F228DB160B41}"/>
                </a:ext>
              </a:extLst>
            </p:cNvPr>
            <p:cNvSpPr/>
            <p:nvPr/>
          </p:nvSpPr>
          <p:spPr>
            <a:xfrm>
              <a:off x="9355974" y="5296901"/>
              <a:ext cx="166254" cy="10421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grpSp>
        <p:nvGrpSpPr>
          <p:cNvPr id="21" name="Group 20">
            <a:extLst>
              <a:ext uri="{FF2B5EF4-FFF2-40B4-BE49-F238E27FC236}">
                <a16:creationId xmlns:a16="http://schemas.microsoft.com/office/drawing/2014/main" id="{B1495CF3-BC55-565A-7D95-7F1C8F6725C7}"/>
              </a:ext>
            </a:extLst>
          </p:cNvPr>
          <p:cNvGrpSpPr/>
          <p:nvPr/>
        </p:nvGrpSpPr>
        <p:grpSpPr>
          <a:xfrm>
            <a:off x="1620983" y="1666009"/>
            <a:ext cx="5681747" cy="4681710"/>
            <a:chOff x="1620983" y="1666009"/>
            <a:chExt cx="5681747" cy="4681710"/>
          </a:xfrm>
        </p:grpSpPr>
        <p:sp>
          <p:nvSpPr>
            <p:cNvPr id="16" name="Rectangle 15">
              <a:extLst>
                <a:ext uri="{FF2B5EF4-FFF2-40B4-BE49-F238E27FC236}">
                  <a16:creationId xmlns:a16="http://schemas.microsoft.com/office/drawing/2014/main" id="{80E43CA0-83F6-9878-9D96-F66114AC1B13}"/>
                </a:ext>
              </a:extLst>
            </p:cNvPr>
            <p:cNvSpPr/>
            <p:nvPr/>
          </p:nvSpPr>
          <p:spPr>
            <a:xfrm>
              <a:off x="6816436" y="1670858"/>
              <a:ext cx="166255" cy="306186"/>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7" name="Rectangle 16">
              <a:extLst>
                <a:ext uri="{FF2B5EF4-FFF2-40B4-BE49-F238E27FC236}">
                  <a16:creationId xmlns:a16="http://schemas.microsoft.com/office/drawing/2014/main" id="{05CC393F-AEF1-2BE3-8E8C-F5BE169025F0}"/>
                </a:ext>
              </a:extLst>
            </p:cNvPr>
            <p:cNvSpPr/>
            <p:nvPr/>
          </p:nvSpPr>
          <p:spPr>
            <a:xfrm>
              <a:off x="7121236" y="1688870"/>
              <a:ext cx="166255" cy="306186"/>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8" name="Rectangle 17">
              <a:extLst>
                <a:ext uri="{FF2B5EF4-FFF2-40B4-BE49-F238E27FC236}">
                  <a16:creationId xmlns:a16="http://schemas.microsoft.com/office/drawing/2014/main" id="{C4504999-000D-FAD5-FB1D-8428B4CC6D0F}"/>
                </a:ext>
              </a:extLst>
            </p:cNvPr>
            <p:cNvSpPr/>
            <p:nvPr/>
          </p:nvSpPr>
          <p:spPr>
            <a:xfrm>
              <a:off x="1620983" y="1666009"/>
              <a:ext cx="998912" cy="306186"/>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9" name="Rectangle 18">
              <a:extLst>
                <a:ext uri="{FF2B5EF4-FFF2-40B4-BE49-F238E27FC236}">
                  <a16:creationId xmlns:a16="http://schemas.microsoft.com/office/drawing/2014/main" id="{B44C000A-A479-0BD0-3F17-81926FF22861}"/>
                </a:ext>
              </a:extLst>
            </p:cNvPr>
            <p:cNvSpPr/>
            <p:nvPr/>
          </p:nvSpPr>
          <p:spPr>
            <a:xfrm>
              <a:off x="6819208" y="5301749"/>
              <a:ext cx="166254" cy="1042159"/>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20" name="Rectangle 19">
              <a:extLst>
                <a:ext uri="{FF2B5EF4-FFF2-40B4-BE49-F238E27FC236}">
                  <a16:creationId xmlns:a16="http://schemas.microsoft.com/office/drawing/2014/main" id="{D4A7797D-D46C-FDCB-A347-9071CCCF291F}"/>
                </a:ext>
              </a:extLst>
            </p:cNvPr>
            <p:cNvSpPr/>
            <p:nvPr/>
          </p:nvSpPr>
          <p:spPr>
            <a:xfrm>
              <a:off x="7136476" y="5305560"/>
              <a:ext cx="166254" cy="1042159"/>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grpSp>
        <p:nvGrpSpPr>
          <p:cNvPr id="41" name="Group 40">
            <a:extLst>
              <a:ext uri="{FF2B5EF4-FFF2-40B4-BE49-F238E27FC236}">
                <a16:creationId xmlns:a16="http://schemas.microsoft.com/office/drawing/2014/main" id="{B822A3C5-6E01-6F26-B2C5-A4AD9FA51FA8}"/>
              </a:ext>
            </a:extLst>
          </p:cNvPr>
          <p:cNvGrpSpPr/>
          <p:nvPr/>
        </p:nvGrpSpPr>
        <p:grpSpPr>
          <a:xfrm>
            <a:off x="665019" y="3250276"/>
            <a:ext cx="8690955" cy="3088784"/>
            <a:chOff x="665019" y="3250276"/>
            <a:chExt cx="8690955" cy="3088784"/>
          </a:xfrm>
        </p:grpSpPr>
        <p:sp>
          <p:nvSpPr>
            <p:cNvPr id="27" name="Rectangle 26">
              <a:extLst>
                <a:ext uri="{FF2B5EF4-FFF2-40B4-BE49-F238E27FC236}">
                  <a16:creationId xmlns:a16="http://schemas.microsoft.com/office/drawing/2014/main" id="{360D7C4F-51A2-5DDA-1482-761EDF4CA376}"/>
                </a:ext>
              </a:extLst>
            </p:cNvPr>
            <p:cNvSpPr/>
            <p:nvPr/>
          </p:nvSpPr>
          <p:spPr>
            <a:xfrm>
              <a:off x="4655128" y="3250276"/>
              <a:ext cx="315883" cy="178724"/>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28" name="Rectangle 27">
              <a:extLst>
                <a:ext uri="{FF2B5EF4-FFF2-40B4-BE49-F238E27FC236}">
                  <a16:creationId xmlns:a16="http://schemas.microsoft.com/office/drawing/2014/main" id="{89A9EBE3-8D60-ADE0-E2A5-0C99DD3BDA2C}"/>
                </a:ext>
              </a:extLst>
            </p:cNvPr>
            <p:cNvSpPr/>
            <p:nvPr/>
          </p:nvSpPr>
          <p:spPr>
            <a:xfrm>
              <a:off x="4655128" y="4200698"/>
              <a:ext cx="315883" cy="178724"/>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29" name="Rectangle 28">
              <a:extLst>
                <a:ext uri="{FF2B5EF4-FFF2-40B4-BE49-F238E27FC236}">
                  <a16:creationId xmlns:a16="http://schemas.microsoft.com/office/drawing/2014/main" id="{08C04FD4-28C6-E0AC-8CA6-049C0E0CE2BF}"/>
                </a:ext>
              </a:extLst>
            </p:cNvPr>
            <p:cNvSpPr/>
            <p:nvPr/>
          </p:nvSpPr>
          <p:spPr>
            <a:xfrm>
              <a:off x="4655128" y="3563388"/>
              <a:ext cx="315883" cy="32696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0" name="Rectangle 29">
              <a:extLst>
                <a:ext uri="{FF2B5EF4-FFF2-40B4-BE49-F238E27FC236}">
                  <a16:creationId xmlns:a16="http://schemas.microsoft.com/office/drawing/2014/main" id="{E4509EA3-2406-D37D-07AA-19B9AA30F493}"/>
                </a:ext>
              </a:extLst>
            </p:cNvPr>
            <p:cNvSpPr/>
            <p:nvPr/>
          </p:nvSpPr>
          <p:spPr>
            <a:xfrm>
              <a:off x="4655128" y="5305560"/>
              <a:ext cx="315883" cy="103350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1" name="Rectangle 30">
              <a:extLst>
                <a:ext uri="{FF2B5EF4-FFF2-40B4-BE49-F238E27FC236}">
                  <a16:creationId xmlns:a16="http://schemas.microsoft.com/office/drawing/2014/main" id="{8EFECAC2-CA80-E000-DB5B-8341347AAC5B}"/>
                </a:ext>
              </a:extLst>
            </p:cNvPr>
            <p:cNvSpPr/>
            <p:nvPr/>
          </p:nvSpPr>
          <p:spPr>
            <a:xfrm>
              <a:off x="665019" y="3250276"/>
              <a:ext cx="1954876" cy="15932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2" name="Rectangle 31">
              <a:extLst>
                <a:ext uri="{FF2B5EF4-FFF2-40B4-BE49-F238E27FC236}">
                  <a16:creationId xmlns:a16="http://schemas.microsoft.com/office/drawing/2014/main" id="{4A49070F-25F7-8C06-1092-701C4947BDC2}"/>
                </a:ext>
              </a:extLst>
            </p:cNvPr>
            <p:cNvSpPr/>
            <p:nvPr/>
          </p:nvSpPr>
          <p:spPr>
            <a:xfrm>
              <a:off x="665019" y="4200698"/>
              <a:ext cx="1954876" cy="15932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3" name="Rectangle 32">
              <a:extLst>
                <a:ext uri="{FF2B5EF4-FFF2-40B4-BE49-F238E27FC236}">
                  <a16:creationId xmlns:a16="http://schemas.microsoft.com/office/drawing/2014/main" id="{AEAF1C06-D364-3F15-4DFD-69593C841708}"/>
                </a:ext>
              </a:extLst>
            </p:cNvPr>
            <p:cNvSpPr/>
            <p:nvPr/>
          </p:nvSpPr>
          <p:spPr>
            <a:xfrm>
              <a:off x="665019" y="3563388"/>
              <a:ext cx="1954876" cy="291481"/>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4" name="Rectangle 33">
              <a:extLst>
                <a:ext uri="{FF2B5EF4-FFF2-40B4-BE49-F238E27FC236}">
                  <a16:creationId xmlns:a16="http://schemas.microsoft.com/office/drawing/2014/main" id="{0F5F1905-E437-613E-1C30-245716212A22}"/>
                </a:ext>
              </a:extLst>
            </p:cNvPr>
            <p:cNvSpPr/>
            <p:nvPr/>
          </p:nvSpPr>
          <p:spPr>
            <a:xfrm>
              <a:off x="8279476" y="3250276"/>
              <a:ext cx="166254" cy="178724"/>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5" name="Rectangle 34">
              <a:extLst>
                <a:ext uri="{FF2B5EF4-FFF2-40B4-BE49-F238E27FC236}">
                  <a16:creationId xmlns:a16="http://schemas.microsoft.com/office/drawing/2014/main" id="{5B2363E4-49B1-5D4C-1271-A4287CEBE94A}"/>
                </a:ext>
              </a:extLst>
            </p:cNvPr>
            <p:cNvSpPr/>
            <p:nvPr/>
          </p:nvSpPr>
          <p:spPr>
            <a:xfrm>
              <a:off x="8279476" y="3570315"/>
              <a:ext cx="166254" cy="32004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6" name="Rectangle 35">
              <a:extLst>
                <a:ext uri="{FF2B5EF4-FFF2-40B4-BE49-F238E27FC236}">
                  <a16:creationId xmlns:a16="http://schemas.microsoft.com/office/drawing/2014/main" id="{16406289-352A-AB4A-E05F-D1F38FDCE65E}"/>
                </a:ext>
              </a:extLst>
            </p:cNvPr>
            <p:cNvSpPr/>
            <p:nvPr/>
          </p:nvSpPr>
          <p:spPr>
            <a:xfrm>
              <a:off x="8271163" y="4192385"/>
              <a:ext cx="166254" cy="178724"/>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7" name="Rectangle 36">
              <a:extLst>
                <a:ext uri="{FF2B5EF4-FFF2-40B4-BE49-F238E27FC236}">
                  <a16:creationId xmlns:a16="http://schemas.microsoft.com/office/drawing/2014/main" id="{53E3ABEF-7A96-6749-74E9-D5A43C92F592}"/>
                </a:ext>
              </a:extLst>
            </p:cNvPr>
            <p:cNvSpPr/>
            <p:nvPr/>
          </p:nvSpPr>
          <p:spPr>
            <a:xfrm>
              <a:off x="9189720" y="3570315"/>
              <a:ext cx="166254" cy="178724"/>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8" name="Rectangle 37">
              <a:extLst>
                <a:ext uri="{FF2B5EF4-FFF2-40B4-BE49-F238E27FC236}">
                  <a16:creationId xmlns:a16="http://schemas.microsoft.com/office/drawing/2014/main" id="{594F2298-79F9-934A-BAD6-459054326C83}"/>
                </a:ext>
              </a:extLst>
            </p:cNvPr>
            <p:cNvSpPr/>
            <p:nvPr/>
          </p:nvSpPr>
          <p:spPr>
            <a:xfrm>
              <a:off x="8279476" y="5301056"/>
              <a:ext cx="187036" cy="1038003"/>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39" name="Rectangle 38">
              <a:extLst>
                <a:ext uri="{FF2B5EF4-FFF2-40B4-BE49-F238E27FC236}">
                  <a16:creationId xmlns:a16="http://schemas.microsoft.com/office/drawing/2014/main" id="{550C21A7-95EB-C8A6-5683-3B6D9FF2072A}"/>
                </a:ext>
              </a:extLst>
            </p:cNvPr>
            <p:cNvSpPr/>
            <p:nvPr/>
          </p:nvSpPr>
          <p:spPr>
            <a:xfrm>
              <a:off x="9189719" y="5296901"/>
              <a:ext cx="153785" cy="103350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40" name="Rectangle 39">
              <a:extLst>
                <a:ext uri="{FF2B5EF4-FFF2-40B4-BE49-F238E27FC236}">
                  <a16:creationId xmlns:a16="http://schemas.microsoft.com/office/drawing/2014/main" id="{EEEDAE50-614C-4F2E-104F-839623BA7365}"/>
                </a:ext>
              </a:extLst>
            </p:cNvPr>
            <p:cNvSpPr/>
            <p:nvPr/>
          </p:nvSpPr>
          <p:spPr>
            <a:xfrm>
              <a:off x="9177250" y="4202392"/>
              <a:ext cx="166254" cy="178724"/>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sp>
        <p:nvSpPr>
          <p:cNvPr id="2" name="TextBox 1">
            <a:extLst>
              <a:ext uri="{FF2B5EF4-FFF2-40B4-BE49-F238E27FC236}">
                <a16:creationId xmlns:a16="http://schemas.microsoft.com/office/drawing/2014/main" id="{E6F01BA4-9DA1-FEE8-F152-D355B2A1AE87}"/>
              </a:ext>
            </a:extLst>
          </p:cNvPr>
          <p:cNvSpPr txBox="1"/>
          <p:nvPr/>
        </p:nvSpPr>
        <p:spPr>
          <a:xfrm>
            <a:off x="96818" y="6573068"/>
            <a:ext cx="11672047" cy="507831"/>
          </a:xfrm>
          <a:prstGeom prst="rect">
            <a:avLst/>
          </a:prstGeom>
          <a:noFill/>
        </p:spPr>
        <p:txBody>
          <a:bodyPr wrap="square" rtlCol="0">
            <a:spAutoFit/>
          </a:bodyPr>
          <a:lstStyle/>
          <a:p>
            <a:pPr algn="l"/>
            <a:r>
              <a:rPr lang="en-GB" sz="900" b="0" i="0" dirty="0">
                <a:effectLst/>
                <a:latin typeface="Arial" panose="020B0604020202020204" pitchFamily="34" charset="0"/>
              </a:rPr>
              <a:t>Line </a:t>
            </a:r>
            <a:r>
              <a:rPr lang="en-GB" sz="900" b="0" i="0" dirty="0" err="1">
                <a:effectLst/>
                <a:latin typeface="Arial" panose="020B0604020202020204" pitchFamily="34" charset="0"/>
              </a:rPr>
              <a:t>Gaundal</a:t>
            </a:r>
            <a:r>
              <a:rPr lang="en-GB" sz="900" b="0" i="0" dirty="0">
                <a:effectLst/>
                <a:latin typeface="Arial" panose="020B0604020202020204" pitchFamily="34" charset="0"/>
              </a:rPr>
              <a:t> et al. Food &amp; Nutrition Research 2022, 66:8580-http://dx.doi.org/10.29219/fnr.v66.8580</a:t>
            </a:r>
          </a:p>
          <a:p>
            <a:endParaRPr lang="en-MT" dirty="0"/>
          </a:p>
        </p:txBody>
      </p:sp>
    </p:spTree>
    <p:extLst>
      <p:ext uri="{BB962C8B-B14F-4D97-AF65-F5344CB8AC3E}">
        <p14:creationId xmlns:p14="http://schemas.microsoft.com/office/powerpoint/2010/main" val="411686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09271D1-2C93-C32C-900C-A3698AC3F525}"/>
              </a:ext>
            </a:extLst>
          </p:cNvPr>
          <p:cNvGraphicFramePr>
            <a:graphicFrameLocks/>
          </p:cNvGraphicFramePr>
          <p:nvPr>
            <p:extLst>
              <p:ext uri="{D42A27DB-BD31-4B8C-83A1-F6EECF244321}">
                <p14:modId xmlns:p14="http://schemas.microsoft.com/office/powerpoint/2010/main" val="2830305536"/>
              </p:ext>
            </p:extLst>
          </p:nvPr>
        </p:nvGraphicFramePr>
        <p:xfrm>
          <a:off x="1207311" y="3849130"/>
          <a:ext cx="374904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440E816-7946-6CA7-D03F-82D7E03728C9}"/>
              </a:ext>
            </a:extLst>
          </p:cNvPr>
          <p:cNvSpPr txBox="1"/>
          <p:nvPr/>
        </p:nvSpPr>
        <p:spPr>
          <a:xfrm>
            <a:off x="5668723" y="3972222"/>
            <a:ext cx="5512728" cy="2092881"/>
          </a:xfrm>
          <a:prstGeom prst="rect">
            <a:avLst/>
          </a:prstGeom>
          <a:noFill/>
        </p:spPr>
        <p:txBody>
          <a:bodyPr wrap="none" rtlCol="0">
            <a:spAutoFit/>
          </a:bodyPr>
          <a:lstStyle/>
          <a:p>
            <a:r>
              <a:rPr lang="en-GB" dirty="0"/>
              <a:t>Dysbiosis index correlates with calprotectin levels</a:t>
            </a:r>
          </a:p>
          <a:p>
            <a:endParaRPr lang="en-GB" dirty="0"/>
          </a:p>
          <a:p>
            <a:pPr marL="285750" indent="-285750">
              <a:buFont typeface="Wingdings" panose="05000000000000000000" pitchFamily="2" charset="2"/>
              <a:buChar char="ü"/>
            </a:pPr>
            <a:r>
              <a:rPr lang="en-GB" sz="1600" dirty="0"/>
              <a:t>indicates inflammatory disease in non-diagnosed individuals </a:t>
            </a:r>
          </a:p>
          <a:p>
            <a:pPr marL="285750" indent="-285750">
              <a:buFont typeface="Wingdings" panose="05000000000000000000" pitchFamily="2" charset="2"/>
              <a:buChar char="ü"/>
            </a:pPr>
            <a:r>
              <a:rPr lang="en-GB" sz="1600" dirty="0"/>
              <a:t>referred to further investigations</a:t>
            </a:r>
          </a:p>
          <a:p>
            <a:pPr marL="285750" indent="-285750">
              <a:buFont typeface="Wingdings" panose="05000000000000000000" pitchFamily="2" charset="2"/>
              <a:buChar char="ü"/>
            </a:pPr>
            <a:r>
              <a:rPr lang="en-GB" sz="1600" dirty="0"/>
              <a:t>Lifestyle interventions to resolve inflammation</a:t>
            </a:r>
          </a:p>
          <a:p>
            <a:pPr marL="285750" indent="-285750">
              <a:buFont typeface="Wingdings" panose="05000000000000000000" pitchFamily="2" charset="2"/>
              <a:buChar char="ü"/>
            </a:pPr>
            <a:endParaRPr lang="en-GB" dirty="0"/>
          </a:p>
          <a:p>
            <a:r>
              <a:rPr lang="en-GB" sz="1400" dirty="0"/>
              <a:t>Figure annotations</a:t>
            </a:r>
          </a:p>
          <a:p>
            <a:r>
              <a:rPr lang="en-GB" sz="1400" dirty="0"/>
              <a:t>CD = </a:t>
            </a:r>
            <a:r>
              <a:rPr lang="en-GB" sz="1400" b="0" i="0" dirty="0">
                <a:solidFill>
                  <a:srgbClr val="202124"/>
                </a:solidFill>
                <a:effectLst/>
                <a:latin typeface="Google Sans"/>
              </a:rPr>
              <a:t>Crohn's disease</a:t>
            </a:r>
            <a:endParaRPr lang="en-GB" sz="1400" dirty="0"/>
          </a:p>
        </p:txBody>
      </p:sp>
      <p:graphicFrame>
        <p:nvGraphicFramePr>
          <p:cNvPr id="7" name="Chart 6">
            <a:extLst>
              <a:ext uri="{FF2B5EF4-FFF2-40B4-BE49-F238E27FC236}">
                <a16:creationId xmlns:a16="http://schemas.microsoft.com/office/drawing/2014/main" id="{0BD7CB99-9A38-0F72-9BEF-3FFFD58AA363}"/>
              </a:ext>
            </a:extLst>
          </p:cNvPr>
          <p:cNvGraphicFramePr>
            <a:graphicFrameLocks/>
          </p:cNvGraphicFramePr>
          <p:nvPr>
            <p:extLst>
              <p:ext uri="{D42A27DB-BD31-4B8C-83A1-F6EECF244321}">
                <p14:modId xmlns:p14="http://schemas.microsoft.com/office/powerpoint/2010/main" val="143583819"/>
              </p:ext>
            </p:extLst>
          </p:nvPr>
        </p:nvGraphicFramePr>
        <p:xfrm>
          <a:off x="6572040" y="1105931"/>
          <a:ext cx="4067127" cy="274319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729572A6-3A65-893E-C4F3-4C6E7DDF990B}"/>
              </a:ext>
            </a:extLst>
          </p:cNvPr>
          <p:cNvSpPr/>
          <p:nvPr/>
        </p:nvSpPr>
        <p:spPr>
          <a:xfrm>
            <a:off x="1075038" y="3849129"/>
            <a:ext cx="10293178" cy="26664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0" name="Rectangle 9">
            <a:extLst>
              <a:ext uri="{FF2B5EF4-FFF2-40B4-BE49-F238E27FC236}">
                <a16:creationId xmlns:a16="http://schemas.microsoft.com/office/drawing/2014/main" id="{F2BD156A-471C-6866-2BD3-E45173328922}"/>
              </a:ext>
            </a:extLst>
          </p:cNvPr>
          <p:cNvSpPr/>
          <p:nvPr/>
        </p:nvSpPr>
        <p:spPr>
          <a:xfrm>
            <a:off x="1075038" y="1132303"/>
            <a:ext cx="10293178" cy="26664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1" name="TextBox 10">
            <a:extLst>
              <a:ext uri="{FF2B5EF4-FFF2-40B4-BE49-F238E27FC236}">
                <a16:creationId xmlns:a16="http://schemas.microsoft.com/office/drawing/2014/main" id="{59006606-9B49-5CDB-A3EA-6756840A00CD}"/>
              </a:ext>
            </a:extLst>
          </p:cNvPr>
          <p:cNvSpPr txBox="1"/>
          <p:nvPr/>
        </p:nvSpPr>
        <p:spPr>
          <a:xfrm>
            <a:off x="1729946" y="1606378"/>
            <a:ext cx="4658497" cy="2000548"/>
          </a:xfrm>
          <a:prstGeom prst="rect">
            <a:avLst/>
          </a:prstGeom>
          <a:noFill/>
        </p:spPr>
        <p:txBody>
          <a:bodyPr wrap="square" rtlCol="0">
            <a:spAutoFit/>
          </a:bodyPr>
          <a:lstStyle/>
          <a:p>
            <a:r>
              <a:rPr lang="en-GB" dirty="0"/>
              <a:t>Other interesting findings</a:t>
            </a:r>
          </a:p>
          <a:p>
            <a:endParaRPr lang="en-GB" dirty="0"/>
          </a:p>
          <a:p>
            <a:pPr marL="342900" indent="-342900">
              <a:buFont typeface="Wingdings" panose="05000000000000000000" pitchFamily="2" charset="2"/>
              <a:buChar char="ü"/>
            </a:pPr>
            <a:r>
              <a:rPr lang="en-GB" sz="1400" dirty="0"/>
              <a:t>Fermented food consumption correlate with specific bacterial species associated with glucose tolerance</a:t>
            </a:r>
          </a:p>
          <a:p>
            <a:pPr marL="342900" indent="-342900">
              <a:buFont typeface="Wingdings" panose="05000000000000000000" pitchFamily="2" charset="2"/>
              <a:buChar char="ü"/>
            </a:pPr>
            <a:endParaRPr lang="en-GB" sz="1400" dirty="0"/>
          </a:p>
          <a:p>
            <a:pPr marL="342900" indent="-342900">
              <a:buFont typeface="Wingdings" panose="05000000000000000000" pitchFamily="2" charset="2"/>
              <a:buChar char="ü"/>
            </a:pPr>
            <a:r>
              <a:rPr lang="en-GB" sz="1400" kern="0" dirty="0">
                <a:solidFill>
                  <a:srgbClr val="000000"/>
                </a:solidFill>
                <a:effectLst/>
                <a:ea typeface="Times New Roman" panose="02020603050405020304" pitchFamily="18" charset="0"/>
                <a:cs typeface="Times New Roman" panose="02020603050405020304" pitchFamily="18" charset="0"/>
              </a:rPr>
              <a:t>Abundance of </a:t>
            </a:r>
            <a:r>
              <a:rPr lang="en-GB" sz="1400" i="1" kern="0" dirty="0" err="1">
                <a:solidFill>
                  <a:srgbClr val="000000"/>
                </a:solidFill>
                <a:effectLst/>
                <a:ea typeface="Times New Roman" panose="02020603050405020304" pitchFamily="18" charset="0"/>
                <a:cs typeface="Times New Roman" panose="02020603050405020304" pitchFamily="18" charset="0"/>
              </a:rPr>
              <a:t>Holdemanella</a:t>
            </a:r>
            <a:r>
              <a:rPr lang="en-GB" sz="1400" i="1" kern="0" dirty="0">
                <a:solidFill>
                  <a:srgbClr val="000000"/>
                </a:solidFill>
                <a:effectLst/>
                <a:ea typeface="Times New Roman" panose="02020603050405020304" pitchFamily="18" charset="0"/>
                <a:cs typeface="Times New Roman" panose="02020603050405020304" pitchFamily="18" charset="0"/>
              </a:rPr>
              <a:t> </a:t>
            </a:r>
            <a:r>
              <a:rPr lang="en-GB" sz="1400" i="1" kern="0" dirty="0" err="1">
                <a:solidFill>
                  <a:srgbClr val="000000"/>
                </a:solidFill>
                <a:effectLst/>
                <a:ea typeface="Times New Roman" panose="02020603050405020304" pitchFamily="18" charset="0"/>
                <a:cs typeface="Times New Roman" panose="02020603050405020304" pitchFamily="18" charset="0"/>
              </a:rPr>
              <a:t>biformis</a:t>
            </a:r>
            <a:r>
              <a:rPr lang="en-GB" sz="1400" kern="0" dirty="0">
                <a:solidFill>
                  <a:srgbClr val="000000"/>
                </a:solidFill>
                <a:effectLst/>
                <a:ea typeface="Times New Roman" panose="02020603050405020304" pitchFamily="18" charset="0"/>
                <a:cs typeface="Times New Roman" panose="02020603050405020304" pitchFamily="18" charset="0"/>
              </a:rPr>
              <a:t> correlate with Lactobacillus ssp.</a:t>
            </a:r>
            <a:endParaRPr lang="en-GB" sz="1400" dirty="0"/>
          </a:p>
          <a:p>
            <a:endParaRPr lang="en-GB" dirty="0"/>
          </a:p>
        </p:txBody>
      </p:sp>
      <p:sp>
        <p:nvSpPr>
          <p:cNvPr id="2" name="TextShape 2">
            <a:extLst>
              <a:ext uri="{FF2B5EF4-FFF2-40B4-BE49-F238E27FC236}">
                <a16:creationId xmlns:a16="http://schemas.microsoft.com/office/drawing/2014/main" id="{E344DD8A-1A1D-B0A7-B6C4-58412BE04137}"/>
              </a:ext>
            </a:extLst>
          </p:cNvPr>
          <p:cNvSpPr txBox="1"/>
          <p:nvPr/>
        </p:nvSpPr>
        <p:spPr>
          <a:xfrm>
            <a:off x="5668723" y="6289011"/>
            <a:ext cx="8640000" cy="451800"/>
          </a:xfrm>
          <a:prstGeom prst="rect">
            <a:avLst/>
          </a:prstGeom>
          <a:noFill/>
          <a:ln>
            <a:noFill/>
          </a:ln>
        </p:spPr>
        <p:txBody>
          <a:bodyPr lIns="90000" tIns="45000" rIns="90000" bIns="45000"/>
          <a:lstStyle/>
          <a:p>
            <a:r>
              <a:rPr lang="en-US" sz="800" b="1" strike="noStrike" spc="-1" dirty="0">
                <a:solidFill>
                  <a:srgbClr val="0054A6"/>
                </a:solidFill>
                <a:latin typeface="Arial"/>
              </a:rPr>
              <a:t>Aliment </a:t>
            </a:r>
            <a:r>
              <a:rPr lang="en-US" sz="800" b="1" strike="noStrike" spc="-1" dirty="0" err="1">
                <a:solidFill>
                  <a:srgbClr val="0054A6"/>
                </a:solidFill>
                <a:latin typeface="Arial"/>
              </a:rPr>
              <a:t>Pharmacol</a:t>
            </a:r>
            <a:r>
              <a:rPr lang="en-US" sz="800" b="1" strike="noStrike" spc="-1" dirty="0">
                <a:solidFill>
                  <a:srgbClr val="0054A6"/>
                </a:solidFill>
                <a:latin typeface="Arial"/>
              </a:rPr>
              <a:t> </a:t>
            </a:r>
            <a:r>
              <a:rPr lang="en-US" sz="800" b="1" strike="noStrike" spc="-1" dirty="0" err="1">
                <a:solidFill>
                  <a:srgbClr val="0054A6"/>
                </a:solidFill>
                <a:latin typeface="Arial"/>
              </a:rPr>
              <a:t>Ther</a:t>
            </a:r>
            <a:r>
              <a:rPr lang="en-US" sz="800" b="1" strike="noStrike" spc="-1" dirty="0">
                <a:solidFill>
                  <a:srgbClr val="0054A6"/>
                </a:solidFill>
                <a:latin typeface="Arial"/>
              </a:rPr>
              <a:t>, Volume: 42, Issue: 1, Pages: 71-83, First published: 14 May 2015, DOI: (10.1111/apt.13236) </a:t>
            </a:r>
            <a:endParaRPr lang="en-US" sz="800" b="0" strike="noStrike" spc="-1" dirty="0">
              <a:solidFill>
                <a:srgbClr val="000000"/>
              </a:solidFill>
              <a:latin typeface="Arial"/>
            </a:endParaRPr>
          </a:p>
        </p:txBody>
      </p:sp>
    </p:spTree>
    <p:extLst>
      <p:ext uri="{BB962C8B-B14F-4D97-AF65-F5344CB8AC3E}">
        <p14:creationId xmlns:p14="http://schemas.microsoft.com/office/powerpoint/2010/main" val="38115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533338" y="377769"/>
            <a:ext cx="1208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Team</a:t>
            </a:r>
          </a:p>
        </p:txBody>
      </p:sp>
      <p:sp>
        <p:nvSpPr>
          <p:cNvPr id="7" name="TextBox 6"/>
          <p:cNvSpPr txBox="1"/>
          <p:nvPr/>
        </p:nvSpPr>
        <p:spPr>
          <a:xfrm>
            <a:off x="1559778" y="3152451"/>
            <a:ext cx="223099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Professor Godfrey Grech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Lead Inventor</a:t>
            </a:r>
          </a:p>
        </p:txBody>
      </p:sp>
      <p:pic>
        <p:nvPicPr>
          <p:cNvPr id="36" name="Picture 3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396" y="4110847"/>
            <a:ext cx="1103508" cy="1390957"/>
          </a:xfrm>
          <a:prstGeom prst="ellipse">
            <a:avLst/>
          </a:prstGeom>
        </p:spPr>
      </p:pic>
      <p:sp>
        <p:nvSpPr>
          <p:cNvPr id="40" name="TextBox 39"/>
          <p:cNvSpPr txBox="1"/>
          <p:nvPr/>
        </p:nvSpPr>
        <p:spPr>
          <a:xfrm>
            <a:off x="1569696" y="5658813"/>
            <a:ext cx="22706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Professor Christian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Scerri</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Inventor, clinical lead</a:t>
            </a:r>
          </a:p>
        </p:txBody>
      </p:sp>
      <p:pic>
        <p:nvPicPr>
          <p:cNvPr id="43" name="Picture 42"/>
          <p:cNvPicPr>
            <a:picLocks noChangeAspect="1"/>
          </p:cNvPicPr>
          <p:nvPr/>
        </p:nvPicPr>
        <p:blipFill>
          <a:blip r:embed="rId3"/>
          <a:stretch>
            <a:fillRect/>
          </a:stretch>
        </p:blipFill>
        <p:spPr>
          <a:xfrm>
            <a:off x="1744662" y="1358830"/>
            <a:ext cx="1514475" cy="1714500"/>
          </a:xfrm>
          <a:prstGeom prst="rect">
            <a:avLst/>
          </a:prstGeom>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l="30560" t="2023" r="18112" b="14285"/>
          <a:stretch/>
        </p:blipFill>
        <p:spPr>
          <a:xfrm>
            <a:off x="1744662" y="3875692"/>
            <a:ext cx="1512953" cy="1644655"/>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9542" y="4180000"/>
            <a:ext cx="1308747" cy="1308747"/>
          </a:xfrm>
          <a:prstGeom prst="ellipse">
            <a:avLst/>
          </a:prstGeom>
        </p:spPr>
      </p:pic>
      <p:sp>
        <p:nvSpPr>
          <p:cNvPr id="47" name="TextBox 46"/>
          <p:cNvSpPr txBox="1"/>
          <p:nvPr/>
        </p:nvSpPr>
        <p:spPr>
          <a:xfrm>
            <a:off x="6569542" y="5625140"/>
            <a:ext cx="1335430"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Istvan</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Mifsud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PhD student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Breast Cancer</a:t>
            </a:r>
          </a:p>
        </p:txBody>
      </p:sp>
      <p:sp>
        <p:nvSpPr>
          <p:cNvPr id="48" name="TextBox 47"/>
          <p:cNvSpPr txBox="1"/>
          <p:nvPr/>
        </p:nvSpPr>
        <p:spPr>
          <a:xfrm>
            <a:off x="4536819" y="5616874"/>
            <a:ext cx="164487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Jessica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Debattista</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PhD 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Colorectal cancer</a:t>
            </a:r>
          </a:p>
        </p:txBody>
      </p:sp>
      <p:pic>
        <p:nvPicPr>
          <p:cNvPr id="20" name="Picture 19"/>
          <p:cNvPicPr>
            <a:picLocks noChangeAspect="1"/>
          </p:cNvPicPr>
          <p:nvPr/>
        </p:nvPicPr>
        <p:blipFill rotWithShape="1">
          <a:blip r:embed="rId6" cstate="email">
            <a:extLst>
              <a:ext uri="{28A0092B-C50C-407E-A947-70E740481C1C}">
                <a14:useLocalDpi xmlns:a14="http://schemas.microsoft.com/office/drawing/2010/main"/>
              </a:ext>
            </a:extLst>
          </a:blip>
          <a:srcRect t="8601" r="10930" b="8968"/>
          <a:stretch/>
        </p:blipFill>
        <p:spPr>
          <a:xfrm>
            <a:off x="4666327" y="1803710"/>
            <a:ext cx="1215577" cy="1314451"/>
          </a:xfrm>
          <a:prstGeom prst="ellipse">
            <a:avLst/>
          </a:prstGeom>
        </p:spPr>
      </p:pic>
      <p:sp>
        <p:nvSpPr>
          <p:cNvPr id="51" name="TextBox 50"/>
          <p:cNvSpPr txBox="1"/>
          <p:nvPr/>
        </p:nvSpPr>
        <p:spPr>
          <a:xfrm>
            <a:off x="6054627" y="2162379"/>
            <a:ext cx="142975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Dr Laura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Grech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RSOIII, CRC</a:t>
            </a:r>
          </a:p>
        </p:txBody>
      </p:sp>
      <p:sp>
        <p:nvSpPr>
          <p:cNvPr id="2" name="TextBox 1">
            <a:extLst>
              <a:ext uri="{FF2B5EF4-FFF2-40B4-BE49-F238E27FC236}">
                <a16:creationId xmlns:a16="http://schemas.microsoft.com/office/drawing/2014/main" id="{E50BA030-3E48-287F-BA3F-293AD6448850}"/>
              </a:ext>
            </a:extLst>
          </p:cNvPr>
          <p:cNvSpPr txBox="1"/>
          <p:nvPr/>
        </p:nvSpPr>
        <p:spPr>
          <a:xfrm>
            <a:off x="8401229" y="1228181"/>
            <a:ext cx="3630161" cy="4924425"/>
          </a:xfrm>
          <a:prstGeom prst="rect">
            <a:avLst/>
          </a:prstGeom>
          <a:noFill/>
        </p:spPr>
        <p:txBody>
          <a:bodyPr wrap="none" rtlCol="0">
            <a:spAutoFit/>
          </a:bodyPr>
          <a:lstStyle/>
          <a:p>
            <a:r>
              <a:rPr lang="en-GB" sz="1400" b="1" dirty="0"/>
              <a:t>MSc Students</a:t>
            </a:r>
          </a:p>
          <a:p>
            <a:endParaRPr lang="en-GB" sz="1400" dirty="0"/>
          </a:p>
          <a:p>
            <a:r>
              <a:rPr lang="en-GB" sz="1400" dirty="0"/>
              <a:t>Alessandra </a:t>
            </a:r>
            <a:r>
              <a:rPr lang="en-GB" sz="1400" dirty="0" err="1"/>
              <a:t>Spinoso</a:t>
            </a:r>
            <a:endParaRPr lang="en-GB" sz="1400" dirty="0"/>
          </a:p>
          <a:p>
            <a:r>
              <a:rPr lang="en-GB" sz="1400" dirty="0"/>
              <a:t>Andre </a:t>
            </a:r>
            <a:r>
              <a:rPr lang="en-GB" sz="1400" dirty="0" err="1"/>
              <a:t>Sladden</a:t>
            </a:r>
            <a:endParaRPr lang="en-GB" sz="1400" dirty="0"/>
          </a:p>
          <a:p>
            <a:r>
              <a:rPr lang="en-GB" sz="1400" b="0" i="0" dirty="0">
                <a:solidFill>
                  <a:srgbClr val="1F1F1F"/>
                </a:solidFill>
                <a:effectLst/>
                <a:latin typeface="Google Sans"/>
              </a:rPr>
              <a:t>Stephanie </a:t>
            </a:r>
            <a:r>
              <a:rPr lang="en-GB" sz="1400" b="0" i="0" dirty="0" err="1">
                <a:solidFill>
                  <a:srgbClr val="1F1F1F"/>
                </a:solidFill>
                <a:effectLst/>
                <a:latin typeface="Google Sans"/>
              </a:rPr>
              <a:t>Portelli</a:t>
            </a:r>
            <a:endParaRPr lang="en-GB" sz="1400" b="0" i="0" dirty="0">
              <a:solidFill>
                <a:srgbClr val="1F1F1F"/>
              </a:solidFill>
              <a:effectLst/>
              <a:latin typeface="Google Sans"/>
            </a:endParaRPr>
          </a:p>
          <a:p>
            <a:r>
              <a:rPr lang="en-GB" sz="1400" b="0" i="0" dirty="0" err="1">
                <a:solidFill>
                  <a:srgbClr val="1F1F1F"/>
                </a:solidFill>
                <a:effectLst/>
                <a:latin typeface="Google Sans"/>
              </a:rPr>
              <a:t>Clovet</a:t>
            </a:r>
            <a:r>
              <a:rPr lang="en-GB" sz="1400" b="0" i="0" dirty="0">
                <a:solidFill>
                  <a:srgbClr val="1F1F1F"/>
                </a:solidFill>
                <a:effectLst/>
                <a:latin typeface="Google Sans"/>
              </a:rPr>
              <a:t> </a:t>
            </a:r>
            <a:r>
              <a:rPr lang="en-GB" sz="1400" b="0" i="0" dirty="0" err="1">
                <a:solidFill>
                  <a:srgbClr val="1F1F1F"/>
                </a:solidFill>
                <a:effectLst/>
                <a:latin typeface="Google Sans"/>
              </a:rPr>
              <a:t>Mukele</a:t>
            </a:r>
            <a:r>
              <a:rPr lang="en-GB" sz="1400" b="0" i="0" dirty="0">
                <a:solidFill>
                  <a:srgbClr val="1F1F1F"/>
                </a:solidFill>
                <a:effectLst/>
                <a:latin typeface="Google Sans"/>
              </a:rPr>
              <a:t> </a:t>
            </a:r>
            <a:r>
              <a:rPr lang="en-GB" sz="1400" b="0" i="0" dirty="0" err="1">
                <a:solidFill>
                  <a:srgbClr val="1F1F1F"/>
                </a:solidFill>
                <a:effectLst/>
                <a:latin typeface="Google Sans"/>
              </a:rPr>
              <a:t>Nanje</a:t>
            </a:r>
            <a:endParaRPr lang="en-GB" sz="1400" b="0" i="0" dirty="0">
              <a:solidFill>
                <a:srgbClr val="1F1F1F"/>
              </a:solidFill>
              <a:effectLst/>
              <a:latin typeface="Google Sans"/>
            </a:endParaRPr>
          </a:p>
          <a:p>
            <a:endParaRPr lang="en-GB" sz="1400" dirty="0">
              <a:solidFill>
                <a:srgbClr val="1F1F1F"/>
              </a:solidFill>
              <a:latin typeface="Google Sans"/>
            </a:endParaRPr>
          </a:p>
          <a:p>
            <a:r>
              <a:rPr lang="en-GB" sz="1400" b="1" i="0" dirty="0">
                <a:solidFill>
                  <a:srgbClr val="1F1F1F"/>
                </a:solidFill>
                <a:effectLst/>
                <a:latin typeface="Google Sans"/>
              </a:rPr>
              <a:t>Collaborations</a:t>
            </a:r>
          </a:p>
          <a:p>
            <a:r>
              <a:rPr lang="en-GB" sz="1400" dirty="0" err="1">
                <a:solidFill>
                  <a:srgbClr val="1F1F1F"/>
                </a:solidFill>
                <a:latin typeface="Google Sans"/>
              </a:rPr>
              <a:t>Omnigene</a:t>
            </a:r>
            <a:r>
              <a:rPr lang="en-GB" sz="1400" dirty="0">
                <a:solidFill>
                  <a:srgbClr val="1F1F1F"/>
                </a:solidFill>
                <a:latin typeface="Google Sans"/>
              </a:rPr>
              <a:t> Medical Technologies</a:t>
            </a:r>
          </a:p>
          <a:p>
            <a:r>
              <a:rPr lang="en-GB" sz="1400" dirty="0">
                <a:solidFill>
                  <a:srgbClr val="1F1F1F"/>
                </a:solidFill>
                <a:latin typeface="Google Sans"/>
              </a:rPr>
              <a:t>Genetic Analysis (Oslo)</a:t>
            </a:r>
          </a:p>
          <a:p>
            <a:r>
              <a:rPr lang="en-GB" sz="1400" dirty="0">
                <a:solidFill>
                  <a:srgbClr val="1F1F1F"/>
                </a:solidFill>
                <a:latin typeface="Google Sans"/>
              </a:rPr>
              <a:t>Saint James Hospital Group</a:t>
            </a:r>
          </a:p>
          <a:p>
            <a:r>
              <a:rPr lang="en-GB" sz="1400" dirty="0">
                <a:solidFill>
                  <a:srgbClr val="1F1F1F"/>
                </a:solidFill>
                <a:latin typeface="Google Sans"/>
              </a:rPr>
              <a:t>Claudine Grech Spiteri</a:t>
            </a:r>
          </a:p>
          <a:p>
            <a:r>
              <a:rPr lang="en-GB" sz="1400" dirty="0">
                <a:solidFill>
                  <a:srgbClr val="1F1F1F"/>
                </a:solidFill>
                <a:latin typeface="Google Sans"/>
              </a:rPr>
              <a:t>Dr Neville Azzopardi</a:t>
            </a:r>
          </a:p>
          <a:p>
            <a:r>
              <a:rPr lang="en-GB" sz="1400" dirty="0">
                <a:solidFill>
                  <a:srgbClr val="1F1F1F"/>
                </a:solidFill>
                <a:latin typeface="Google Sans"/>
              </a:rPr>
              <a:t>Joseph </a:t>
            </a:r>
            <a:r>
              <a:rPr lang="en-GB" sz="1400" dirty="0" err="1">
                <a:solidFill>
                  <a:srgbClr val="1F1F1F"/>
                </a:solidFill>
                <a:latin typeface="Google Sans"/>
              </a:rPr>
              <a:t>Garzia</a:t>
            </a:r>
            <a:endParaRPr lang="en-GB" sz="1400" dirty="0">
              <a:solidFill>
                <a:srgbClr val="1F1F1F"/>
              </a:solidFill>
              <a:latin typeface="Google Sans"/>
            </a:endParaRPr>
          </a:p>
          <a:p>
            <a:endParaRPr lang="en-GB" dirty="0">
              <a:solidFill>
                <a:srgbClr val="1F1F1F"/>
              </a:solidFill>
              <a:latin typeface="Google Sans"/>
            </a:endParaRPr>
          </a:p>
          <a:p>
            <a:r>
              <a:rPr lang="en-GB" b="1" i="0" dirty="0">
                <a:solidFill>
                  <a:srgbClr val="1F1F1F"/>
                </a:solidFill>
                <a:effectLst/>
                <a:latin typeface="Google Sans"/>
              </a:rPr>
              <a:t>Funding</a:t>
            </a:r>
          </a:p>
          <a:p>
            <a:r>
              <a:rPr lang="en-GB" sz="1600" dirty="0">
                <a:solidFill>
                  <a:srgbClr val="1F1F1F"/>
                </a:solidFill>
                <a:latin typeface="Google Sans"/>
              </a:rPr>
              <a:t>Malta Council for Science and Technology</a:t>
            </a:r>
          </a:p>
          <a:p>
            <a:r>
              <a:rPr lang="en-GB" sz="1600" dirty="0">
                <a:solidFill>
                  <a:srgbClr val="1F1F1F"/>
                </a:solidFill>
                <a:latin typeface="Google Sans"/>
              </a:rPr>
              <a:t>MOLMED project</a:t>
            </a:r>
          </a:p>
          <a:p>
            <a:r>
              <a:rPr lang="en-GB" sz="1600" dirty="0">
                <a:solidFill>
                  <a:srgbClr val="1F1F1F"/>
                </a:solidFill>
                <a:latin typeface="Google Sans"/>
              </a:rPr>
              <a:t>Research Innovation Development Trust</a:t>
            </a:r>
          </a:p>
          <a:p>
            <a:r>
              <a:rPr lang="en-GB" sz="1600" dirty="0">
                <a:solidFill>
                  <a:srgbClr val="1F1F1F"/>
                </a:solidFill>
                <a:latin typeface="Google Sans"/>
              </a:rPr>
              <a:t>Alive Foundation</a:t>
            </a:r>
          </a:p>
          <a:p>
            <a:endParaRPr lang="en-MT" dirty="0"/>
          </a:p>
        </p:txBody>
      </p:sp>
    </p:spTree>
    <p:extLst>
      <p:ext uri="{BB962C8B-B14F-4D97-AF65-F5344CB8AC3E}">
        <p14:creationId xmlns:p14="http://schemas.microsoft.com/office/powerpoint/2010/main" val="412864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1024" y="0"/>
            <a:ext cx="5007429" cy="2381201"/>
          </a:xfrm>
          <a:custGeom>
            <a:avLst/>
            <a:gdLst/>
            <a:ahLst/>
            <a:cxnLst/>
            <a:rect l="l" t="t" r="r" b="b"/>
            <a:pathLst>
              <a:path w="7511143" h="3571802">
                <a:moveTo>
                  <a:pt x="0" y="0"/>
                </a:moveTo>
                <a:lnTo>
                  <a:pt x="7511143" y="0"/>
                </a:lnTo>
                <a:lnTo>
                  <a:pt x="7511143" y="3571802"/>
                </a:lnTo>
                <a:lnTo>
                  <a:pt x="0" y="3571802"/>
                </a:lnTo>
                <a:lnTo>
                  <a:pt x="0" y="0"/>
                </a:lnTo>
                <a:close/>
              </a:path>
            </a:pathLst>
          </a:custGeom>
          <a:blipFill>
            <a:blip r:embed="rId2" cstate="email">
              <a:extLst>
                <a:ext uri="{28A0092B-C50C-407E-A947-70E740481C1C}">
                  <a14:useLocalDpi xmlns:a14="http://schemas.microsoft.com/office/drawing/2010/main"/>
                </a:ext>
              </a:extLst>
            </a:blip>
            <a:stretch>
              <a:fillRect r="-184" b="-197028"/>
            </a:stretch>
          </a:blipFill>
        </p:spPr>
        <p:txBody>
          <a:bodyPr/>
          <a:lstStyle/>
          <a:p>
            <a:pPr defTabSz="609630"/>
            <a:endParaRPr lang="en-MT" sz="1200">
              <a:solidFill>
                <a:prstClr val="black"/>
              </a:solidFill>
              <a:latin typeface="Calibri"/>
            </a:endParaRPr>
          </a:p>
        </p:txBody>
      </p:sp>
      <p:sp>
        <p:nvSpPr>
          <p:cNvPr id="3" name="TextBox 3"/>
          <p:cNvSpPr txBox="1"/>
          <p:nvPr/>
        </p:nvSpPr>
        <p:spPr>
          <a:xfrm>
            <a:off x="1835944" y="3325180"/>
            <a:ext cx="3429084" cy="510140"/>
          </a:xfrm>
          <a:prstGeom prst="rect">
            <a:avLst/>
          </a:prstGeom>
        </p:spPr>
        <p:txBody>
          <a:bodyPr lIns="0" tIns="0" rIns="0" bIns="0" rtlCol="0" anchor="t">
            <a:spAutoFit/>
          </a:bodyPr>
          <a:lstStyle/>
          <a:p>
            <a:pPr algn="just" defTabSz="609630">
              <a:lnSpc>
                <a:spcPts val="1924"/>
              </a:lnSpc>
            </a:pPr>
            <a:r>
              <a:rPr lang="en-US" sz="1603" spc="6" dirty="0">
                <a:solidFill>
                  <a:srgbClr val="193B66"/>
                </a:solidFill>
                <a:latin typeface="Open Sans"/>
              </a:rPr>
              <a:t>Lifestyle Interventions</a:t>
            </a:r>
          </a:p>
          <a:p>
            <a:pPr algn="just" defTabSz="609630">
              <a:lnSpc>
                <a:spcPts val="2445"/>
              </a:lnSpc>
            </a:pPr>
            <a:r>
              <a:rPr lang="en-US" sz="1223" spc="5" dirty="0">
                <a:solidFill>
                  <a:srgbClr val="193B66"/>
                </a:solidFill>
                <a:latin typeface="Open Sans Bold Italics"/>
              </a:rPr>
              <a:t>to resolve intestinal inflammation</a:t>
            </a:r>
          </a:p>
        </p:txBody>
      </p:sp>
      <p:sp>
        <p:nvSpPr>
          <p:cNvPr id="4" name="TextBox 4"/>
          <p:cNvSpPr txBox="1"/>
          <p:nvPr/>
        </p:nvSpPr>
        <p:spPr>
          <a:xfrm>
            <a:off x="1076311" y="2466719"/>
            <a:ext cx="4416853" cy="503599"/>
          </a:xfrm>
          <a:prstGeom prst="rect">
            <a:avLst/>
          </a:prstGeom>
        </p:spPr>
        <p:txBody>
          <a:bodyPr wrap="square" lIns="0" tIns="0" rIns="0" bIns="0" rtlCol="0" anchor="t">
            <a:spAutoFit/>
          </a:bodyPr>
          <a:lstStyle/>
          <a:p>
            <a:pPr defTabSz="609630">
              <a:lnSpc>
                <a:spcPts val="4216"/>
              </a:lnSpc>
            </a:pPr>
            <a:r>
              <a:rPr lang="en-US" sz="3011" spc="12" dirty="0">
                <a:solidFill>
                  <a:srgbClr val="0080C1"/>
                </a:solidFill>
                <a:latin typeface="Open Sans Bold"/>
              </a:rPr>
              <a:t>Balance is the answer</a:t>
            </a:r>
          </a:p>
        </p:txBody>
      </p:sp>
      <p:sp>
        <p:nvSpPr>
          <p:cNvPr id="5" name="Freeform 5"/>
          <p:cNvSpPr/>
          <p:nvPr/>
        </p:nvSpPr>
        <p:spPr>
          <a:xfrm>
            <a:off x="781024" y="4518761"/>
            <a:ext cx="5007429" cy="2339239"/>
          </a:xfrm>
          <a:custGeom>
            <a:avLst/>
            <a:gdLst/>
            <a:ahLst/>
            <a:cxnLst/>
            <a:rect l="l" t="t" r="r" b="b"/>
            <a:pathLst>
              <a:path w="7511143" h="3508859">
                <a:moveTo>
                  <a:pt x="0" y="0"/>
                </a:moveTo>
                <a:lnTo>
                  <a:pt x="7511143" y="0"/>
                </a:lnTo>
                <a:lnTo>
                  <a:pt x="7511143" y="3508859"/>
                </a:lnTo>
                <a:lnTo>
                  <a:pt x="0" y="3508859"/>
                </a:lnTo>
                <a:lnTo>
                  <a:pt x="0" y="0"/>
                </a:lnTo>
                <a:close/>
              </a:path>
            </a:pathLst>
          </a:custGeom>
          <a:blipFill>
            <a:blip r:embed="rId2" cstate="email">
              <a:extLst>
                <a:ext uri="{28A0092B-C50C-407E-A947-70E740481C1C}">
                  <a14:useLocalDpi xmlns:a14="http://schemas.microsoft.com/office/drawing/2010/main"/>
                </a:ext>
              </a:extLst>
            </a:blip>
            <a:stretch>
              <a:fillRect t="-201798"/>
            </a:stretch>
          </a:blipFill>
        </p:spPr>
        <p:txBody>
          <a:bodyPr/>
          <a:lstStyle/>
          <a:p>
            <a:pPr defTabSz="609630"/>
            <a:endParaRPr lang="en-MT" sz="1200">
              <a:solidFill>
                <a:prstClr val="black"/>
              </a:solidFill>
              <a:latin typeface="Calibri"/>
            </a:endParaRPr>
          </a:p>
        </p:txBody>
      </p:sp>
      <p:sp>
        <p:nvSpPr>
          <p:cNvPr id="7" name="TextBox 7"/>
          <p:cNvSpPr txBox="1"/>
          <p:nvPr/>
        </p:nvSpPr>
        <p:spPr>
          <a:xfrm>
            <a:off x="1607809" y="4190182"/>
            <a:ext cx="3885355" cy="286617"/>
          </a:xfrm>
          <a:prstGeom prst="rect">
            <a:avLst/>
          </a:prstGeom>
        </p:spPr>
        <p:txBody>
          <a:bodyPr lIns="0" tIns="0" rIns="0" bIns="0" rtlCol="0" anchor="t">
            <a:spAutoFit/>
          </a:bodyPr>
          <a:lstStyle/>
          <a:p>
            <a:pPr defTabSz="609630">
              <a:lnSpc>
                <a:spcPts val="2399"/>
              </a:lnSpc>
            </a:pPr>
            <a:r>
              <a:rPr lang="en-US" sz="1714" spc="3" dirty="0">
                <a:solidFill>
                  <a:srgbClr val="193B66"/>
                </a:solidFill>
                <a:latin typeface="IBM Plex Sans Bold"/>
              </a:rPr>
              <a:t>Omega-3 and microbial balance</a:t>
            </a:r>
          </a:p>
        </p:txBody>
      </p:sp>
      <p:sp>
        <p:nvSpPr>
          <p:cNvPr id="10" name="Rectangle 9">
            <a:extLst>
              <a:ext uri="{FF2B5EF4-FFF2-40B4-BE49-F238E27FC236}">
                <a16:creationId xmlns:a16="http://schemas.microsoft.com/office/drawing/2014/main" id="{5D39CA49-99FB-7266-9BEA-D2B90C49DCE2}"/>
              </a:ext>
            </a:extLst>
          </p:cNvPr>
          <p:cNvSpPr/>
          <p:nvPr/>
        </p:nvSpPr>
        <p:spPr>
          <a:xfrm>
            <a:off x="7603529" y="2863515"/>
            <a:ext cx="308917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Thank you</a:t>
            </a:r>
          </a:p>
        </p:txBody>
      </p:sp>
      <p:sp>
        <p:nvSpPr>
          <p:cNvPr id="13" name="TextBox 12">
            <a:extLst>
              <a:ext uri="{FF2B5EF4-FFF2-40B4-BE49-F238E27FC236}">
                <a16:creationId xmlns:a16="http://schemas.microsoft.com/office/drawing/2014/main" id="{4E762014-4C44-DD33-EE46-7B34D4ADC151}"/>
              </a:ext>
            </a:extLst>
          </p:cNvPr>
          <p:cNvSpPr txBox="1"/>
          <p:nvPr/>
        </p:nvSpPr>
        <p:spPr>
          <a:xfrm>
            <a:off x="8958649" y="6079525"/>
            <a:ext cx="2842445" cy="369332"/>
          </a:xfrm>
          <a:prstGeom prst="rect">
            <a:avLst/>
          </a:prstGeom>
          <a:noFill/>
        </p:spPr>
        <p:txBody>
          <a:bodyPr wrap="none" rtlCol="0">
            <a:spAutoFit/>
          </a:bodyPr>
          <a:lstStyle/>
          <a:p>
            <a:r>
              <a:rPr lang="en-GB" dirty="0" err="1"/>
              <a:t>restore@investinyour.health</a:t>
            </a:r>
            <a:endParaRPr lang="en-M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552320A5-B2AE-FC2C-6D0D-720191678265}"/>
              </a:ext>
            </a:extLst>
          </p:cNvPr>
          <p:cNvSpPr/>
          <p:nvPr/>
        </p:nvSpPr>
        <p:spPr>
          <a:xfrm>
            <a:off x="5806248" y="1996381"/>
            <a:ext cx="5355100" cy="4608631"/>
          </a:xfrm>
          <a:custGeom>
            <a:avLst/>
            <a:gdLst/>
            <a:ahLst/>
            <a:cxnLst/>
            <a:rect l="l" t="t" r="r" b="b"/>
            <a:pathLst>
              <a:path w="8032650" h="6912947">
                <a:moveTo>
                  <a:pt x="0" y="0"/>
                </a:moveTo>
                <a:lnTo>
                  <a:pt x="8032650" y="0"/>
                </a:lnTo>
                <a:lnTo>
                  <a:pt x="8032650" y="6912947"/>
                </a:lnTo>
                <a:lnTo>
                  <a:pt x="0" y="6912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MT" sz="1200">
              <a:solidFill>
                <a:prstClr val="black"/>
              </a:solidFill>
              <a:latin typeface="Calibri"/>
            </a:endParaRPr>
          </a:p>
        </p:txBody>
      </p:sp>
      <p:sp>
        <p:nvSpPr>
          <p:cNvPr id="5" name="Freeform 7">
            <a:extLst>
              <a:ext uri="{FF2B5EF4-FFF2-40B4-BE49-F238E27FC236}">
                <a16:creationId xmlns:a16="http://schemas.microsoft.com/office/drawing/2014/main" id="{9B955E59-66D1-F40C-6B02-2DCAB1E9163D}"/>
              </a:ext>
            </a:extLst>
          </p:cNvPr>
          <p:cNvSpPr/>
          <p:nvPr/>
        </p:nvSpPr>
        <p:spPr>
          <a:xfrm>
            <a:off x="9062772" y="3919993"/>
            <a:ext cx="365951" cy="380703"/>
          </a:xfrm>
          <a:custGeom>
            <a:avLst/>
            <a:gdLst/>
            <a:ahLst/>
            <a:cxnLst/>
            <a:rect l="l" t="t" r="r" b="b"/>
            <a:pathLst>
              <a:path w="548926" h="571054">
                <a:moveTo>
                  <a:pt x="0" y="0"/>
                </a:moveTo>
                <a:lnTo>
                  <a:pt x="548926" y="0"/>
                </a:lnTo>
                <a:lnTo>
                  <a:pt x="548926" y="571054"/>
                </a:lnTo>
                <a:lnTo>
                  <a:pt x="0" y="571054"/>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pPr defTabSz="609630"/>
            <a:endParaRPr lang="en-MT" sz="1200">
              <a:solidFill>
                <a:prstClr val="black"/>
              </a:solidFill>
              <a:latin typeface="Calibri"/>
            </a:endParaRPr>
          </a:p>
        </p:txBody>
      </p:sp>
      <p:sp>
        <p:nvSpPr>
          <p:cNvPr id="6" name="Freeform 8">
            <a:extLst>
              <a:ext uri="{FF2B5EF4-FFF2-40B4-BE49-F238E27FC236}">
                <a16:creationId xmlns:a16="http://schemas.microsoft.com/office/drawing/2014/main" id="{FA9E56AE-B41D-77FC-B1C0-7DB5B978F1F1}"/>
              </a:ext>
            </a:extLst>
          </p:cNvPr>
          <p:cNvSpPr/>
          <p:nvPr/>
        </p:nvSpPr>
        <p:spPr>
          <a:xfrm>
            <a:off x="9428723" y="1900618"/>
            <a:ext cx="1184097" cy="908525"/>
          </a:xfrm>
          <a:custGeom>
            <a:avLst/>
            <a:gdLst/>
            <a:ahLst/>
            <a:cxnLst/>
            <a:rect l="l" t="t" r="r" b="b"/>
            <a:pathLst>
              <a:path w="1776146" h="1362788">
                <a:moveTo>
                  <a:pt x="0" y="0"/>
                </a:moveTo>
                <a:lnTo>
                  <a:pt x="1776145" y="0"/>
                </a:lnTo>
                <a:lnTo>
                  <a:pt x="1776145" y="1362788"/>
                </a:lnTo>
                <a:lnTo>
                  <a:pt x="0" y="1362788"/>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pPr defTabSz="609630"/>
            <a:endParaRPr lang="en-MT" sz="1200">
              <a:solidFill>
                <a:prstClr val="black"/>
              </a:solidFill>
              <a:latin typeface="Calibri"/>
            </a:endParaRPr>
          </a:p>
        </p:txBody>
      </p:sp>
      <p:pic>
        <p:nvPicPr>
          <p:cNvPr id="7" name="Picture 9">
            <a:extLst>
              <a:ext uri="{FF2B5EF4-FFF2-40B4-BE49-F238E27FC236}">
                <a16:creationId xmlns:a16="http://schemas.microsoft.com/office/drawing/2014/main" id="{17520C15-4E85-311E-5397-C05AE73E5CB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8219992" y="4412244"/>
            <a:ext cx="527612" cy="558320"/>
          </a:xfrm>
          <a:prstGeom prst="rect">
            <a:avLst/>
          </a:prstGeom>
        </p:spPr>
      </p:pic>
      <p:sp>
        <p:nvSpPr>
          <p:cNvPr id="8" name="Freeform 10">
            <a:extLst>
              <a:ext uri="{FF2B5EF4-FFF2-40B4-BE49-F238E27FC236}">
                <a16:creationId xmlns:a16="http://schemas.microsoft.com/office/drawing/2014/main" id="{FF1EB4B0-4709-9CD4-ED27-506113C93018}"/>
              </a:ext>
            </a:extLst>
          </p:cNvPr>
          <p:cNvSpPr/>
          <p:nvPr/>
        </p:nvSpPr>
        <p:spPr>
          <a:xfrm>
            <a:off x="7432789" y="3858962"/>
            <a:ext cx="553283" cy="553283"/>
          </a:xfrm>
          <a:custGeom>
            <a:avLst/>
            <a:gdLst/>
            <a:ahLst/>
            <a:cxnLst/>
            <a:rect l="l" t="t" r="r" b="b"/>
            <a:pathLst>
              <a:path w="829925" h="829925">
                <a:moveTo>
                  <a:pt x="0" y="0"/>
                </a:moveTo>
                <a:lnTo>
                  <a:pt x="829925" y="0"/>
                </a:lnTo>
                <a:lnTo>
                  <a:pt x="829925" y="829925"/>
                </a:lnTo>
                <a:lnTo>
                  <a:pt x="0" y="829925"/>
                </a:lnTo>
                <a:lnTo>
                  <a:pt x="0" y="0"/>
                </a:lnTo>
                <a:close/>
              </a:path>
            </a:pathLst>
          </a:cu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p:spPr>
        <p:txBody>
          <a:bodyPr/>
          <a:lstStyle/>
          <a:p>
            <a:pPr defTabSz="609630"/>
            <a:endParaRPr lang="en-MT" sz="1200">
              <a:solidFill>
                <a:prstClr val="black"/>
              </a:solidFill>
              <a:latin typeface="Calibri"/>
            </a:endParaRPr>
          </a:p>
        </p:txBody>
      </p:sp>
      <p:sp>
        <p:nvSpPr>
          <p:cNvPr id="9" name="Freeform 11">
            <a:extLst>
              <a:ext uri="{FF2B5EF4-FFF2-40B4-BE49-F238E27FC236}">
                <a16:creationId xmlns:a16="http://schemas.microsoft.com/office/drawing/2014/main" id="{8CF48959-F64B-E76D-B192-039EF75AF2A1}"/>
              </a:ext>
            </a:extLst>
          </p:cNvPr>
          <p:cNvSpPr/>
          <p:nvPr/>
        </p:nvSpPr>
        <p:spPr>
          <a:xfrm>
            <a:off x="8309896" y="5204833"/>
            <a:ext cx="437708" cy="473838"/>
          </a:xfrm>
          <a:custGeom>
            <a:avLst/>
            <a:gdLst/>
            <a:ahLst/>
            <a:cxnLst/>
            <a:rect l="l" t="t" r="r" b="b"/>
            <a:pathLst>
              <a:path w="656562" h="710757">
                <a:moveTo>
                  <a:pt x="0" y="0"/>
                </a:moveTo>
                <a:lnTo>
                  <a:pt x="656562" y="0"/>
                </a:lnTo>
                <a:lnTo>
                  <a:pt x="656562" y="710757"/>
                </a:lnTo>
                <a:lnTo>
                  <a:pt x="0" y="710757"/>
                </a:lnTo>
                <a:lnTo>
                  <a:pt x="0" y="0"/>
                </a:lnTo>
                <a:close/>
              </a:path>
            </a:pathLst>
          </a:cu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p:spPr>
        <p:txBody>
          <a:bodyPr/>
          <a:lstStyle/>
          <a:p>
            <a:pPr defTabSz="609630"/>
            <a:endParaRPr lang="en-MT" sz="1200">
              <a:solidFill>
                <a:prstClr val="black"/>
              </a:solidFill>
              <a:latin typeface="Calibri"/>
            </a:endParaRPr>
          </a:p>
        </p:txBody>
      </p:sp>
      <p:sp>
        <p:nvSpPr>
          <p:cNvPr id="10" name="TextBox 12">
            <a:extLst>
              <a:ext uri="{FF2B5EF4-FFF2-40B4-BE49-F238E27FC236}">
                <a16:creationId xmlns:a16="http://schemas.microsoft.com/office/drawing/2014/main" id="{22C9DCF1-37C3-7882-631B-722EBBB3AC98}"/>
              </a:ext>
            </a:extLst>
          </p:cNvPr>
          <p:cNvSpPr txBox="1"/>
          <p:nvPr/>
        </p:nvSpPr>
        <p:spPr>
          <a:xfrm>
            <a:off x="6296396" y="5007983"/>
            <a:ext cx="1727353" cy="327718"/>
          </a:xfrm>
          <a:prstGeom prst="rect">
            <a:avLst/>
          </a:prstGeom>
        </p:spPr>
        <p:txBody>
          <a:bodyPr lIns="0" tIns="0" rIns="0" bIns="0" rtlCol="0" anchor="t">
            <a:spAutoFit/>
          </a:bodyPr>
          <a:lstStyle/>
          <a:p>
            <a:pPr algn="ctr" defTabSz="609630">
              <a:lnSpc>
                <a:spcPts val="2800"/>
              </a:lnSpc>
            </a:pPr>
            <a:r>
              <a:rPr lang="en-US" sz="2000">
                <a:solidFill>
                  <a:srgbClr val="FFFFFF"/>
                </a:solidFill>
                <a:latin typeface="Glacial Indifference"/>
              </a:rPr>
              <a:t>Lipid balance</a:t>
            </a:r>
          </a:p>
        </p:txBody>
      </p:sp>
      <p:sp>
        <p:nvSpPr>
          <p:cNvPr id="11" name="TextBox 13">
            <a:extLst>
              <a:ext uri="{FF2B5EF4-FFF2-40B4-BE49-F238E27FC236}">
                <a16:creationId xmlns:a16="http://schemas.microsoft.com/office/drawing/2014/main" id="{C8D1BB22-68DC-256F-B348-7FA49FE1458F}"/>
              </a:ext>
            </a:extLst>
          </p:cNvPr>
          <p:cNvSpPr txBox="1"/>
          <p:nvPr/>
        </p:nvSpPr>
        <p:spPr>
          <a:xfrm>
            <a:off x="7620121" y="2512108"/>
            <a:ext cx="1727353" cy="433773"/>
          </a:xfrm>
          <a:prstGeom prst="rect">
            <a:avLst/>
          </a:prstGeom>
        </p:spPr>
        <p:txBody>
          <a:bodyPr lIns="0" tIns="0" rIns="0" bIns="0" rtlCol="0" anchor="t">
            <a:spAutoFit/>
          </a:bodyPr>
          <a:lstStyle/>
          <a:p>
            <a:pPr algn="ctr" defTabSz="609630">
              <a:lnSpc>
                <a:spcPts val="3734"/>
              </a:lnSpc>
            </a:pPr>
            <a:r>
              <a:rPr lang="en-US" sz="2667">
                <a:solidFill>
                  <a:srgbClr val="FFFFFF"/>
                </a:solidFill>
                <a:latin typeface="Glacial Indifference"/>
              </a:rPr>
              <a:t>Microbiota</a:t>
            </a:r>
          </a:p>
        </p:txBody>
      </p:sp>
      <p:sp>
        <p:nvSpPr>
          <p:cNvPr id="12" name="TextBox 14">
            <a:extLst>
              <a:ext uri="{FF2B5EF4-FFF2-40B4-BE49-F238E27FC236}">
                <a16:creationId xmlns:a16="http://schemas.microsoft.com/office/drawing/2014/main" id="{3BD32DBA-AB1F-7A3A-8585-67D275C0F528}"/>
              </a:ext>
            </a:extLst>
          </p:cNvPr>
          <p:cNvSpPr txBox="1"/>
          <p:nvPr/>
        </p:nvSpPr>
        <p:spPr>
          <a:xfrm>
            <a:off x="8974119" y="5007983"/>
            <a:ext cx="1727353" cy="686791"/>
          </a:xfrm>
          <a:prstGeom prst="rect">
            <a:avLst/>
          </a:prstGeom>
        </p:spPr>
        <p:txBody>
          <a:bodyPr lIns="0" tIns="0" rIns="0" bIns="0" rtlCol="0" anchor="t">
            <a:spAutoFit/>
          </a:bodyPr>
          <a:lstStyle/>
          <a:p>
            <a:pPr algn="ctr" defTabSz="609630">
              <a:lnSpc>
                <a:spcPts val="2800"/>
              </a:lnSpc>
            </a:pPr>
            <a:r>
              <a:rPr lang="en-US" sz="2000">
                <a:solidFill>
                  <a:srgbClr val="FFFFFF"/>
                </a:solidFill>
                <a:latin typeface="Glacial Indifference"/>
              </a:rPr>
              <a:t>Lifestyle </a:t>
            </a:r>
          </a:p>
          <a:p>
            <a:pPr algn="ctr" defTabSz="609630">
              <a:lnSpc>
                <a:spcPts val="2800"/>
              </a:lnSpc>
            </a:pPr>
            <a:r>
              <a:rPr lang="en-US" sz="2000">
                <a:solidFill>
                  <a:srgbClr val="FFFFFF"/>
                </a:solidFill>
                <a:latin typeface="Glacial Indifference"/>
              </a:rPr>
              <a:t>interventions</a:t>
            </a:r>
          </a:p>
        </p:txBody>
      </p:sp>
      <p:sp>
        <p:nvSpPr>
          <p:cNvPr id="13" name="TextBox 15">
            <a:extLst>
              <a:ext uri="{FF2B5EF4-FFF2-40B4-BE49-F238E27FC236}">
                <a16:creationId xmlns:a16="http://schemas.microsoft.com/office/drawing/2014/main" id="{BF17F11E-7DCF-BC6C-49C2-E61A94F90568}"/>
              </a:ext>
            </a:extLst>
          </p:cNvPr>
          <p:cNvSpPr txBox="1"/>
          <p:nvPr/>
        </p:nvSpPr>
        <p:spPr>
          <a:xfrm>
            <a:off x="923934" y="2225045"/>
            <a:ext cx="5336956" cy="592726"/>
          </a:xfrm>
          <a:prstGeom prst="rect">
            <a:avLst/>
          </a:prstGeom>
        </p:spPr>
        <p:txBody>
          <a:bodyPr lIns="0" tIns="0" rIns="0" bIns="0" rtlCol="0" anchor="t">
            <a:spAutoFit/>
          </a:bodyPr>
          <a:lstStyle/>
          <a:p>
            <a:pPr marL="345467" lvl="1" indent="-172733" defTabSz="609630">
              <a:lnSpc>
                <a:spcPts val="2416"/>
              </a:lnSpc>
              <a:buFont typeface="Arial"/>
              <a:buChar char="•"/>
            </a:pPr>
            <a:r>
              <a:rPr lang="en-US" sz="1600" dirty="0">
                <a:solidFill>
                  <a:srgbClr val="232E54"/>
                </a:solidFill>
                <a:latin typeface="Glacial Indifference"/>
              </a:rPr>
              <a:t>Measure microbiota and lipid profile to find the cause</a:t>
            </a:r>
          </a:p>
          <a:p>
            <a:pPr marL="345467" lvl="1" indent="-172733" defTabSz="609630">
              <a:lnSpc>
                <a:spcPts val="2416"/>
              </a:lnSpc>
              <a:buFont typeface="Arial"/>
              <a:buChar char="•"/>
            </a:pPr>
            <a:r>
              <a:rPr lang="en-US" sz="1600" dirty="0" err="1">
                <a:solidFill>
                  <a:srgbClr val="232E54"/>
                </a:solidFill>
                <a:latin typeface="Glacial Indifference"/>
              </a:rPr>
              <a:t>Utilise</a:t>
            </a:r>
            <a:r>
              <a:rPr lang="en-US" sz="1600" dirty="0">
                <a:solidFill>
                  <a:srgbClr val="232E54"/>
                </a:solidFill>
                <a:latin typeface="Glacial Indifference"/>
              </a:rPr>
              <a:t> Lifestyle interventions to restore Gut Health</a:t>
            </a:r>
          </a:p>
        </p:txBody>
      </p:sp>
      <p:sp>
        <p:nvSpPr>
          <p:cNvPr id="14" name="TextBox 16">
            <a:extLst>
              <a:ext uri="{FF2B5EF4-FFF2-40B4-BE49-F238E27FC236}">
                <a16:creationId xmlns:a16="http://schemas.microsoft.com/office/drawing/2014/main" id="{32777BA3-8899-3551-345D-F736CE1EE5C4}"/>
              </a:ext>
            </a:extLst>
          </p:cNvPr>
          <p:cNvSpPr txBox="1"/>
          <p:nvPr/>
        </p:nvSpPr>
        <p:spPr>
          <a:xfrm>
            <a:off x="944628" y="3473662"/>
            <a:ext cx="4414421" cy="2439386"/>
          </a:xfrm>
          <a:prstGeom prst="rect">
            <a:avLst/>
          </a:prstGeom>
        </p:spPr>
        <p:txBody>
          <a:bodyPr lIns="0" tIns="0" rIns="0" bIns="0" rtlCol="0" anchor="t">
            <a:spAutoFit/>
          </a:bodyPr>
          <a:lstStyle/>
          <a:p>
            <a:pPr defTabSz="609630">
              <a:lnSpc>
                <a:spcPts val="2416"/>
              </a:lnSpc>
            </a:pPr>
            <a:r>
              <a:rPr lang="en-US" sz="1600" dirty="0">
                <a:solidFill>
                  <a:srgbClr val="232E54"/>
                </a:solidFill>
                <a:latin typeface="Glacial Indifference"/>
              </a:rPr>
              <a:t>Lifestyle interventions to regain intestinal function</a:t>
            </a:r>
          </a:p>
          <a:p>
            <a:pPr marL="345467" lvl="1" indent="-172733" defTabSz="609630">
              <a:lnSpc>
                <a:spcPts val="2416"/>
              </a:lnSpc>
              <a:buFont typeface="Arial"/>
              <a:buChar char="•"/>
            </a:pPr>
            <a:r>
              <a:rPr lang="en-US" sz="1600" dirty="0">
                <a:solidFill>
                  <a:srgbClr val="232E54"/>
                </a:solidFill>
                <a:latin typeface="Glacial Indifference"/>
              </a:rPr>
              <a:t>nutrition</a:t>
            </a:r>
          </a:p>
          <a:p>
            <a:pPr marL="345467" lvl="1" indent="-172733" defTabSz="609630">
              <a:lnSpc>
                <a:spcPts val="2416"/>
              </a:lnSpc>
              <a:buFont typeface="Arial"/>
              <a:buChar char="•"/>
            </a:pPr>
            <a:r>
              <a:rPr lang="en-US" sz="1600" dirty="0">
                <a:solidFill>
                  <a:srgbClr val="232E54"/>
                </a:solidFill>
                <a:latin typeface="Glacial Indifference"/>
              </a:rPr>
              <a:t>stress management</a:t>
            </a:r>
          </a:p>
          <a:p>
            <a:pPr marL="345467" lvl="1" indent="-172733" defTabSz="609630">
              <a:lnSpc>
                <a:spcPts val="2416"/>
              </a:lnSpc>
              <a:buFont typeface="Arial"/>
              <a:buChar char="•"/>
            </a:pPr>
            <a:r>
              <a:rPr lang="en-US" sz="1600" dirty="0">
                <a:solidFill>
                  <a:srgbClr val="232E54"/>
                </a:solidFill>
                <a:latin typeface="Glacial Indifference"/>
              </a:rPr>
              <a:t>physical activity</a:t>
            </a:r>
          </a:p>
          <a:p>
            <a:pPr marL="345467" lvl="1" indent="-172733" defTabSz="609630">
              <a:lnSpc>
                <a:spcPts val="2416"/>
              </a:lnSpc>
              <a:buFont typeface="Arial"/>
              <a:buChar char="•"/>
            </a:pPr>
            <a:r>
              <a:rPr lang="en-US" sz="1600" dirty="0">
                <a:solidFill>
                  <a:srgbClr val="232E54"/>
                </a:solidFill>
                <a:latin typeface="Glacial Indifference"/>
              </a:rPr>
              <a:t>substance use</a:t>
            </a:r>
          </a:p>
          <a:p>
            <a:pPr marL="345467" lvl="1" indent="-172733" defTabSz="609630">
              <a:lnSpc>
                <a:spcPts val="2416"/>
              </a:lnSpc>
              <a:buFont typeface="Arial"/>
              <a:buChar char="•"/>
            </a:pPr>
            <a:r>
              <a:rPr lang="en-US" sz="1600" dirty="0">
                <a:solidFill>
                  <a:srgbClr val="232E54"/>
                </a:solidFill>
                <a:latin typeface="Glacial Indifference"/>
              </a:rPr>
              <a:t>environmental exposure</a:t>
            </a:r>
          </a:p>
          <a:p>
            <a:pPr marL="345467" lvl="1" indent="-172733" defTabSz="609630">
              <a:lnSpc>
                <a:spcPts val="2416"/>
              </a:lnSpc>
              <a:buFont typeface="Arial"/>
              <a:buChar char="•"/>
            </a:pPr>
            <a:r>
              <a:rPr lang="en-US" sz="1600" dirty="0">
                <a:solidFill>
                  <a:srgbClr val="232E54"/>
                </a:solidFill>
                <a:latin typeface="Glacial Indifference"/>
              </a:rPr>
              <a:t>sleep </a:t>
            </a:r>
          </a:p>
          <a:p>
            <a:pPr marL="345467" lvl="1" indent="-172733" defTabSz="609630">
              <a:lnSpc>
                <a:spcPts val="2416"/>
              </a:lnSpc>
              <a:buFont typeface="Arial"/>
              <a:buChar char="•"/>
            </a:pPr>
            <a:r>
              <a:rPr lang="en-US" sz="1600" dirty="0">
                <a:solidFill>
                  <a:srgbClr val="232E54"/>
                </a:solidFill>
                <a:latin typeface="Glacial Indifference"/>
              </a:rPr>
              <a:t>sexual health and fertility</a:t>
            </a:r>
          </a:p>
        </p:txBody>
      </p:sp>
      <p:sp>
        <p:nvSpPr>
          <p:cNvPr id="15" name="TextBox 17">
            <a:extLst>
              <a:ext uri="{FF2B5EF4-FFF2-40B4-BE49-F238E27FC236}">
                <a16:creationId xmlns:a16="http://schemas.microsoft.com/office/drawing/2014/main" id="{F2D636B0-3F1F-BB9C-9C3E-2221D9FB7179}"/>
              </a:ext>
            </a:extLst>
          </p:cNvPr>
          <p:cNvSpPr txBox="1"/>
          <p:nvPr/>
        </p:nvSpPr>
        <p:spPr>
          <a:xfrm>
            <a:off x="880324" y="1577903"/>
            <a:ext cx="3999779" cy="455959"/>
          </a:xfrm>
          <a:prstGeom prst="rect">
            <a:avLst/>
          </a:prstGeom>
        </p:spPr>
        <p:txBody>
          <a:bodyPr lIns="0" tIns="0" rIns="0" bIns="0" rtlCol="0" anchor="t">
            <a:spAutoFit/>
          </a:bodyPr>
          <a:lstStyle/>
          <a:p>
            <a:pPr defTabSz="609630">
              <a:lnSpc>
                <a:spcPts val="3881"/>
              </a:lnSpc>
            </a:pPr>
            <a:r>
              <a:rPr lang="en-US" sz="2771">
                <a:solidFill>
                  <a:srgbClr val="18212F"/>
                </a:solidFill>
                <a:latin typeface="Cerebri Bold"/>
              </a:rPr>
              <a:t>Intestinal inflammation</a:t>
            </a:r>
          </a:p>
        </p:txBody>
      </p:sp>
      <p:sp>
        <p:nvSpPr>
          <p:cNvPr id="16" name="TextBox 18">
            <a:extLst>
              <a:ext uri="{FF2B5EF4-FFF2-40B4-BE49-F238E27FC236}">
                <a16:creationId xmlns:a16="http://schemas.microsoft.com/office/drawing/2014/main" id="{B39A4B1C-AF7E-2DD1-CFA6-449582293777}"/>
              </a:ext>
            </a:extLst>
          </p:cNvPr>
          <p:cNvSpPr txBox="1"/>
          <p:nvPr/>
        </p:nvSpPr>
        <p:spPr>
          <a:xfrm>
            <a:off x="6671854" y="1407511"/>
            <a:ext cx="3013072" cy="385490"/>
          </a:xfrm>
          <a:prstGeom prst="rect">
            <a:avLst/>
          </a:prstGeom>
        </p:spPr>
        <p:txBody>
          <a:bodyPr lIns="0" tIns="0" rIns="0" bIns="0" rtlCol="0" anchor="t">
            <a:spAutoFit/>
          </a:bodyPr>
          <a:lstStyle/>
          <a:p>
            <a:pPr algn="ctr" defTabSz="609630">
              <a:lnSpc>
                <a:spcPts val="3266"/>
              </a:lnSpc>
            </a:pPr>
            <a:r>
              <a:rPr lang="en-US" sz="2333">
                <a:solidFill>
                  <a:srgbClr val="18212F"/>
                </a:solidFill>
                <a:latin typeface="Canva Student Font"/>
              </a:rPr>
              <a:t>resolving inflammation</a:t>
            </a:r>
          </a:p>
        </p:txBody>
      </p:sp>
    </p:spTree>
    <p:extLst>
      <p:ext uri="{BB962C8B-B14F-4D97-AF65-F5344CB8AC3E}">
        <p14:creationId xmlns:p14="http://schemas.microsoft.com/office/powerpoint/2010/main" val="305769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No photo description available.">
            <a:extLst>
              <a:ext uri="{FF2B5EF4-FFF2-40B4-BE49-F238E27FC236}">
                <a16:creationId xmlns:a16="http://schemas.microsoft.com/office/drawing/2014/main" id="{FD0BA142-C61E-DD6B-9521-C607DDD1BC6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4719"/>
          <a:stretch/>
        </p:blipFill>
        <p:spPr bwMode="auto">
          <a:xfrm>
            <a:off x="5533899" y="1381528"/>
            <a:ext cx="6516007" cy="51996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D8AA61-8325-7806-E0B5-5FE45379DD3D}"/>
              </a:ext>
            </a:extLst>
          </p:cNvPr>
          <p:cNvSpPr txBox="1"/>
          <p:nvPr/>
        </p:nvSpPr>
        <p:spPr>
          <a:xfrm>
            <a:off x="362608" y="2112579"/>
            <a:ext cx="4666592" cy="4062651"/>
          </a:xfrm>
          <a:prstGeom prst="rect">
            <a:avLst/>
          </a:prstGeom>
          <a:noFill/>
        </p:spPr>
        <p:txBody>
          <a:bodyPr wrap="square" rtlCol="0">
            <a:spAutoFit/>
          </a:bodyPr>
          <a:lstStyle/>
          <a:p>
            <a:r>
              <a:rPr lang="en-GB" sz="3200" dirty="0"/>
              <a:t>Dysbiosis</a:t>
            </a:r>
          </a:p>
          <a:p>
            <a:r>
              <a:rPr lang="en-GB" b="0" i="1" kern="1200" dirty="0">
                <a:solidFill>
                  <a:schemeClr val="tx1"/>
                </a:solidFill>
                <a:effectLst/>
                <a:latin typeface="+mn-lt"/>
                <a:ea typeface="+mn-ea"/>
                <a:cs typeface="+mn-cs"/>
              </a:rPr>
              <a:t>imbalance of gut microbiota (bacteria)</a:t>
            </a:r>
          </a:p>
          <a:p>
            <a:endParaRPr lang="en-GB" dirty="0"/>
          </a:p>
          <a:p>
            <a:r>
              <a:rPr lang="en-GB" sz="3200" dirty="0"/>
              <a:t>Chronic inflammation</a:t>
            </a:r>
          </a:p>
          <a:p>
            <a:r>
              <a:rPr lang="en-GB" sz="1800" b="0" i="1" kern="1200" dirty="0">
                <a:solidFill>
                  <a:schemeClr val="tx1"/>
                </a:solidFill>
                <a:effectLst/>
                <a:latin typeface="+mn-lt"/>
                <a:ea typeface="+mn-ea"/>
                <a:cs typeface="+mn-cs"/>
              </a:rPr>
              <a:t>activation of immune cells and the release of pro-inflammatory mediators</a:t>
            </a:r>
          </a:p>
          <a:p>
            <a:endParaRPr lang="en-GB" dirty="0"/>
          </a:p>
          <a:p>
            <a:r>
              <a:rPr lang="en-GB" sz="3200" dirty="0"/>
              <a:t>Lifestyle interventions</a:t>
            </a:r>
          </a:p>
          <a:p>
            <a:r>
              <a:rPr lang="en-GB" sz="1800" b="0" i="1" kern="1200" dirty="0">
                <a:solidFill>
                  <a:schemeClr val="tx1"/>
                </a:solidFill>
                <a:effectLst/>
                <a:latin typeface="+mn-lt"/>
                <a:ea typeface="+mn-ea"/>
                <a:cs typeface="+mn-cs"/>
              </a:rPr>
              <a:t>Omega-3 polyunsaturated fatty acid (PUFA) restores Firmicutes/Bacteroidetes ratio</a:t>
            </a:r>
          </a:p>
          <a:p>
            <a:endParaRPr lang="en-GB" sz="1800" b="0" i="0" kern="1200" dirty="0">
              <a:solidFill>
                <a:schemeClr val="tx1"/>
              </a:solidFill>
              <a:effectLst/>
              <a:latin typeface="+mn-lt"/>
              <a:ea typeface="+mn-ea"/>
              <a:cs typeface="+mn-cs"/>
            </a:endParaRPr>
          </a:p>
          <a:p>
            <a:r>
              <a:rPr lang="en-GB" sz="1800" b="0" i="0" kern="1200" dirty="0">
                <a:solidFill>
                  <a:schemeClr val="tx1"/>
                </a:solidFill>
                <a:effectLst/>
                <a:latin typeface="+mn-lt"/>
                <a:ea typeface="+mn-ea"/>
                <a:cs typeface="+mn-cs"/>
              </a:rPr>
              <a:t> </a:t>
            </a:r>
            <a:endParaRPr lang="en-MT" dirty="0"/>
          </a:p>
        </p:txBody>
      </p:sp>
    </p:spTree>
    <p:extLst>
      <p:ext uri="{BB962C8B-B14F-4D97-AF65-F5344CB8AC3E}">
        <p14:creationId xmlns:p14="http://schemas.microsoft.com/office/powerpoint/2010/main" val="288554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D8AA61-8325-7806-E0B5-5FE45379DD3D}"/>
              </a:ext>
            </a:extLst>
          </p:cNvPr>
          <p:cNvSpPr txBox="1"/>
          <p:nvPr/>
        </p:nvSpPr>
        <p:spPr>
          <a:xfrm>
            <a:off x="362608" y="2112579"/>
            <a:ext cx="4666592" cy="4062651"/>
          </a:xfrm>
          <a:prstGeom prst="rect">
            <a:avLst/>
          </a:prstGeom>
          <a:noFill/>
        </p:spPr>
        <p:txBody>
          <a:bodyPr wrap="square" rtlCol="0">
            <a:spAutoFit/>
          </a:bodyPr>
          <a:lstStyle/>
          <a:p>
            <a:r>
              <a:rPr lang="en-GB" sz="3200" dirty="0"/>
              <a:t>Dysbiosis</a:t>
            </a:r>
          </a:p>
          <a:p>
            <a:r>
              <a:rPr lang="en-GB" b="0" i="1" kern="1200" dirty="0">
                <a:solidFill>
                  <a:schemeClr val="tx1"/>
                </a:solidFill>
                <a:effectLst/>
                <a:latin typeface="+mn-lt"/>
                <a:ea typeface="+mn-ea"/>
                <a:cs typeface="+mn-cs"/>
              </a:rPr>
              <a:t>imbalance of gut microbiota (bacteria)</a:t>
            </a:r>
            <a:r>
              <a:rPr lang="en-GB" i="1" dirty="0"/>
              <a:t> resulting in negative health outcomes</a:t>
            </a:r>
          </a:p>
          <a:p>
            <a:endParaRPr lang="en-GB" b="0" i="1" kern="1200" dirty="0">
              <a:solidFill>
                <a:schemeClr val="tx1"/>
              </a:solidFill>
              <a:effectLst/>
              <a:latin typeface="+mn-lt"/>
              <a:ea typeface="+mn-ea"/>
              <a:cs typeface="+mn-cs"/>
            </a:endParaRPr>
          </a:p>
          <a:p>
            <a:endParaRPr lang="en-GB" dirty="0"/>
          </a:p>
          <a:p>
            <a:r>
              <a:rPr lang="en-GB" sz="2800" b="0" i="0" kern="1200" dirty="0">
                <a:solidFill>
                  <a:schemeClr val="tx1"/>
                </a:solidFill>
                <a:effectLst/>
                <a:latin typeface="+mn-lt"/>
                <a:ea typeface="+mn-ea"/>
                <a:cs typeface="+mn-cs"/>
              </a:rPr>
              <a:t>Metabolites</a:t>
            </a:r>
          </a:p>
          <a:p>
            <a:endParaRPr lang="en-GB" sz="1800" b="0" i="1" kern="1200" dirty="0">
              <a:solidFill>
                <a:schemeClr val="tx1"/>
              </a:solidFill>
              <a:effectLst/>
              <a:latin typeface="+mn-lt"/>
              <a:ea typeface="+mn-ea"/>
              <a:cs typeface="+mn-cs"/>
            </a:endParaRPr>
          </a:p>
          <a:p>
            <a:r>
              <a:rPr lang="en-GB" sz="1800" b="0" i="1" kern="1200" dirty="0">
                <a:solidFill>
                  <a:schemeClr val="tx1"/>
                </a:solidFill>
                <a:effectLst/>
                <a:latin typeface="+mn-lt"/>
                <a:ea typeface="+mn-ea"/>
                <a:cs typeface="+mn-cs"/>
              </a:rPr>
              <a:t>anti-inflammatory short-chain fatty acid (SCFA) </a:t>
            </a:r>
          </a:p>
          <a:p>
            <a:endParaRPr lang="en-GB" i="1" dirty="0"/>
          </a:p>
          <a:p>
            <a:r>
              <a:rPr lang="en-GB" i="1" dirty="0"/>
              <a:t>neurotransmitters</a:t>
            </a:r>
          </a:p>
          <a:p>
            <a:endParaRPr lang="en-GB" sz="1800" b="0" i="1" kern="1200" dirty="0">
              <a:solidFill>
                <a:schemeClr val="tx1"/>
              </a:solidFill>
              <a:effectLst/>
              <a:latin typeface="+mn-lt"/>
              <a:ea typeface="+mn-ea"/>
              <a:cs typeface="+mn-cs"/>
            </a:endParaRPr>
          </a:p>
          <a:p>
            <a:r>
              <a:rPr lang="en-GB" i="1" dirty="0"/>
              <a:t>h</a:t>
            </a:r>
            <a:r>
              <a:rPr lang="en-GB" sz="1800" b="0" i="1" kern="1200" dirty="0">
                <a:solidFill>
                  <a:schemeClr val="tx1"/>
                </a:solidFill>
                <a:effectLst/>
                <a:latin typeface="+mn-lt"/>
                <a:ea typeface="+mn-ea"/>
                <a:cs typeface="+mn-cs"/>
              </a:rPr>
              <a:t>ormone elimination / recirculation</a:t>
            </a:r>
          </a:p>
          <a:p>
            <a:r>
              <a:rPr lang="en-GB" sz="1800" b="0" i="0" kern="1200" dirty="0">
                <a:solidFill>
                  <a:schemeClr val="tx1"/>
                </a:solidFill>
                <a:effectLst/>
                <a:latin typeface="+mn-lt"/>
                <a:ea typeface="+mn-ea"/>
                <a:cs typeface="+mn-cs"/>
              </a:rPr>
              <a:t> </a:t>
            </a:r>
            <a:endParaRPr lang="en-MT" dirty="0"/>
          </a:p>
        </p:txBody>
      </p:sp>
      <p:pic>
        <p:nvPicPr>
          <p:cNvPr id="4" name="Picture 3">
            <a:extLst>
              <a:ext uri="{FF2B5EF4-FFF2-40B4-BE49-F238E27FC236}">
                <a16:creationId xmlns:a16="http://schemas.microsoft.com/office/drawing/2014/main" id="{2237BC69-D7CD-ACEC-244E-AB28145AB9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4621" y="1363829"/>
            <a:ext cx="5104934" cy="4811401"/>
          </a:xfrm>
          <a:prstGeom prst="rect">
            <a:avLst/>
          </a:prstGeom>
          <a:ln>
            <a:noFill/>
          </a:ln>
        </p:spPr>
      </p:pic>
    </p:spTree>
    <p:extLst>
      <p:ext uri="{BB962C8B-B14F-4D97-AF65-F5344CB8AC3E}">
        <p14:creationId xmlns:p14="http://schemas.microsoft.com/office/powerpoint/2010/main" val="296826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FEE892-3B73-111B-44BB-19DBDD1EA211}"/>
              </a:ext>
            </a:extLst>
          </p:cNvPr>
          <p:cNvSpPr/>
          <p:nvPr/>
        </p:nvSpPr>
        <p:spPr>
          <a:xfrm>
            <a:off x="-3827524" y="1232656"/>
            <a:ext cx="8938874" cy="5458877"/>
          </a:xfrm>
          <a:custGeom>
            <a:avLst/>
            <a:gdLst/>
            <a:ahLst/>
            <a:cxnLst/>
            <a:rect l="l" t="t" r="r" b="b"/>
            <a:pathLst>
              <a:path w="31148206" h="18907833">
                <a:moveTo>
                  <a:pt x="0" y="0"/>
                </a:moveTo>
                <a:lnTo>
                  <a:pt x="31148206" y="0"/>
                </a:lnTo>
                <a:lnTo>
                  <a:pt x="31148206" y="18907833"/>
                </a:lnTo>
                <a:lnTo>
                  <a:pt x="0" y="18907833"/>
                </a:lnTo>
                <a:lnTo>
                  <a:pt x="0" y="0"/>
                </a:lnTo>
                <a:close/>
              </a:path>
            </a:pathLst>
          </a:custGeom>
          <a:blipFill>
            <a:blip r:embed="rId4">
              <a:extLst>
                <a:ext uri="{96DAC541-7B7A-43D3-8B79-37D633B846F1}">
                  <asvg:svgBlip xmlns:asvg="http://schemas.microsoft.com/office/drawing/2016/SVG/main" r:embed="rId5"/>
                </a:ext>
              </a:extLst>
            </a:blip>
            <a:stretch>
              <a:fillRect l="-123151" t="-110584" r="-15689" b="-20328"/>
            </a:stretch>
          </a:blipFill>
        </p:spPr>
        <p:txBody>
          <a:bodyPr/>
          <a:lstStyle/>
          <a:p>
            <a:pPr defTabSz="609630"/>
            <a:endParaRPr lang="en-MT" sz="1200" dirty="0">
              <a:solidFill>
                <a:prstClr val="black"/>
              </a:solidFill>
              <a:latin typeface="Calibri"/>
            </a:endParaRPr>
          </a:p>
        </p:txBody>
      </p:sp>
      <p:sp>
        <p:nvSpPr>
          <p:cNvPr id="3" name="TextBox 4">
            <a:extLst>
              <a:ext uri="{FF2B5EF4-FFF2-40B4-BE49-F238E27FC236}">
                <a16:creationId xmlns:a16="http://schemas.microsoft.com/office/drawing/2014/main" id="{80DEB973-B594-BE0A-CCE3-70483BD983CA}"/>
              </a:ext>
            </a:extLst>
          </p:cNvPr>
          <p:cNvSpPr txBox="1"/>
          <p:nvPr/>
        </p:nvSpPr>
        <p:spPr>
          <a:xfrm>
            <a:off x="2284830" y="4593002"/>
            <a:ext cx="2639561" cy="510140"/>
          </a:xfrm>
          <a:prstGeom prst="rect">
            <a:avLst/>
          </a:prstGeom>
        </p:spPr>
        <p:txBody>
          <a:bodyPr lIns="0" tIns="0" rIns="0" bIns="0" rtlCol="0" anchor="t">
            <a:spAutoFit/>
          </a:bodyPr>
          <a:lstStyle/>
          <a:p>
            <a:pPr algn="just" defTabSz="609630">
              <a:lnSpc>
                <a:spcPts val="1924"/>
              </a:lnSpc>
            </a:pPr>
            <a:r>
              <a:rPr lang="en-US" sz="1603" spc="6">
                <a:solidFill>
                  <a:srgbClr val="193B66"/>
                </a:solidFill>
                <a:latin typeface="Open Sans"/>
              </a:rPr>
              <a:t>A microbiota profile </a:t>
            </a:r>
          </a:p>
          <a:p>
            <a:pPr algn="just" defTabSz="609630">
              <a:lnSpc>
                <a:spcPts val="2445"/>
              </a:lnSpc>
            </a:pPr>
            <a:r>
              <a:rPr lang="en-US" sz="1223" spc="5">
                <a:solidFill>
                  <a:srgbClr val="193B66"/>
                </a:solidFill>
                <a:latin typeface="Open Sans Bold Italics"/>
              </a:rPr>
              <a:t>part of the Gut Restore Program</a:t>
            </a:r>
          </a:p>
        </p:txBody>
      </p:sp>
      <p:sp>
        <p:nvSpPr>
          <p:cNvPr id="4" name="TextBox 5">
            <a:extLst>
              <a:ext uri="{FF2B5EF4-FFF2-40B4-BE49-F238E27FC236}">
                <a16:creationId xmlns:a16="http://schemas.microsoft.com/office/drawing/2014/main" id="{FC856B2A-870F-D07A-0F16-0DEFCBEC124A}"/>
              </a:ext>
            </a:extLst>
          </p:cNvPr>
          <p:cNvSpPr txBox="1"/>
          <p:nvPr/>
        </p:nvSpPr>
        <p:spPr>
          <a:xfrm>
            <a:off x="2284830" y="3962094"/>
            <a:ext cx="3003192" cy="503599"/>
          </a:xfrm>
          <a:prstGeom prst="rect">
            <a:avLst/>
          </a:prstGeom>
        </p:spPr>
        <p:txBody>
          <a:bodyPr lIns="0" tIns="0" rIns="0" bIns="0" rtlCol="0" anchor="t">
            <a:spAutoFit/>
          </a:bodyPr>
          <a:lstStyle/>
          <a:p>
            <a:pPr defTabSz="609630">
              <a:lnSpc>
                <a:spcPts val="4216"/>
              </a:lnSpc>
            </a:pPr>
            <a:r>
              <a:rPr lang="en-US" sz="3011" spc="12" dirty="0">
                <a:solidFill>
                  <a:srgbClr val="0080C1"/>
                </a:solidFill>
                <a:latin typeface="Open Sans Bold"/>
              </a:rPr>
              <a:t>Dysbiosis test</a:t>
            </a:r>
          </a:p>
        </p:txBody>
      </p:sp>
      <p:sp>
        <p:nvSpPr>
          <p:cNvPr id="5" name="TextBox 8">
            <a:extLst>
              <a:ext uri="{FF2B5EF4-FFF2-40B4-BE49-F238E27FC236}">
                <a16:creationId xmlns:a16="http://schemas.microsoft.com/office/drawing/2014/main" id="{4E0C99CA-7527-C19F-A52F-A61691507DE5}"/>
              </a:ext>
            </a:extLst>
          </p:cNvPr>
          <p:cNvSpPr txBox="1"/>
          <p:nvPr/>
        </p:nvSpPr>
        <p:spPr>
          <a:xfrm>
            <a:off x="6096000" y="3281783"/>
            <a:ext cx="2650435" cy="1806392"/>
          </a:xfrm>
          <a:prstGeom prst="rect">
            <a:avLst/>
          </a:prstGeom>
        </p:spPr>
        <p:txBody>
          <a:bodyPr wrap="square" lIns="0" tIns="0" rIns="0" bIns="0" rtlCol="0" anchor="t">
            <a:spAutoFit/>
          </a:bodyPr>
          <a:lstStyle/>
          <a:p>
            <a:pPr algn="just" defTabSz="609630">
              <a:lnSpc>
                <a:spcPct val="150000"/>
              </a:lnSpc>
            </a:pPr>
            <a:r>
              <a:rPr lang="en-US" sz="1600" spc="1" dirty="0">
                <a:solidFill>
                  <a:srgbClr val="0080C1"/>
                </a:solidFill>
                <a:latin typeface="IBM Plex Sans Bold"/>
              </a:rPr>
              <a:t>The human body consist of 50 % human cells and 50 % bacterial cells. 95% of your bacteria are located in the large intestine.</a:t>
            </a:r>
          </a:p>
        </p:txBody>
      </p:sp>
      <p:sp>
        <p:nvSpPr>
          <p:cNvPr id="6" name="TextBox 13">
            <a:extLst>
              <a:ext uri="{FF2B5EF4-FFF2-40B4-BE49-F238E27FC236}">
                <a16:creationId xmlns:a16="http://schemas.microsoft.com/office/drawing/2014/main" id="{3D99D75E-C410-008D-83DF-82E3A694D605}"/>
              </a:ext>
            </a:extLst>
          </p:cNvPr>
          <p:cNvSpPr txBox="1"/>
          <p:nvPr/>
        </p:nvSpPr>
        <p:spPr>
          <a:xfrm>
            <a:off x="6096000" y="1579497"/>
            <a:ext cx="3662855" cy="1180901"/>
          </a:xfrm>
          <a:prstGeom prst="rect">
            <a:avLst/>
          </a:prstGeom>
        </p:spPr>
        <p:txBody>
          <a:bodyPr wrap="square" lIns="0" tIns="0" rIns="0" bIns="0" rtlCol="0" anchor="t">
            <a:spAutoFit/>
          </a:bodyPr>
          <a:lstStyle/>
          <a:p>
            <a:pPr algn="just" defTabSz="609630">
              <a:lnSpc>
                <a:spcPts val="4652"/>
              </a:lnSpc>
            </a:pPr>
            <a:r>
              <a:rPr lang="en-US" sz="3876" spc="7" dirty="0">
                <a:solidFill>
                  <a:srgbClr val="193B66"/>
                </a:solidFill>
                <a:latin typeface="IBM Plex Sans"/>
              </a:rPr>
              <a:t>What is your gut telling you?</a:t>
            </a:r>
          </a:p>
        </p:txBody>
      </p:sp>
      <p:grpSp>
        <p:nvGrpSpPr>
          <p:cNvPr id="18" name="Group 17">
            <a:extLst>
              <a:ext uri="{FF2B5EF4-FFF2-40B4-BE49-F238E27FC236}">
                <a16:creationId xmlns:a16="http://schemas.microsoft.com/office/drawing/2014/main" id="{3E224313-803C-F70C-0DEE-F91A9CFDC9F7}"/>
              </a:ext>
            </a:extLst>
          </p:cNvPr>
          <p:cNvGrpSpPr/>
          <p:nvPr/>
        </p:nvGrpSpPr>
        <p:grpSpPr>
          <a:xfrm>
            <a:off x="5815584" y="-4413640"/>
            <a:ext cx="20372551" cy="13473711"/>
            <a:chOff x="427027" y="-5848124"/>
            <a:chExt cx="20372551" cy="13473711"/>
          </a:xfrm>
        </p:grpSpPr>
        <p:sp>
          <p:nvSpPr>
            <p:cNvPr id="7" name="Freeform 2">
              <a:extLst>
                <a:ext uri="{FF2B5EF4-FFF2-40B4-BE49-F238E27FC236}">
                  <a16:creationId xmlns:a16="http://schemas.microsoft.com/office/drawing/2014/main" id="{51100A77-1AB2-799D-FDB3-90B17AA40DD9}"/>
                </a:ext>
              </a:extLst>
            </p:cNvPr>
            <p:cNvSpPr/>
            <p:nvPr/>
          </p:nvSpPr>
          <p:spPr>
            <a:xfrm>
              <a:off x="427027" y="-5848124"/>
              <a:ext cx="20372551" cy="13473711"/>
            </a:xfrm>
            <a:custGeom>
              <a:avLst/>
              <a:gdLst/>
              <a:ahLst/>
              <a:cxnLst/>
              <a:rect l="l" t="t" r="r" b="b"/>
              <a:pathLst>
                <a:path w="30558826" h="20210567">
                  <a:moveTo>
                    <a:pt x="0" y="0"/>
                  </a:moveTo>
                  <a:lnTo>
                    <a:pt x="30558826" y="0"/>
                  </a:lnTo>
                  <a:lnTo>
                    <a:pt x="30558826" y="20210567"/>
                  </a:lnTo>
                  <a:lnTo>
                    <a:pt x="0" y="20210567"/>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pPr defTabSz="609630"/>
              <a:endParaRPr lang="en-MT" sz="1200">
                <a:solidFill>
                  <a:prstClr val="black"/>
                </a:solidFill>
                <a:latin typeface="Calibri"/>
              </a:endParaRPr>
            </a:p>
          </p:txBody>
        </p:sp>
        <p:sp>
          <p:nvSpPr>
            <p:cNvPr id="9" name="TextBox 7">
              <a:extLst>
                <a:ext uri="{FF2B5EF4-FFF2-40B4-BE49-F238E27FC236}">
                  <a16:creationId xmlns:a16="http://schemas.microsoft.com/office/drawing/2014/main" id="{F1E49B1A-C84B-3EBD-45EA-2E3FF5ECF9AF}"/>
                </a:ext>
              </a:extLst>
            </p:cNvPr>
            <p:cNvSpPr txBox="1"/>
            <p:nvPr/>
          </p:nvSpPr>
          <p:spPr>
            <a:xfrm>
              <a:off x="4103768" y="3839491"/>
              <a:ext cx="308601" cy="120546"/>
            </a:xfrm>
            <a:prstGeom prst="rect">
              <a:avLst/>
            </a:prstGeom>
          </p:spPr>
          <p:txBody>
            <a:bodyPr lIns="0" tIns="0" rIns="0" bIns="0" rtlCol="0" anchor="t">
              <a:spAutoFit/>
            </a:bodyPr>
            <a:lstStyle/>
            <a:p>
              <a:pPr defTabSz="609630">
                <a:lnSpc>
                  <a:spcPts val="1049"/>
                </a:lnSpc>
              </a:pPr>
              <a:r>
                <a:rPr lang="en-US" sz="749" spc="1">
                  <a:solidFill>
                    <a:srgbClr val="193B66"/>
                  </a:solidFill>
                  <a:latin typeface="IBM Plex Sans"/>
                </a:rPr>
                <a:t>Cancer</a:t>
              </a:r>
            </a:p>
          </p:txBody>
        </p:sp>
        <p:sp>
          <p:nvSpPr>
            <p:cNvPr id="10" name="TextBox 8">
              <a:extLst>
                <a:ext uri="{FF2B5EF4-FFF2-40B4-BE49-F238E27FC236}">
                  <a16:creationId xmlns:a16="http://schemas.microsoft.com/office/drawing/2014/main" id="{42F7799F-689F-9705-09F9-F47EB37B520C}"/>
                </a:ext>
              </a:extLst>
            </p:cNvPr>
            <p:cNvSpPr txBox="1"/>
            <p:nvPr/>
          </p:nvSpPr>
          <p:spPr>
            <a:xfrm>
              <a:off x="4297148" y="2903428"/>
              <a:ext cx="287551" cy="120546"/>
            </a:xfrm>
            <a:prstGeom prst="rect">
              <a:avLst/>
            </a:prstGeom>
          </p:spPr>
          <p:txBody>
            <a:bodyPr wrap="square" lIns="0" tIns="0" rIns="0" bIns="0" rtlCol="0" anchor="t">
              <a:spAutoFit/>
            </a:bodyPr>
            <a:lstStyle/>
            <a:p>
              <a:pPr defTabSz="609630">
                <a:lnSpc>
                  <a:spcPts val="1049"/>
                </a:lnSpc>
              </a:pPr>
              <a:r>
                <a:rPr lang="en-US" sz="749" spc="1" dirty="0">
                  <a:solidFill>
                    <a:srgbClr val="193B66"/>
                  </a:solidFill>
                  <a:latin typeface="IBM Plex Sans"/>
                </a:rPr>
                <a:t>IBS</a:t>
              </a:r>
            </a:p>
          </p:txBody>
        </p:sp>
        <p:sp>
          <p:nvSpPr>
            <p:cNvPr id="11" name="TextBox 9">
              <a:extLst>
                <a:ext uri="{FF2B5EF4-FFF2-40B4-BE49-F238E27FC236}">
                  <a16:creationId xmlns:a16="http://schemas.microsoft.com/office/drawing/2014/main" id="{99002C83-DA27-02B9-E94F-535937D64F2D}"/>
                </a:ext>
              </a:extLst>
            </p:cNvPr>
            <p:cNvSpPr txBox="1"/>
            <p:nvPr/>
          </p:nvSpPr>
          <p:spPr>
            <a:xfrm>
              <a:off x="4231756" y="4173881"/>
              <a:ext cx="342002" cy="120546"/>
            </a:xfrm>
            <a:prstGeom prst="rect">
              <a:avLst/>
            </a:prstGeom>
          </p:spPr>
          <p:txBody>
            <a:bodyPr lIns="0" tIns="0" rIns="0" bIns="0" rtlCol="0" anchor="t">
              <a:spAutoFit/>
            </a:bodyPr>
            <a:lstStyle/>
            <a:p>
              <a:pPr defTabSz="609630">
                <a:lnSpc>
                  <a:spcPts val="1049"/>
                </a:lnSpc>
              </a:pPr>
              <a:r>
                <a:rPr lang="en-US" sz="749" spc="1">
                  <a:solidFill>
                    <a:srgbClr val="193B66"/>
                  </a:solidFill>
                  <a:latin typeface="IBM Plex Sans"/>
                </a:rPr>
                <a:t>Obesity</a:t>
              </a:r>
            </a:p>
          </p:txBody>
        </p:sp>
        <p:sp>
          <p:nvSpPr>
            <p:cNvPr id="12" name="TextBox 10">
              <a:extLst>
                <a:ext uri="{FF2B5EF4-FFF2-40B4-BE49-F238E27FC236}">
                  <a16:creationId xmlns:a16="http://schemas.microsoft.com/office/drawing/2014/main" id="{05024C34-1AA9-ECBF-F2B8-C457AA84192E}"/>
                </a:ext>
              </a:extLst>
            </p:cNvPr>
            <p:cNvSpPr txBox="1"/>
            <p:nvPr/>
          </p:nvSpPr>
          <p:spPr>
            <a:xfrm>
              <a:off x="3953227" y="3302943"/>
              <a:ext cx="625375" cy="226344"/>
            </a:xfrm>
            <a:prstGeom prst="rect">
              <a:avLst/>
            </a:prstGeom>
          </p:spPr>
          <p:txBody>
            <a:bodyPr lIns="0" tIns="0" rIns="0" bIns="0" rtlCol="0" anchor="t">
              <a:spAutoFit/>
            </a:bodyPr>
            <a:lstStyle/>
            <a:p>
              <a:pPr algn="r" defTabSz="609630">
                <a:lnSpc>
                  <a:spcPts val="899"/>
                </a:lnSpc>
              </a:pPr>
              <a:r>
                <a:rPr lang="en-US" sz="749" spc="1" dirty="0">
                  <a:solidFill>
                    <a:srgbClr val="193B66"/>
                  </a:solidFill>
                  <a:latin typeface="IBM Plex Sans"/>
                </a:rPr>
                <a:t>Auto-immune deceases</a:t>
              </a:r>
            </a:p>
          </p:txBody>
        </p:sp>
        <p:sp>
          <p:nvSpPr>
            <p:cNvPr id="13" name="TextBox 11">
              <a:extLst>
                <a:ext uri="{FF2B5EF4-FFF2-40B4-BE49-F238E27FC236}">
                  <a16:creationId xmlns:a16="http://schemas.microsoft.com/office/drawing/2014/main" id="{3E41284E-0C2C-C899-2D24-58814FFF9957}"/>
                </a:ext>
              </a:extLst>
            </p:cNvPr>
            <p:cNvSpPr txBox="1"/>
            <p:nvPr/>
          </p:nvSpPr>
          <p:spPr>
            <a:xfrm>
              <a:off x="5015482" y="2903428"/>
              <a:ext cx="391768" cy="120546"/>
            </a:xfrm>
            <a:prstGeom prst="rect">
              <a:avLst/>
            </a:prstGeom>
          </p:spPr>
          <p:txBody>
            <a:bodyPr lIns="0" tIns="0" rIns="0" bIns="0" rtlCol="0" anchor="t">
              <a:spAutoFit/>
            </a:bodyPr>
            <a:lstStyle/>
            <a:p>
              <a:pPr defTabSz="609630">
                <a:lnSpc>
                  <a:spcPts val="1049"/>
                </a:lnSpc>
              </a:pPr>
              <a:r>
                <a:rPr lang="en-US" sz="749" spc="1" dirty="0">
                  <a:solidFill>
                    <a:srgbClr val="193B66"/>
                  </a:solidFill>
                  <a:latin typeface="IBM Plex Sans"/>
                </a:rPr>
                <a:t>Diabetes</a:t>
              </a:r>
            </a:p>
          </p:txBody>
        </p:sp>
        <p:sp>
          <p:nvSpPr>
            <p:cNvPr id="14" name="TextBox 12">
              <a:extLst>
                <a:ext uri="{FF2B5EF4-FFF2-40B4-BE49-F238E27FC236}">
                  <a16:creationId xmlns:a16="http://schemas.microsoft.com/office/drawing/2014/main" id="{0A088171-1716-5FEF-824A-8E16700B39C7}"/>
                </a:ext>
              </a:extLst>
            </p:cNvPr>
            <p:cNvSpPr txBox="1"/>
            <p:nvPr/>
          </p:nvSpPr>
          <p:spPr>
            <a:xfrm>
              <a:off x="5145658" y="4228501"/>
              <a:ext cx="305643" cy="120546"/>
            </a:xfrm>
            <a:prstGeom prst="rect">
              <a:avLst/>
            </a:prstGeom>
          </p:spPr>
          <p:txBody>
            <a:bodyPr lIns="0" tIns="0" rIns="0" bIns="0" rtlCol="0" anchor="t">
              <a:spAutoFit/>
            </a:bodyPr>
            <a:lstStyle/>
            <a:p>
              <a:pPr defTabSz="609630">
                <a:lnSpc>
                  <a:spcPts val="1049"/>
                </a:lnSpc>
              </a:pPr>
              <a:r>
                <a:rPr lang="en-US" sz="749" spc="1">
                  <a:solidFill>
                    <a:srgbClr val="193B66"/>
                  </a:solidFill>
                  <a:latin typeface="IBM Plex Sans"/>
                </a:rPr>
                <a:t>Autism</a:t>
              </a:r>
            </a:p>
          </p:txBody>
        </p:sp>
        <p:sp>
          <p:nvSpPr>
            <p:cNvPr id="15" name="TextBox 13">
              <a:extLst>
                <a:ext uri="{FF2B5EF4-FFF2-40B4-BE49-F238E27FC236}">
                  <a16:creationId xmlns:a16="http://schemas.microsoft.com/office/drawing/2014/main" id="{7B54D1E5-1BCE-E2A2-C2D2-4539BF599A3D}"/>
                </a:ext>
              </a:extLst>
            </p:cNvPr>
            <p:cNvSpPr txBox="1"/>
            <p:nvPr/>
          </p:nvSpPr>
          <p:spPr>
            <a:xfrm>
              <a:off x="5343586" y="3626629"/>
              <a:ext cx="308601" cy="120546"/>
            </a:xfrm>
            <a:prstGeom prst="rect">
              <a:avLst/>
            </a:prstGeom>
          </p:spPr>
          <p:txBody>
            <a:bodyPr wrap="square" lIns="0" tIns="0" rIns="0" bIns="0" rtlCol="0" anchor="t">
              <a:spAutoFit/>
            </a:bodyPr>
            <a:lstStyle/>
            <a:p>
              <a:pPr defTabSz="609630">
                <a:lnSpc>
                  <a:spcPts val="1049"/>
                </a:lnSpc>
              </a:pPr>
              <a:r>
                <a:rPr lang="en-US" sz="749" spc="1" dirty="0">
                  <a:solidFill>
                    <a:srgbClr val="193B66"/>
                  </a:solidFill>
                  <a:latin typeface="IBM Plex Sans"/>
                </a:rPr>
                <a:t>IBD</a:t>
              </a:r>
            </a:p>
          </p:txBody>
        </p:sp>
        <p:sp>
          <p:nvSpPr>
            <p:cNvPr id="16" name="TextBox 14">
              <a:extLst>
                <a:ext uri="{FF2B5EF4-FFF2-40B4-BE49-F238E27FC236}">
                  <a16:creationId xmlns:a16="http://schemas.microsoft.com/office/drawing/2014/main" id="{62837AF5-0FA6-A978-3450-EFB587219B52}"/>
                </a:ext>
              </a:extLst>
            </p:cNvPr>
            <p:cNvSpPr txBox="1"/>
            <p:nvPr/>
          </p:nvSpPr>
          <p:spPr>
            <a:xfrm>
              <a:off x="5303427" y="3326311"/>
              <a:ext cx="497104" cy="120546"/>
            </a:xfrm>
            <a:prstGeom prst="rect">
              <a:avLst/>
            </a:prstGeom>
          </p:spPr>
          <p:txBody>
            <a:bodyPr wrap="square" lIns="0" tIns="0" rIns="0" bIns="0" rtlCol="0" anchor="t">
              <a:spAutoFit/>
            </a:bodyPr>
            <a:lstStyle/>
            <a:p>
              <a:pPr defTabSz="609630">
                <a:lnSpc>
                  <a:spcPts val="1049"/>
                </a:lnSpc>
              </a:pPr>
              <a:r>
                <a:rPr lang="en-US" sz="749" spc="1" dirty="0">
                  <a:solidFill>
                    <a:srgbClr val="193B66"/>
                  </a:solidFill>
                  <a:latin typeface="IBM Plex Sans"/>
                </a:rPr>
                <a:t>Parkinson</a:t>
              </a:r>
            </a:p>
          </p:txBody>
        </p:sp>
        <p:sp>
          <p:nvSpPr>
            <p:cNvPr id="17" name="TextBox 15">
              <a:extLst>
                <a:ext uri="{FF2B5EF4-FFF2-40B4-BE49-F238E27FC236}">
                  <a16:creationId xmlns:a16="http://schemas.microsoft.com/office/drawing/2014/main" id="{3059453E-AB1D-9B86-FF86-565B79F08D25}"/>
                </a:ext>
              </a:extLst>
            </p:cNvPr>
            <p:cNvSpPr txBox="1"/>
            <p:nvPr/>
          </p:nvSpPr>
          <p:spPr>
            <a:xfrm>
              <a:off x="5281638" y="3925705"/>
              <a:ext cx="497105" cy="120546"/>
            </a:xfrm>
            <a:prstGeom prst="rect">
              <a:avLst/>
            </a:prstGeom>
          </p:spPr>
          <p:txBody>
            <a:bodyPr lIns="0" tIns="0" rIns="0" bIns="0" rtlCol="0" anchor="t">
              <a:spAutoFit/>
            </a:bodyPr>
            <a:lstStyle/>
            <a:p>
              <a:pPr defTabSz="609630">
                <a:lnSpc>
                  <a:spcPts val="1049"/>
                </a:lnSpc>
              </a:pPr>
              <a:r>
                <a:rPr lang="en-US" sz="749" spc="1">
                  <a:solidFill>
                    <a:srgbClr val="193B66"/>
                  </a:solidFill>
                  <a:latin typeface="IBM Plex Sans"/>
                </a:rPr>
                <a:t>Depression</a:t>
              </a:r>
            </a:p>
          </p:txBody>
        </p:sp>
      </p:grpSp>
    </p:spTree>
    <p:extLst>
      <p:ext uri="{BB962C8B-B14F-4D97-AF65-F5344CB8AC3E}">
        <p14:creationId xmlns:p14="http://schemas.microsoft.com/office/powerpoint/2010/main" val="80637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FEE892-3B73-111B-44BB-19DBDD1EA211}"/>
              </a:ext>
            </a:extLst>
          </p:cNvPr>
          <p:cNvSpPr/>
          <p:nvPr/>
        </p:nvSpPr>
        <p:spPr>
          <a:xfrm>
            <a:off x="-3827524" y="1232656"/>
            <a:ext cx="8938874" cy="5458877"/>
          </a:xfrm>
          <a:custGeom>
            <a:avLst/>
            <a:gdLst/>
            <a:ahLst/>
            <a:cxnLst/>
            <a:rect l="l" t="t" r="r" b="b"/>
            <a:pathLst>
              <a:path w="31148206" h="18907833">
                <a:moveTo>
                  <a:pt x="0" y="0"/>
                </a:moveTo>
                <a:lnTo>
                  <a:pt x="31148206" y="0"/>
                </a:lnTo>
                <a:lnTo>
                  <a:pt x="31148206" y="18907833"/>
                </a:lnTo>
                <a:lnTo>
                  <a:pt x="0" y="18907833"/>
                </a:lnTo>
                <a:lnTo>
                  <a:pt x="0" y="0"/>
                </a:lnTo>
                <a:close/>
              </a:path>
            </a:pathLst>
          </a:custGeom>
          <a:blipFill>
            <a:blip r:embed="rId3">
              <a:extLst>
                <a:ext uri="{96DAC541-7B7A-43D3-8B79-37D633B846F1}">
                  <asvg:svgBlip xmlns:asvg="http://schemas.microsoft.com/office/drawing/2016/SVG/main" r:embed="rId4"/>
                </a:ext>
              </a:extLst>
            </a:blip>
            <a:stretch>
              <a:fillRect l="-123151" t="-110584" r="-15689" b="-20328"/>
            </a:stretch>
          </a:blipFill>
        </p:spPr>
        <p:txBody>
          <a:bodyPr/>
          <a:lstStyle/>
          <a:p>
            <a:pPr defTabSz="609630"/>
            <a:endParaRPr lang="en-MT" sz="1200" dirty="0">
              <a:solidFill>
                <a:prstClr val="black"/>
              </a:solidFill>
              <a:latin typeface="Calibri"/>
            </a:endParaRPr>
          </a:p>
        </p:txBody>
      </p:sp>
      <p:sp>
        <p:nvSpPr>
          <p:cNvPr id="3" name="TextBox 4">
            <a:extLst>
              <a:ext uri="{FF2B5EF4-FFF2-40B4-BE49-F238E27FC236}">
                <a16:creationId xmlns:a16="http://schemas.microsoft.com/office/drawing/2014/main" id="{80DEB973-B594-BE0A-CCE3-70483BD983CA}"/>
              </a:ext>
            </a:extLst>
          </p:cNvPr>
          <p:cNvSpPr txBox="1"/>
          <p:nvPr/>
        </p:nvSpPr>
        <p:spPr>
          <a:xfrm>
            <a:off x="2284830" y="4593002"/>
            <a:ext cx="2639561" cy="510140"/>
          </a:xfrm>
          <a:prstGeom prst="rect">
            <a:avLst/>
          </a:prstGeom>
        </p:spPr>
        <p:txBody>
          <a:bodyPr lIns="0" tIns="0" rIns="0" bIns="0" rtlCol="0" anchor="t">
            <a:spAutoFit/>
          </a:bodyPr>
          <a:lstStyle/>
          <a:p>
            <a:pPr algn="just" defTabSz="609630">
              <a:lnSpc>
                <a:spcPts val="1924"/>
              </a:lnSpc>
            </a:pPr>
            <a:r>
              <a:rPr lang="en-US" sz="1603" spc="6">
                <a:solidFill>
                  <a:srgbClr val="193B66"/>
                </a:solidFill>
                <a:latin typeface="Open Sans"/>
              </a:rPr>
              <a:t>A microbiota profile </a:t>
            </a:r>
          </a:p>
          <a:p>
            <a:pPr algn="just" defTabSz="609630">
              <a:lnSpc>
                <a:spcPts val="2445"/>
              </a:lnSpc>
            </a:pPr>
            <a:r>
              <a:rPr lang="en-US" sz="1223" spc="5">
                <a:solidFill>
                  <a:srgbClr val="193B66"/>
                </a:solidFill>
                <a:latin typeface="Open Sans Bold Italics"/>
              </a:rPr>
              <a:t>part of the Gut Restore Program</a:t>
            </a:r>
          </a:p>
        </p:txBody>
      </p:sp>
      <p:sp>
        <p:nvSpPr>
          <p:cNvPr id="4" name="TextBox 5">
            <a:extLst>
              <a:ext uri="{FF2B5EF4-FFF2-40B4-BE49-F238E27FC236}">
                <a16:creationId xmlns:a16="http://schemas.microsoft.com/office/drawing/2014/main" id="{FC856B2A-870F-D07A-0F16-0DEFCBEC124A}"/>
              </a:ext>
            </a:extLst>
          </p:cNvPr>
          <p:cNvSpPr txBox="1"/>
          <p:nvPr/>
        </p:nvSpPr>
        <p:spPr>
          <a:xfrm>
            <a:off x="2284830" y="3962094"/>
            <a:ext cx="3003192" cy="503599"/>
          </a:xfrm>
          <a:prstGeom prst="rect">
            <a:avLst/>
          </a:prstGeom>
        </p:spPr>
        <p:txBody>
          <a:bodyPr lIns="0" tIns="0" rIns="0" bIns="0" rtlCol="0" anchor="t">
            <a:spAutoFit/>
          </a:bodyPr>
          <a:lstStyle/>
          <a:p>
            <a:pPr defTabSz="609630">
              <a:lnSpc>
                <a:spcPts val="4216"/>
              </a:lnSpc>
            </a:pPr>
            <a:r>
              <a:rPr lang="en-US" sz="3011" spc="12" dirty="0">
                <a:solidFill>
                  <a:srgbClr val="0080C1"/>
                </a:solidFill>
                <a:latin typeface="Open Sans Bold"/>
              </a:rPr>
              <a:t>Dysbiosis test</a:t>
            </a:r>
          </a:p>
        </p:txBody>
      </p:sp>
      <p:sp>
        <p:nvSpPr>
          <p:cNvPr id="8" name="Plassholder for innhold 1">
            <a:extLst>
              <a:ext uri="{FF2B5EF4-FFF2-40B4-BE49-F238E27FC236}">
                <a16:creationId xmlns:a16="http://schemas.microsoft.com/office/drawing/2014/main" id="{CE00B58F-7C93-3E1C-2D4E-298C061E4CF9}"/>
              </a:ext>
            </a:extLst>
          </p:cNvPr>
          <p:cNvSpPr txBox="1">
            <a:spLocks/>
          </p:cNvSpPr>
          <p:nvPr/>
        </p:nvSpPr>
        <p:spPr bwMode="auto">
          <a:xfrm>
            <a:off x="5721013" y="2072069"/>
            <a:ext cx="5943600" cy="240167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57175" indent="-257175" algn="l" defTabSz="342900" rtl="0" eaLnBrk="0" fontAlgn="base" hangingPunct="0">
              <a:spcBef>
                <a:spcPct val="20000"/>
              </a:spcBef>
              <a:spcAft>
                <a:spcPct val="0"/>
              </a:spcAft>
              <a:defRPr sz="1800" kern="1200">
                <a:solidFill>
                  <a:srgbClr val="858384"/>
                </a:solidFill>
                <a:latin typeface="Verdana"/>
                <a:ea typeface="ＭＳ Ｐゴシック" charset="-128"/>
                <a:cs typeface="ＭＳ Ｐゴシック" charset="0"/>
              </a:defRPr>
            </a:lvl1pPr>
            <a:lvl2pPr marL="130969" indent="-130969" algn="l" defTabSz="342900" rtl="0" eaLnBrk="0" fontAlgn="base" hangingPunct="0">
              <a:spcBef>
                <a:spcPct val="20000"/>
              </a:spcBef>
              <a:spcAft>
                <a:spcPct val="0"/>
              </a:spcAft>
              <a:buClr>
                <a:srgbClr val="FE7E25"/>
              </a:buClr>
              <a:buFont typeface="Arial" charset="0"/>
              <a:buChar char="•"/>
              <a:defRPr sz="1650" kern="1200">
                <a:solidFill>
                  <a:srgbClr val="102764"/>
                </a:solidFill>
                <a:latin typeface="Verdana"/>
                <a:ea typeface="ＭＳ Ｐゴシック" charset="-128"/>
                <a:cs typeface="Verdana"/>
              </a:defRPr>
            </a:lvl2pPr>
            <a:lvl3pPr marL="271463" indent="-140494" algn="l" defTabSz="342900" rtl="0" eaLnBrk="0" fontAlgn="base" hangingPunct="0">
              <a:spcBef>
                <a:spcPct val="20000"/>
              </a:spcBef>
              <a:spcAft>
                <a:spcPct val="0"/>
              </a:spcAft>
              <a:buClr>
                <a:srgbClr val="102764"/>
              </a:buClr>
              <a:buFont typeface="Arial" charset="0"/>
              <a:buChar char="•"/>
              <a:defRPr kern="1200">
                <a:solidFill>
                  <a:srgbClr val="858384"/>
                </a:solidFill>
                <a:latin typeface="Verdana"/>
                <a:ea typeface="Verdana" charset="0"/>
                <a:cs typeface="Verdana"/>
              </a:defRPr>
            </a:lvl3pPr>
            <a:lvl4pPr marL="271463" indent="-140494" algn="l" defTabSz="342900" rtl="0" eaLnBrk="0" fontAlgn="base" hangingPunct="0">
              <a:spcBef>
                <a:spcPct val="20000"/>
              </a:spcBef>
              <a:spcAft>
                <a:spcPct val="0"/>
              </a:spcAft>
              <a:defRPr b="1" kern="1200">
                <a:solidFill>
                  <a:srgbClr val="FE7E25"/>
                </a:solidFill>
                <a:latin typeface="Verdana"/>
                <a:ea typeface="Verdana" charset="0"/>
                <a:cs typeface="Verdana"/>
              </a:defRPr>
            </a:lvl4pPr>
            <a:lvl5pPr marL="1543050" indent="-171450" algn="l" defTabSz="342900" rtl="0" eaLnBrk="0" fontAlgn="base" hangingPunct="0">
              <a:spcBef>
                <a:spcPct val="20000"/>
              </a:spcBef>
              <a:spcAft>
                <a:spcPct val="0"/>
              </a:spcAft>
              <a:buFont typeface="Arial" charset="0"/>
              <a:buChar char="»"/>
              <a:defRPr sz="1500" kern="1200">
                <a:solidFill>
                  <a:srgbClr val="858384"/>
                </a:solidFill>
                <a:latin typeface="+mn-lt"/>
                <a:ea typeface="Verdana" charset="0"/>
                <a:cs typeface="Verdana"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ts val="1800"/>
              </a:spcBef>
              <a:buClr>
                <a:srgbClr val="858384"/>
              </a:buClr>
            </a:pPr>
            <a:r>
              <a:rPr lang="en-US" sz="1400" b="1" dirty="0">
                <a:solidFill>
                  <a:srgbClr val="020006"/>
                </a:solidFill>
              </a:rPr>
              <a:t>Identify</a:t>
            </a:r>
          </a:p>
          <a:p>
            <a:pPr marL="535781" lvl="2" indent="-257175">
              <a:spcBef>
                <a:spcPts val="450"/>
              </a:spcBef>
              <a:buClr>
                <a:srgbClr val="858384"/>
              </a:buClr>
              <a:buFont typeface="+mj-lt"/>
              <a:buAutoNum type="arabicPeriod"/>
            </a:pPr>
            <a:r>
              <a:rPr lang="en-US" sz="1400" dirty="0">
                <a:solidFill>
                  <a:srgbClr val="020006"/>
                </a:solidFill>
              </a:rPr>
              <a:t>Qualitative; non-</a:t>
            </a:r>
            <a:r>
              <a:rPr lang="en-US" sz="1400" dirty="0" err="1">
                <a:solidFill>
                  <a:srgbClr val="020006"/>
                </a:solidFill>
              </a:rPr>
              <a:t>dysbiostic</a:t>
            </a:r>
            <a:r>
              <a:rPr lang="en-US" sz="1400" dirty="0">
                <a:solidFill>
                  <a:srgbClr val="020006"/>
                </a:solidFill>
              </a:rPr>
              <a:t> / dysbiotic</a:t>
            </a:r>
          </a:p>
          <a:p>
            <a:pPr marL="535781" lvl="2" indent="-257175">
              <a:spcBef>
                <a:spcPts val="450"/>
              </a:spcBef>
              <a:buClr>
                <a:srgbClr val="858384"/>
              </a:buClr>
              <a:buFont typeface="+mj-lt"/>
              <a:buAutoNum type="arabicPeriod"/>
            </a:pPr>
            <a:r>
              <a:rPr lang="en-US" sz="1400" dirty="0">
                <a:solidFill>
                  <a:srgbClr val="020006"/>
                </a:solidFill>
              </a:rPr>
              <a:t>Diversity; Alpha diversity (Shannon Index)</a:t>
            </a:r>
          </a:p>
          <a:p>
            <a:pPr marL="535781" lvl="2" indent="-257175">
              <a:spcBef>
                <a:spcPts val="900"/>
              </a:spcBef>
              <a:buClr>
                <a:srgbClr val="858384"/>
              </a:buClr>
              <a:buFont typeface="+mj-lt"/>
              <a:buAutoNum type="arabicPeriod"/>
            </a:pPr>
            <a:r>
              <a:rPr lang="en-US" sz="1400" dirty="0">
                <a:solidFill>
                  <a:srgbClr val="020006"/>
                </a:solidFill>
              </a:rPr>
              <a:t>Dysbiosis Index (DI) scale from 1-5; severity of dysbiosis </a:t>
            </a:r>
          </a:p>
          <a:p>
            <a:pPr marL="0" lvl="2" indent="0">
              <a:spcBef>
                <a:spcPts val="450"/>
              </a:spcBef>
              <a:buClr>
                <a:srgbClr val="858384"/>
              </a:buClr>
              <a:buNone/>
            </a:pPr>
            <a:endParaRPr lang="en-US" sz="1400" b="1" dirty="0">
              <a:solidFill>
                <a:srgbClr val="020006"/>
              </a:solidFill>
            </a:endParaRPr>
          </a:p>
          <a:p>
            <a:pPr marL="0" lvl="2" indent="0">
              <a:spcBef>
                <a:spcPts val="450"/>
              </a:spcBef>
              <a:buClr>
                <a:srgbClr val="858384"/>
              </a:buClr>
              <a:buNone/>
            </a:pPr>
            <a:r>
              <a:rPr lang="en-US" sz="1400" b="1" dirty="0">
                <a:solidFill>
                  <a:srgbClr val="020006"/>
                </a:solidFill>
              </a:rPr>
              <a:t>Characterize</a:t>
            </a:r>
          </a:p>
          <a:p>
            <a:pPr marL="535781" lvl="2" indent="-257175">
              <a:spcBef>
                <a:spcPts val="900"/>
              </a:spcBef>
              <a:buClr>
                <a:srgbClr val="858384"/>
              </a:buClr>
              <a:buFont typeface="+mj-lt"/>
              <a:buAutoNum type="arabicPeriod" startAt="4"/>
            </a:pPr>
            <a:r>
              <a:rPr lang="en-US" sz="1400" dirty="0">
                <a:solidFill>
                  <a:srgbClr val="020006"/>
                </a:solidFill>
              </a:rPr>
              <a:t>Functional bacteria profiles; characterize bacteria functionality</a:t>
            </a:r>
          </a:p>
          <a:p>
            <a:pPr marL="535781" lvl="2" indent="-257175">
              <a:spcBef>
                <a:spcPts val="900"/>
              </a:spcBef>
              <a:buClr>
                <a:srgbClr val="858384"/>
              </a:buClr>
              <a:buFont typeface="+mj-lt"/>
              <a:buAutoNum type="arabicPeriod" startAt="4"/>
            </a:pPr>
            <a:r>
              <a:rPr lang="en-US" sz="1400" dirty="0">
                <a:solidFill>
                  <a:srgbClr val="020006"/>
                </a:solidFill>
              </a:rPr>
              <a:t>Microbiota profile; abundance score for 48 selected bacteria markers</a:t>
            </a:r>
            <a:endParaRPr lang="en-US" dirty="0">
              <a:solidFill>
                <a:srgbClr val="020006"/>
              </a:solidFill>
            </a:endParaRPr>
          </a:p>
          <a:p>
            <a:endParaRPr lang="en-US" sz="1400" dirty="0">
              <a:solidFill>
                <a:srgbClr val="020006"/>
              </a:solidFill>
            </a:endParaRPr>
          </a:p>
        </p:txBody>
      </p:sp>
      <p:sp>
        <p:nvSpPr>
          <p:cNvPr id="9" name="Freeform 25">
            <a:extLst>
              <a:ext uri="{FF2B5EF4-FFF2-40B4-BE49-F238E27FC236}">
                <a16:creationId xmlns:a16="http://schemas.microsoft.com/office/drawing/2014/main" id="{EC981061-95D3-27CA-BF36-DC95E07807DC}"/>
              </a:ext>
            </a:extLst>
          </p:cNvPr>
          <p:cNvSpPr/>
          <p:nvPr/>
        </p:nvSpPr>
        <p:spPr>
          <a:xfrm>
            <a:off x="9312003" y="4785931"/>
            <a:ext cx="2879997" cy="2072069"/>
          </a:xfrm>
          <a:custGeom>
            <a:avLst/>
            <a:gdLst/>
            <a:ahLst/>
            <a:cxnLst/>
            <a:rect l="l" t="t" r="r" b="b"/>
            <a:pathLst>
              <a:path w="4319996" h="3108103">
                <a:moveTo>
                  <a:pt x="0" y="0"/>
                </a:moveTo>
                <a:lnTo>
                  <a:pt x="4319996" y="0"/>
                </a:lnTo>
                <a:lnTo>
                  <a:pt x="4319996" y="3108103"/>
                </a:lnTo>
                <a:lnTo>
                  <a:pt x="0" y="3108103"/>
                </a:lnTo>
                <a:lnTo>
                  <a:pt x="0" y="0"/>
                </a:lnTo>
                <a:close/>
              </a:path>
            </a:pathLst>
          </a:custGeom>
          <a:blipFill>
            <a:blip r:embed="rId5" cstate="email">
              <a:extLst>
                <a:ext uri="{28A0092B-C50C-407E-A947-70E740481C1C}">
                  <a14:useLocalDpi xmlns:a14="http://schemas.microsoft.com/office/drawing/2010/main"/>
                </a:ext>
              </a:extLst>
            </a:blip>
            <a:stretch>
              <a:fillRect l="-456" t="-636" r="-431" b="-645"/>
            </a:stretch>
          </a:blipFill>
        </p:spPr>
        <p:txBody>
          <a:bodyPr/>
          <a:lstStyle/>
          <a:p>
            <a:pPr defTabSz="609630"/>
            <a:endParaRPr lang="en-MT" sz="1200">
              <a:solidFill>
                <a:prstClr val="black"/>
              </a:solidFill>
              <a:latin typeface="Calibri"/>
            </a:endParaRPr>
          </a:p>
        </p:txBody>
      </p:sp>
      <p:sp>
        <p:nvSpPr>
          <p:cNvPr id="10" name="TextBox 9">
            <a:extLst>
              <a:ext uri="{FF2B5EF4-FFF2-40B4-BE49-F238E27FC236}">
                <a16:creationId xmlns:a16="http://schemas.microsoft.com/office/drawing/2014/main" id="{245D50BE-B846-D49A-514D-0977CD9C1522}"/>
              </a:ext>
            </a:extLst>
          </p:cNvPr>
          <p:cNvSpPr txBox="1"/>
          <p:nvPr/>
        </p:nvSpPr>
        <p:spPr>
          <a:xfrm>
            <a:off x="5288022" y="1232656"/>
            <a:ext cx="2450543" cy="584775"/>
          </a:xfrm>
          <a:prstGeom prst="rect">
            <a:avLst/>
          </a:prstGeom>
          <a:noFill/>
        </p:spPr>
        <p:txBody>
          <a:bodyPr wrap="none" rtlCol="0">
            <a:spAutoFit/>
          </a:bodyPr>
          <a:lstStyle/>
          <a:p>
            <a:r>
              <a:rPr lang="en-GB" sz="3200" b="1" dirty="0"/>
              <a:t>Intended Use</a:t>
            </a:r>
            <a:endParaRPr lang="en-MT" sz="3200" b="1" dirty="0"/>
          </a:p>
        </p:txBody>
      </p:sp>
    </p:spTree>
    <p:extLst>
      <p:ext uri="{BB962C8B-B14F-4D97-AF65-F5344CB8AC3E}">
        <p14:creationId xmlns:p14="http://schemas.microsoft.com/office/powerpoint/2010/main" val="327330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FEE892-3B73-111B-44BB-19DBDD1EA211}"/>
              </a:ext>
            </a:extLst>
          </p:cNvPr>
          <p:cNvSpPr/>
          <p:nvPr/>
        </p:nvSpPr>
        <p:spPr>
          <a:xfrm>
            <a:off x="-3827524" y="1232656"/>
            <a:ext cx="8938874" cy="5458877"/>
          </a:xfrm>
          <a:custGeom>
            <a:avLst/>
            <a:gdLst/>
            <a:ahLst/>
            <a:cxnLst/>
            <a:rect l="l" t="t" r="r" b="b"/>
            <a:pathLst>
              <a:path w="31148206" h="18907833">
                <a:moveTo>
                  <a:pt x="0" y="0"/>
                </a:moveTo>
                <a:lnTo>
                  <a:pt x="31148206" y="0"/>
                </a:lnTo>
                <a:lnTo>
                  <a:pt x="31148206" y="18907833"/>
                </a:lnTo>
                <a:lnTo>
                  <a:pt x="0" y="18907833"/>
                </a:lnTo>
                <a:lnTo>
                  <a:pt x="0" y="0"/>
                </a:lnTo>
                <a:close/>
              </a:path>
            </a:pathLst>
          </a:custGeom>
          <a:blipFill>
            <a:blip r:embed="rId3">
              <a:extLst>
                <a:ext uri="{96DAC541-7B7A-43D3-8B79-37D633B846F1}">
                  <asvg:svgBlip xmlns:asvg="http://schemas.microsoft.com/office/drawing/2016/SVG/main" r:embed="rId4"/>
                </a:ext>
              </a:extLst>
            </a:blip>
            <a:stretch>
              <a:fillRect l="-123151" t="-110584" r="-15689" b="-20328"/>
            </a:stretch>
          </a:blipFill>
        </p:spPr>
        <p:txBody>
          <a:bodyPr/>
          <a:lstStyle/>
          <a:p>
            <a:pPr defTabSz="609630"/>
            <a:endParaRPr lang="en-MT" sz="1200" dirty="0">
              <a:solidFill>
                <a:prstClr val="black"/>
              </a:solidFill>
              <a:latin typeface="Calibri"/>
            </a:endParaRPr>
          </a:p>
        </p:txBody>
      </p:sp>
      <p:sp>
        <p:nvSpPr>
          <p:cNvPr id="3" name="TextBox 4">
            <a:extLst>
              <a:ext uri="{FF2B5EF4-FFF2-40B4-BE49-F238E27FC236}">
                <a16:creationId xmlns:a16="http://schemas.microsoft.com/office/drawing/2014/main" id="{80DEB973-B594-BE0A-CCE3-70483BD983CA}"/>
              </a:ext>
            </a:extLst>
          </p:cNvPr>
          <p:cNvSpPr txBox="1"/>
          <p:nvPr/>
        </p:nvSpPr>
        <p:spPr>
          <a:xfrm>
            <a:off x="2284830" y="4593002"/>
            <a:ext cx="2639561" cy="510140"/>
          </a:xfrm>
          <a:prstGeom prst="rect">
            <a:avLst/>
          </a:prstGeom>
        </p:spPr>
        <p:txBody>
          <a:bodyPr lIns="0" tIns="0" rIns="0" bIns="0" rtlCol="0" anchor="t">
            <a:spAutoFit/>
          </a:bodyPr>
          <a:lstStyle/>
          <a:p>
            <a:pPr algn="just" defTabSz="609630">
              <a:lnSpc>
                <a:spcPts val="1924"/>
              </a:lnSpc>
            </a:pPr>
            <a:r>
              <a:rPr lang="en-US" sz="1603" spc="6">
                <a:solidFill>
                  <a:srgbClr val="193B66"/>
                </a:solidFill>
                <a:latin typeface="Open Sans"/>
              </a:rPr>
              <a:t>A microbiota profile </a:t>
            </a:r>
          </a:p>
          <a:p>
            <a:pPr algn="just" defTabSz="609630">
              <a:lnSpc>
                <a:spcPts val="2445"/>
              </a:lnSpc>
            </a:pPr>
            <a:r>
              <a:rPr lang="en-US" sz="1223" spc="5">
                <a:solidFill>
                  <a:srgbClr val="193B66"/>
                </a:solidFill>
                <a:latin typeface="Open Sans Bold Italics"/>
              </a:rPr>
              <a:t>part of the Gut Restore Program</a:t>
            </a:r>
          </a:p>
        </p:txBody>
      </p:sp>
      <p:sp>
        <p:nvSpPr>
          <p:cNvPr id="4" name="TextBox 5">
            <a:extLst>
              <a:ext uri="{FF2B5EF4-FFF2-40B4-BE49-F238E27FC236}">
                <a16:creationId xmlns:a16="http://schemas.microsoft.com/office/drawing/2014/main" id="{FC856B2A-870F-D07A-0F16-0DEFCBEC124A}"/>
              </a:ext>
            </a:extLst>
          </p:cNvPr>
          <p:cNvSpPr txBox="1"/>
          <p:nvPr/>
        </p:nvSpPr>
        <p:spPr>
          <a:xfrm>
            <a:off x="2284830" y="3962094"/>
            <a:ext cx="3003192" cy="503599"/>
          </a:xfrm>
          <a:prstGeom prst="rect">
            <a:avLst/>
          </a:prstGeom>
        </p:spPr>
        <p:txBody>
          <a:bodyPr lIns="0" tIns="0" rIns="0" bIns="0" rtlCol="0" anchor="t">
            <a:spAutoFit/>
          </a:bodyPr>
          <a:lstStyle/>
          <a:p>
            <a:pPr defTabSz="609630">
              <a:lnSpc>
                <a:spcPts val="4216"/>
              </a:lnSpc>
            </a:pPr>
            <a:r>
              <a:rPr lang="en-US" sz="3011" spc="12" dirty="0">
                <a:solidFill>
                  <a:srgbClr val="0080C1"/>
                </a:solidFill>
                <a:latin typeface="Open Sans Bold"/>
              </a:rPr>
              <a:t>Dysbiosis test</a:t>
            </a:r>
          </a:p>
        </p:txBody>
      </p:sp>
      <p:sp>
        <p:nvSpPr>
          <p:cNvPr id="5" name="Plassholder for innhold 1">
            <a:extLst>
              <a:ext uri="{FF2B5EF4-FFF2-40B4-BE49-F238E27FC236}">
                <a16:creationId xmlns:a16="http://schemas.microsoft.com/office/drawing/2014/main" id="{85EA9373-CD6F-E9DD-1E4A-C45594B3142D}"/>
              </a:ext>
            </a:extLst>
          </p:cNvPr>
          <p:cNvSpPr txBox="1">
            <a:spLocks/>
          </p:cNvSpPr>
          <p:nvPr/>
        </p:nvSpPr>
        <p:spPr bwMode="auto">
          <a:xfrm>
            <a:off x="5224316" y="3009984"/>
            <a:ext cx="6400002" cy="2888079"/>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57175" indent="-257175" algn="l" defTabSz="342900" rtl="0" eaLnBrk="0" fontAlgn="base" hangingPunct="0">
              <a:spcBef>
                <a:spcPct val="20000"/>
              </a:spcBef>
              <a:spcAft>
                <a:spcPct val="0"/>
              </a:spcAft>
              <a:defRPr sz="1800" kern="1200">
                <a:solidFill>
                  <a:srgbClr val="858384"/>
                </a:solidFill>
                <a:latin typeface="Verdana"/>
                <a:ea typeface="ＭＳ Ｐゴシック" charset="-128"/>
                <a:cs typeface="ＭＳ Ｐゴシック" charset="0"/>
              </a:defRPr>
            </a:lvl1pPr>
            <a:lvl2pPr marL="130969" indent="-130969" algn="l" defTabSz="342900" rtl="0" eaLnBrk="0" fontAlgn="base" hangingPunct="0">
              <a:spcBef>
                <a:spcPct val="20000"/>
              </a:spcBef>
              <a:spcAft>
                <a:spcPct val="0"/>
              </a:spcAft>
              <a:buClr>
                <a:srgbClr val="FE7E25"/>
              </a:buClr>
              <a:buFont typeface="Arial" charset="0"/>
              <a:buChar char="•"/>
              <a:defRPr sz="1650" kern="1200">
                <a:solidFill>
                  <a:srgbClr val="102764"/>
                </a:solidFill>
                <a:latin typeface="Verdana"/>
                <a:ea typeface="ＭＳ Ｐゴシック" charset="-128"/>
                <a:cs typeface="Verdana"/>
              </a:defRPr>
            </a:lvl2pPr>
            <a:lvl3pPr marL="271463" indent="-140494" algn="l" defTabSz="342900" rtl="0" eaLnBrk="0" fontAlgn="base" hangingPunct="0">
              <a:spcBef>
                <a:spcPct val="20000"/>
              </a:spcBef>
              <a:spcAft>
                <a:spcPct val="0"/>
              </a:spcAft>
              <a:buClr>
                <a:srgbClr val="102764"/>
              </a:buClr>
              <a:buFont typeface="Arial" charset="0"/>
              <a:buChar char="•"/>
              <a:defRPr kern="1200">
                <a:solidFill>
                  <a:srgbClr val="858384"/>
                </a:solidFill>
                <a:latin typeface="Verdana"/>
                <a:ea typeface="Verdana" charset="0"/>
                <a:cs typeface="Verdana"/>
              </a:defRPr>
            </a:lvl3pPr>
            <a:lvl4pPr marL="271463" indent="-140494" algn="l" defTabSz="342900" rtl="0" eaLnBrk="0" fontAlgn="base" hangingPunct="0">
              <a:spcBef>
                <a:spcPct val="20000"/>
              </a:spcBef>
              <a:spcAft>
                <a:spcPct val="0"/>
              </a:spcAft>
              <a:defRPr b="1" kern="1200">
                <a:solidFill>
                  <a:srgbClr val="FE7E25"/>
                </a:solidFill>
                <a:latin typeface="Verdana"/>
                <a:ea typeface="Verdana" charset="0"/>
                <a:cs typeface="Verdana"/>
              </a:defRPr>
            </a:lvl4pPr>
            <a:lvl5pPr marL="1543050" indent="-171450" algn="l" defTabSz="342900" rtl="0" eaLnBrk="0" fontAlgn="base" hangingPunct="0">
              <a:spcBef>
                <a:spcPct val="20000"/>
              </a:spcBef>
              <a:spcAft>
                <a:spcPct val="0"/>
              </a:spcAft>
              <a:buFont typeface="Arial" charset="0"/>
              <a:buChar char="»"/>
              <a:defRPr sz="1500" kern="1200">
                <a:solidFill>
                  <a:srgbClr val="858384"/>
                </a:solidFill>
                <a:latin typeface="+mn-lt"/>
                <a:ea typeface="Verdana" charset="0"/>
                <a:cs typeface="Verdana"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8985" lvl="1" indent="-285750">
              <a:spcBef>
                <a:spcPts val="450"/>
              </a:spcBef>
              <a:buClr>
                <a:srgbClr val="858384"/>
              </a:buClr>
              <a:buFont typeface="Courier New" panose="02070309020205020404" pitchFamily="49" charset="0"/>
              <a:buChar char="o"/>
            </a:pPr>
            <a:r>
              <a:rPr lang="en-US" sz="1800" dirty="0">
                <a:solidFill>
                  <a:srgbClr val="020006"/>
                </a:solidFill>
              </a:rPr>
              <a:t>Non-dysbiotic/dysbiotic</a:t>
            </a:r>
          </a:p>
          <a:p>
            <a:pPr marL="458985" lvl="1" indent="-285750">
              <a:spcBef>
                <a:spcPts val="450"/>
              </a:spcBef>
              <a:buClr>
                <a:srgbClr val="858384"/>
              </a:buClr>
              <a:buFont typeface="Courier New" panose="02070309020205020404" pitchFamily="49" charset="0"/>
              <a:buChar char="o"/>
            </a:pPr>
            <a:r>
              <a:rPr lang="en-US" sz="1800" dirty="0">
                <a:solidFill>
                  <a:srgbClr val="020006"/>
                </a:solidFill>
              </a:rPr>
              <a:t>Dysbiosis Index scale from 1-5; non-dysbiotic, mild dysbiosis or more severe dysbiosis</a:t>
            </a:r>
          </a:p>
          <a:p>
            <a:pPr marL="458985" lvl="1" indent="-285750">
              <a:spcBef>
                <a:spcPts val="450"/>
              </a:spcBef>
              <a:buClr>
                <a:srgbClr val="858384"/>
              </a:buClr>
              <a:buFont typeface="Courier New" panose="02070309020205020404" pitchFamily="49" charset="0"/>
              <a:buChar char="o"/>
            </a:pPr>
            <a:r>
              <a:rPr lang="en-US" sz="1800" dirty="0">
                <a:solidFill>
                  <a:srgbClr val="020006"/>
                </a:solidFill>
                <a:latin typeface="Verdana" panose="020B0604030504040204" pitchFamily="34" charset="0"/>
                <a:ea typeface="Verdana" panose="020B0604030504040204" pitchFamily="34" charset="0"/>
              </a:rPr>
              <a:t>Higher DI = bacteria composition further away from the normal reference</a:t>
            </a:r>
          </a:p>
          <a:p>
            <a:pPr marL="173235" lvl="1" indent="0">
              <a:spcBef>
                <a:spcPts val="450"/>
              </a:spcBef>
              <a:buClr>
                <a:srgbClr val="858384"/>
              </a:buClr>
              <a:buNone/>
            </a:pPr>
            <a:endParaRPr lang="en-US" sz="1400" dirty="0">
              <a:solidFill>
                <a:srgbClr val="020006"/>
              </a:solidFill>
              <a:latin typeface="Verdana" panose="020B0604030504040204" pitchFamily="34" charset="0"/>
              <a:ea typeface="Verdana" panose="020B0604030504040204" pitchFamily="34" charset="0"/>
            </a:endParaRPr>
          </a:p>
          <a:p>
            <a:pPr marL="407194" lvl="3">
              <a:spcBef>
                <a:spcPts val="450"/>
              </a:spcBef>
              <a:buClr>
                <a:srgbClr val="858384"/>
              </a:buClr>
              <a:buFontTx/>
              <a:buChar char="-"/>
            </a:pPr>
            <a:r>
              <a:rPr lang="en-US" sz="1200" b="0" dirty="0">
                <a:solidFill>
                  <a:srgbClr val="020006"/>
                </a:solidFill>
                <a:latin typeface="Verdana" panose="020B0604030504040204" pitchFamily="34" charset="0"/>
                <a:ea typeface="Verdana" panose="020B0604030504040204" pitchFamily="34" charset="0"/>
              </a:rPr>
              <a:t>Healthy: 16% dysbiotic</a:t>
            </a:r>
            <a:r>
              <a:rPr lang="en-US" sz="1200" b="0" baseline="30000" dirty="0">
                <a:solidFill>
                  <a:srgbClr val="020006"/>
                </a:solidFill>
                <a:latin typeface="Verdana" panose="020B0604030504040204" pitchFamily="34" charset="0"/>
                <a:ea typeface="Verdana" panose="020B0604030504040204" pitchFamily="34" charset="0"/>
              </a:rPr>
              <a:t>1</a:t>
            </a:r>
          </a:p>
          <a:p>
            <a:pPr marL="407194" lvl="3">
              <a:spcBef>
                <a:spcPts val="450"/>
              </a:spcBef>
              <a:buClr>
                <a:srgbClr val="858384"/>
              </a:buClr>
              <a:buFontTx/>
              <a:buChar char="-"/>
            </a:pPr>
            <a:r>
              <a:rPr lang="en-US" sz="1200" b="0" dirty="0">
                <a:solidFill>
                  <a:srgbClr val="020006"/>
                </a:solidFill>
                <a:latin typeface="Verdana" panose="020B0604030504040204" pitchFamily="34" charset="0"/>
                <a:ea typeface="Verdana" panose="020B0604030504040204" pitchFamily="34" charset="0"/>
              </a:rPr>
              <a:t>Irritable bowel syndrome (IBS): 70% dysbiotic</a:t>
            </a:r>
            <a:r>
              <a:rPr lang="en-US" sz="1200" b="0" baseline="30000" dirty="0">
                <a:solidFill>
                  <a:srgbClr val="020006"/>
                </a:solidFill>
                <a:latin typeface="Verdana" panose="020B0604030504040204" pitchFamily="34" charset="0"/>
                <a:ea typeface="Verdana" panose="020B0604030504040204" pitchFamily="34" charset="0"/>
              </a:rPr>
              <a:t>1</a:t>
            </a:r>
          </a:p>
          <a:p>
            <a:pPr marL="407194" lvl="3">
              <a:spcBef>
                <a:spcPts val="450"/>
              </a:spcBef>
              <a:buClr>
                <a:srgbClr val="858384"/>
              </a:buClr>
              <a:buFontTx/>
              <a:buChar char="-"/>
            </a:pPr>
            <a:r>
              <a:rPr lang="en-US" sz="1200" b="0" dirty="0">
                <a:solidFill>
                  <a:srgbClr val="020006"/>
                </a:solidFill>
                <a:latin typeface="Verdana" panose="020B0604030504040204" pitchFamily="34" charset="0"/>
                <a:ea typeface="Verdana" panose="020B0604030504040204" pitchFamily="34" charset="0"/>
              </a:rPr>
              <a:t>Inflammatory bowel disease (IBD): 70-80% dysbiotic</a:t>
            </a:r>
            <a:r>
              <a:rPr lang="en-US" sz="1200" b="0" baseline="30000" dirty="0">
                <a:solidFill>
                  <a:srgbClr val="020006"/>
                </a:solidFill>
                <a:latin typeface="Verdana" panose="020B0604030504040204" pitchFamily="34" charset="0"/>
                <a:ea typeface="Verdana" panose="020B0604030504040204" pitchFamily="34" charset="0"/>
              </a:rPr>
              <a:t>1</a:t>
            </a:r>
            <a:r>
              <a:rPr lang="en-US" sz="1200" b="0" dirty="0">
                <a:solidFill>
                  <a:srgbClr val="020006"/>
                </a:solidFill>
                <a:latin typeface="Verdana" panose="020B0604030504040204" pitchFamily="34" charset="0"/>
                <a:ea typeface="Verdana" panose="020B0604030504040204" pitchFamily="34" charset="0"/>
              </a:rPr>
              <a:t>. More common with severe dysbiosis.</a:t>
            </a:r>
          </a:p>
        </p:txBody>
      </p:sp>
      <p:sp>
        <p:nvSpPr>
          <p:cNvPr id="6" name="TextBox 5">
            <a:extLst>
              <a:ext uri="{FF2B5EF4-FFF2-40B4-BE49-F238E27FC236}">
                <a16:creationId xmlns:a16="http://schemas.microsoft.com/office/drawing/2014/main" id="{2DD06AC0-D501-5D69-FCE6-AC188388823C}"/>
              </a:ext>
            </a:extLst>
          </p:cNvPr>
          <p:cNvSpPr txBox="1"/>
          <p:nvPr/>
        </p:nvSpPr>
        <p:spPr>
          <a:xfrm>
            <a:off x="5537491" y="6213888"/>
            <a:ext cx="6400002" cy="369332"/>
          </a:xfrm>
          <a:prstGeom prst="rect">
            <a:avLst/>
          </a:prstGeom>
          <a:noFill/>
        </p:spPr>
        <p:txBody>
          <a:bodyPr wrap="square">
            <a:spAutoFit/>
          </a:bodyPr>
          <a:lstStyle/>
          <a:p>
            <a:r>
              <a:rPr lang="en-GB" sz="900" i="1" dirty="0">
                <a:solidFill>
                  <a:srgbClr val="020006"/>
                </a:solidFill>
                <a:latin typeface="Verdana" panose="020B0604030504040204" pitchFamily="34" charset="0"/>
                <a:ea typeface="Verdana" panose="020B0604030504040204" pitchFamily="34" charset="0"/>
              </a:rPr>
              <a:t>1) Casén C, et al. “Deviations in human gut microbiota: a novel diagnostic test for determining dysbiosis in patients with IBS or IBD.”  Aliment </a:t>
            </a:r>
            <a:r>
              <a:rPr lang="en-GB" sz="900" i="1" dirty="0" err="1">
                <a:solidFill>
                  <a:srgbClr val="020006"/>
                </a:solidFill>
                <a:latin typeface="Verdana" panose="020B0604030504040204" pitchFamily="34" charset="0"/>
                <a:ea typeface="Verdana" panose="020B0604030504040204" pitchFamily="34" charset="0"/>
              </a:rPr>
              <a:t>Pharmacol</a:t>
            </a:r>
            <a:r>
              <a:rPr lang="en-GB" sz="900" i="1" dirty="0">
                <a:solidFill>
                  <a:srgbClr val="020006"/>
                </a:solidFill>
                <a:latin typeface="Verdana" panose="020B0604030504040204" pitchFamily="34" charset="0"/>
                <a:ea typeface="Verdana" panose="020B0604030504040204" pitchFamily="34" charset="0"/>
              </a:rPr>
              <a:t> </a:t>
            </a:r>
            <a:r>
              <a:rPr lang="en-GB" sz="900" i="1" dirty="0" err="1">
                <a:solidFill>
                  <a:srgbClr val="020006"/>
                </a:solidFill>
                <a:latin typeface="Verdana" panose="020B0604030504040204" pitchFamily="34" charset="0"/>
                <a:ea typeface="Verdana" panose="020B0604030504040204" pitchFamily="34" charset="0"/>
              </a:rPr>
              <a:t>Ther</a:t>
            </a:r>
            <a:r>
              <a:rPr lang="en-GB" sz="900" i="1" dirty="0">
                <a:solidFill>
                  <a:srgbClr val="020006"/>
                </a:solidFill>
                <a:latin typeface="Verdana" panose="020B0604030504040204" pitchFamily="34" charset="0"/>
                <a:ea typeface="Verdana" panose="020B0604030504040204" pitchFamily="34" charset="0"/>
              </a:rPr>
              <a:t> (2015).</a:t>
            </a:r>
          </a:p>
        </p:txBody>
      </p:sp>
      <p:pic>
        <p:nvPicPr>
          <p:cNvPr id="7" name="Picture 6">
            <a:extLst>
              <a:ext uri="{FF2B5EF4-FFF2-40B4-BE49-F238E27FC236}">
                <a16:creationId xmlns:a16="http://schemas.microsoft.com/office/drawing/2014/main" id="{59BCD31A-99D0-60F9-1A50-40974B35D8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8023" y="1232656"/>
            <a:ext cx="6649470" cy="1550020"/>
          </a:xfrm>
          <a:prstGeom prst="rect">
            <a:avLst/>
          </a:prstGeom>
        </p:spPr>
      </p:pic>
    </p:spTree>
    <p:extLst>
      <p:ext uri="{BB962C8B-B14F-4D97-AF65-F5344CB8AC3E}">
        <p14:creationId xmlns:p14="http://schemas.microsoft.com/office/powerpoint/2010/main" val="303129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FEE892-3B73-111B-44BB-19DBDD1EA211}"/>
              </a:ext>
            </a:extLst>
          </p:cNvPr>
          <p:cNvSpPr/>
          <p:nvPr/>
        </p:nvSpPr>
        <p:spPr>
          <a:xfrm>
            <a:off x="-3827524" y="1232656"/>
            <a:ext cx="8938874" cy="5458877"/>
          </a:xfrm>
          <a:custGeom>
            <a:avLst/>
            <a:gdLst/>
            <a:ahLst/>
            <a:cxnLst/>
            <a:rect l="l" t="t" r="r" b="b"/>
            <a:pathLst>
              <a:path w="31148206" h="18907833">
                <a:moveTo>
                  <a:pt x="0" y="0"/>
                </a:moveTo>
                <a:lnTo>
                  <a:pt x="31148206" y="0"/>
                </a:lnTo>
                <a:lnTo>
                  <a:pt x="31148206" y="18907833"/>
                </a:lnTo>
                <a:lnTo>
                  <a:pt x="0" y="18907833"/>
                </a:lnTo>
                <a:lnTo>
                  <a:pt x="0" y="0"/>
                </a:lnTo>
                <a:close/>
              </a:path>
            </a:pathLst>
          </a:custGeom>
          <a:blipFill>
            <a:blip r:embed="rId3">
              <a:extLst>
                <a:ext uri="{96DAC541-7B7A-43D3-8B79-37D633B846F1}">
                  <asvg:svgBlip xmlns:asvg="http://schemas.microsoft.com/office/drawing/2016/SVG/main" r:embed="rId4"/>
                </a:ext>
              </a:extLst>
            </a:blip>
            <a:stretch>
              <a:fillRect l="-123151" t="-110584" r="-15689" b="-20328"/>
            </a:stretch>
          </a:blipFill>
        </p:spPr>
        <p:txBody>
          <a:bodyPr/>
          <a:lstStyle/>
          <a:p>
            <a:pPr defTabSz="609630"/>
            <a:endParaRPr lang="en-MT" sz="1200" dirty="0">
              <a:solidFill>
                <a:prstClr val="black"/>
              </a:solidFill>
              <a:latin typeface="Calibri"/>
            </a:endParaRPr>
          </a:p>
        </p:txBody>
      </p:sp>
      <p:sp>
        <p:nvSpPr>
          <p:cNvPr id="3" name="TextBox 4">
            <a:extLst>
              <a:ext uri="{FF2B5EF4-FFF2-40B4-BE49-F238E27FC236}">
                <a16:creationId xmlns:a16="http://schemas.microsoft.com/office/drawing/2014/main" id="{80DEB973-B594-BE0A-CCE3-70483BD983CA}"/>
              </a:ext>
            </a:extLst>
          </p:cNvPr>
          <p:cNvSpPr txBox="1"/>
          <p:nvPr/>
        </p:nvSpPr>
        <p:spPr>
          <a:xfrm>
            <a:off x="2284830" y="4593002"/>
            <a:ext cx="2639561" cy="510140"/>
          </a:xfrm>
          <a:prstGeom prst="rect">
            <a:avLst/>
          </a:prstGeom>
        </p:spPr>
        <p:txBody>
          <a:bodyPr lIns="0" tIns="0" rIns="0" bIns="0" rtlCol="0" anchor="t">
            <a:spAutoFit/>
          </a:bodyPr>
          <a:lstStyle/>
          <a:p>
            <a:pPr algn="just" defTabSz="609630">
              <a:lnSpc>
                <a:spcPts val="1924"/>
              </a:lnSpc>
            </a:pPr>
            <a:r>
              <a:rPr lang="en-US" sz="1603" spc="6">
                <a:solidFill>
                  <a:srgbClr val="193B66"/>
                </a:solidFill>
                <a:latin typeface="Open Sans"/>
              </a:rPr>
              <a:t>A microbiota profile </a:t>
            </a:r>
          </a:p>
          <a:p>
            <a:pPr algn="just" defTabSz="609630">
              <a:lnSpc>
                <a:spcPts val="2445"/>
              </a:lnSpc>
            </a:pPr>
            <a:r>
              <a:rPr lang="en-US" sz="1223" spc="5">
                <a:solidFill>
                  <a:srgbClr val="193B66"/>
                </a:solidFill>
                <a:latin typeface="Open Sans Bold Italics"/>
              </a:rPr>
              <a:t>part of the Gut Restore Program</a:t>
            </a:r>
          </a:p>
        </p:txBody>
      </p:sp>
      <p:sp>
        <p:nvSpPr>
          <p:cNvPr id="4" name="TextBox 5">
            <a:extLst>
              <a:ext uri="{FF2B5EF4-FFF2-40B4-BE49-F238E27FC236}">
                <a16:creationId xmlns:a16="http://schemas.microsoft.com/office/drawing/2014/main" id="{FC856B2A-870F-D07A-0F16-0DEFCBEC124A}"/>
              </a:ext>
            </a:extLst>
          </p:cNvPr>
          <p:cNvSpPr txBox="1"/>
          <p:nvPr/>
        </p:nvSpPr>
        <p:spPr>
          <a:xfrm>
            <a:off x="2284830" y="3962094"/>
            <a:ext cx="3003192" cy="503599"/>
          </a:xfrm>
          <a:prstGeom prst="rect">
            <a:avLst/>
          </a:prstGeom>
        </p:spPr>
        <p:txBody>
          <a:bodyPr lIns="0" tIns="0" rIns="0" bIns="0" rtlCol="0" anchor="t">
            <a:spAutoFit/>
          </a:bodyPr>
          <a:lstStyle/>
          <a:p>
            <a:pPr defTabSz="609630">
              <a:lnSpc>
                <a:spcPts val="4216"/>
              </a:lnSpc>
            </a:pPr>
            <a:r>
              <a:rPr lang="en-US" sz="3011" spc="12" dirty="0">
                <a:solidFill>
                  <a:srgbClr val="0080C1"/>
                </a:solidFill>
                <a:latin typeface="Open Sans Bold"/>
              </a:rPr>
              <a:t>Dysbiosis test</a:t>
            </a:r>
          </a:p>
        </p:txBody>
      </p:sp>
      <p:sp>
        <p:nvSpPr>
          <p:cNvPr id="8" name="TekstSylinder 6">
            <a:extLst>
              <a:ext uri="{FF2B5EF4-FFF2-40B4-BE49-F238E27FC236}">
                <a16:creationId xmlns:a16="http://schemas.microsoft.com/office/drawing/2014/main" id="{B09E5D0B-2500-F7AE-2EF9-176C9C319378}"/>
              </a:ext>
            </a:extLst>
          </p:cNvPr>
          <p:cNvSpPr txBox="1"/>
          <p:nvPr/>
        </p:nvSpPr>
        <p:spPr>
          <a:xfrm>
            <a:off x="4642899" y="1216327"/>
            <a:ext cx="7616952" cy="461665"/>
          </a:xfrm>
          <a:prstGeom prst="rect">
            <a:avLst/>
          </a:prstGeom>
          <a:noFill/>
        </p:spPr>
        <p:txBody>
          <a:bodyPr wrap="square" rtlCol="0">
            <a:spAutoFit/>
          </a:bodyPr>
          <a:lstStyle/>
          <a:p>
            <a:pPr algn="ctr"/>
            <a:r>
              <a:rPr lang="en-US" sz="2400" b="1" dirty="0">
                <a:solidFill>
                  <a:srgbClr val="FE7E25"/>
                </a:solidFill>
                <a:latin typeface="Verdana" panose="020B0604030504040204" pitchFamily="34" charset="0"/>
                <a:ea typeface="Verdana" panose="020B0604030504040204" pitchFamily="34" charset="0"/>
              </a:rPr>
              <a:t>Functional bacteria profiles</a:t>
            </a:r>
          </a:p>
        </p:txBody>
      </p:sp>
      <p:sp>
        <p:nvSpPr>
          <p:cNvPr id="9" name="Plassholder for innhold 1">
            <a:extLst>
              <a:ext uri="{FF2B5EF4-FFF2-40B4-BE49-F238E27FC236}">
                <a16:creationId xmlns:a16="http://schemas.microsoft.com/office/drawing/2014/main" id="{6216D11D-809D-5C6A-2506-DEFE3FE726EE}"/>
              </a:ext>
            </a:extLst>
          </p:cNvPr>
          <p:cNvSpPr txBox="1">
            <a:spLocks/>
          </p:cNvSpPr>
          <p:nvPr/>
        </p:nvSpPr>
        <p:spPr bwMode="auto">
          <a:xfrm>
            <a:off x="4967511" y="5310440"/>
            <a:ext cx="6854376" cy="138109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57175" indent="-257175" algn="l" defTabSz="342900" rtl="0" eaLnBrk="0" fontAlgn="base" latinLnBrk="0" hangingPunct="0">
              <a:lnSpc>
                <a:spcPct val="90000"/>
              </a:lnSpc>
              <a:spcBef>
                <a:spcPct val="20000"/>
              </a:spcBef>
              <a:spcAft>
                <a:spcPct val="0"/>
              </a:spcAft>
              <a:buFont typeface="Arial" panose="020B0604020202020204" pitchFamily="34" charset="0"/>
              <a:buNone/>
              <a:defRPr sz="1800" kern="1200">
                <a:solidFill>
                  <a:srgbClr val="858384"/>
                </a:solidFill>
                <a:latin typeface="Verdana"/>
                <a:ea typeface="ＭＳ Ｐゴシック" charset="-128"/>
                <a:cs typeface="ＭＳ Ｐゴシック" charset="0"/>
              </a:defRPr>
            </a:lvl1pPr>
            <a:lvl2pPr marL="130969" indent="-130969" algn="l" defTabSz="342900" rtl="0" eaLnBrk="0" fontAlgn="base" latinLnBrk="0" hangingPunct="0">
              <a:lnSpc>
                <a:spcPct val="90000"/>
              </a:lnSpc>
              <a:spcBef>
                <a:spcPct val="20000"/>
              </a:spcBef>
              <a:spcAft>
                <a:spcPct val="0"/>
              </a:spcAft>
              <a:buClr>
                <a:srgbClr val="FE7E25"/>
              </a:buClr>
              <a:buFont typeface="Arial" charset="0"/>
              <a:buChar char="•"/>
              <a:defRPr sz="1650" kern="1200">
                <a:solidFill>
                  <a:srgbClr val="102764"/>
                </a:solidFill>
                <a:latin typeface="Verdana"/>
                <a:ea typeface="ＭＳ Ｐゴシック" charset="-128"/>
                <a:cs typeface="Verdana"/>
              </a:defRPr>
            </a:lvl2pPr>
            <a:lvl3pPr marL="271463" indent="-140494" algn="l" defTabSz="342900" rtl="0" eaLnBrk="0" fontAlgn="base" latinLnBrk="0" hangingPunct="0">
              <a:lnSpc>
                <a:spcPct val="90000"/>
              </a:lnSpc>
              <a:spcBef>
                <a:spcPct val="20000"/>
              </a:spcBef>
              <a:spcAft>
                <a:spcPct val="0"/>
              </a:spcAft>
              <a:buClr>
                <a:srgbClr val="102764"/>
              </a:buClr>
              <a:buFont typeface="Arial" charset="0"/>
              <a:buChar char="•"/>
              <a:defRPr sz="1800" kern="1200">
                <a:solidFill>
                  <a:srgbClr val="858384"/>
                </a:solidFill>
                <a:latin typeface="Verdana"/>
                <a:ea typeface="Verdana" charset="0"/>
                <a:cs typeface="Verdana"/>
              </a:defRPr>
            </a:lvl3pPr>
            <a:lvl4pPr marL="271463" indent="-140494" algn="l" defTabSz="342900" rtl="0" eaLnBrk="0" fontAlgn="base" latinLnBrk="0" hangingPunct="0">
              <a:lnSpc>
                <a:spcPct val="90000"/>
              </a:lnSpc>
              <a:spcBef>
                <a:spcPct val="20000"/>
              </a:spcBef>
              <a:spcAft>
                <a:spcPct val="0"/>
              </a:spcAft>
              <a:buFont typeface="Arial" panose="020B0604020202020204" pitchFamily="34" charset="0"/>
              <a:buNone/>
              <a:defRPr sz="1600" b="1" kern="1200">
                <a:solidFill>
                  <a:srgbClr val="FE7E25"/>
                </a:solidFill>
                <a:latin typeface="Verdana"/>
                <a:ea typeface="Verdana" charset="0"/>
                <a:cs typeface="Verdana"/>
              </a:defRPr>
            </a:lvl4pPr>
            <a:lvl5pPr marL="1543050" indent="-171450" algn="l" defTabSz="342900" rtl="0" eaLnBrk="0" fontAlgn="base" latinLnBrk="0" hangingPunct="0">
              <a:lnSpc>
                <a:spcPct val="90000"/>
              </a:lnSpc>
              <a:spcBef>
                <a:spcPct val="20000"/>
              </a:spcBef>
              <a:spcAft>
                <a:spcPct val="0"/>
              </a:spcAft>
              <a:buFont typeface="Arial" charset="0"/>
              <a:buChar char="»"/>
              <a:defRPr sz="1500" kern="1200">
                <a:solidFill>
                  <a:srgbClr val="858384"/>
                </a:solidFill>
                <a:latin typeface="+mn-lt"/>
                <a:ea typeface="Verdana" charset="0"/>
                <a:cs typeface="Verdana" charset="0"/>
              </a:defRPr>
            </a:lvl5pPr>
            <a:lvl6pPr marL="18859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9pPr>
          </a:lstStyle>
          <a:p>
            <a:pPr marL="230981" lvl="1" indent="0">
              <a:spcBef>
                <a:spcPts val="600"/>
              </a:spcBef>
              <a:buClr>
                <a:srgbClr val="858384"/>
              </a:buClr>
              <a:buFont typeface="Arial" charset="0"/>
              <a:buNone/>
            </a:pPr>
            <a:r>
              <a:rPr lang="en-US" sz="1600" dirty="0">
                <a:solidFill>
                  <a:srgbClr val="020006"/>
                </a:solidFill>
              </a:rPr>
              <a:t>Functional bacteria profiles</a:t>
            </a:r>
          </a:p>
          <a:p>
            <a:pPr marL="516731" lvl="1" indent="-285750">
              <a:spcBef>
                <a:spcPts val="600"/>
              </a:spcBef>
              <a:buClr>
                <a:srgbClr val="858384"/>
              </a:buClr>
              <a:buFontTx/>
              <a:buChar char="-"/>
            </a:pPr>
            <a:r>
              <a:rPr lang="en-US" sz="1600" dirty="0">
                <a:solidFill>
                  <a:srgbClr val="020006"/>
                </a:solidFill>
              </a:rPr>
              <a:t>Indicated as balanced (green) or imbalanced (red)</a:t>
            </a:r>
          </a:p>
          <a:p>
            <a:pPr marL="516731" lvl="1" indent="-285750">
              <a:spcBef>
                <a:spcPts val="600"/>
              </a:spcBef>
              <a:buClr>
                <a:srgbClr val="858384"/>
              </a:buClr>
              <a:buFontTx/>
              <a:buChar char="-"/>
            </a:pPr>
            <a:r>
              <a:rPr lang="en-US" sz="1600" dirty="0">
                <a:solidFill>
                  <a:srgbClr val="020006"/>
                </a:solidFill>
              </a:rPr>
              <a:t>Imbalance criteria based on bacteria abundance scores</a:t>
            </a:r>
          </a:p>
          <a:p>
            <a:pPr marL="516731" lvl="1" indent="-285750">
              <a:spcBef>
                <a:spcPts val="600"/>
              </a:spcBef>
              <a:buClr>
                <a:srgbClr val="858384"/>
              </a:buClr>
              <a:buFontTx/>
              <a:buChar char="-"/>
            </a:pPr>
            <a:endParaRPr lang="en-US" sz="1400" dirty="0">
              <a:solidFill>
                <a:srgbClr val="020006"/>
              </a:solidFill>
            </a:endParaRPr>
          </a:p>
          <a:p>
            <a:pPr marL="516731" lvl="1" indent="-285750">
              <a:spcBef>
                <a:spcPts val="600"/>
              </a:spcBef>
              <a:buClr>
                <a:srgbClr val="858384"/>
              </a:buClr>
              <a:buFontTx/>
              <a:buChar char="-"/>
            </a:pPr>
            <a:endParaRPr lang="en-US" sz="1400" dirty="0">
              <a:solidFill>
                <a:srgbClr val="020006"/>
              </a:solidFill>
            </a:endParaRPr>
          </a:p>
        </p:txBody>
      </p:sp>
      <p:pic>
        <p:nvPicPr>
          <p:cNvPr id="10" name="Picture 9">
            <a:extLst>
              <a:ext uri="{FF2B5EF4-FFF2-40B4-BE49-F238E27FC236}">
                <a16:creationId xmlns:a16="http://schemas.microsoft.com/office/drawing/2014/main" id="{78966590-83C3-8239-DEE1-AF17756BE6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0343" y="1955825"/>
            <a:ext cx="6010033" cy="2946350"/>
          </a:xfrm>
          <a:prstGeom prst="rect">
            <a:avLst/>
          </a:prstGeom>
        </p:spPr>
      </p:pic>
    </p:spTree>
    <p:extLst>
      <p:ext uri="{BB962C8B-B14F-4D97-AF65-F5344CB8AC3E}">
        <p14:creationId xmlns:p14="http://schemas.microsoft.com/office/powerpoint/2010/main" val="89479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FEE892-3B73-111B-44BB-19DBDD1EA211}"/>
              </a:ext>
            </a:extLst>
          </p:cNvPr>
          <p:cNvSpPr/>
          <p:nvPr/>
        </p:nvSpPr>
        <p:spPr>
          <a:xfrm>
            <a:off x="-3827524" y="1232656"/>
            <a:ext cx="8938874" cy="5458877"/>
          </a:xfrm>
          <a:custGeom>
            <a:avLst/>
            <a:gdLst/>
            <a:ahLst/>
            <a:cxnLst/>
            <a:rect l="l" t="t" r="r" b="b"/>
            <a:pathLst>
              <a:path w="31148206" h="18907833">
                <a:moveTo>
                  <a:pt x="0" y="0"/>
                </a:moveTo>
                <a:lnTo>
                  <a:pt x="31148206" y="0"/>
                </a:lnTo>
                <a:lnTo>
                  <a:pt x="31148206" y="18907833"/>
                </a:lnTo>
                <a:lnTo>
                  <a:pt x="0" y="18907833"/>
                </a:lnTo>
                <a:lnTo>
                  <a:pt x="0" y="0"/>
                </a:lnTo>
                <a:close/>
              </a:path>
            </a:pathLst>
          </a:custGeom>
          <a:blipFill>
            <a:blip r:embed="rId3">
              <a:extLst>
                <a:ext uri="{96DAC541-7B7A-43D3-8B79-37D633B846F1}">
                  <asvg:svgBlip xmlns:asvg="http://schemas.microsoft.com/office/drawing/2016/SVG/main" r:embed="rId4"/>
                </a:ext>
              </a:extLst>
            </a:blip>
            <a:stretch>
              <a:fillRect l="-123151" t="-110584" r="-15689" b="-20328"/>
            </a:stretch>
          </a:blipFill>
        </p:spPr>
        <p:txBody>
          <a:bodyPr/>
          <a:lstStyle/>
          <a:p>
            <a:pPr defTabSz="609630"/>
            <a:endParaRPr lang="en-MT" sz="1200" dirty="0">
              <a:solidFill>
                <a:prstClr val="black"/>
              </a:solidFill>
              <a:latin typeface="Calibri"/>
            </a:endParaRPr>
          </a:p>
        </p:txBody>
      </p:sp>
      <p:sp>
        <p:nvSpPr>
          <p:cNvPr id="3" name="TextBox 4">
            <a:extLst>
              <a:ext uri="{FF2B5EF4-FFF2-40B4-BE49-F238E27FC236}">
                <a16:creationId xmlns:a16="http://schemas.microsoft.com/office/drawing/2014/main" id="{80DEB973-B594-BE0A-CCE3-70483BD983CA}"/>
              </a:ext>
            </a:extLst>
          </p:cNvPr>
          <p:cNvSpPr txBox="1"/>
          <p:nvPr/>
        </p:nvSpPr>
        <p:spPr>
          <a:xfrm>
            <a:off x="2284830" y="4593002"/>
            <a:ext cx="2639561" cy="510140"/>
          </a:xfrm>
          <a:prstGeom prst="rect">
            <a:avLst/>
          </a:prstGeom>
        </p:spPr>
        <p:txBody>
          <a:bodyPr lIns="0" tIns="0" rIns="0" bIns="0" rtlCol="0" anchor="t">
            <a:spAutoFit/>
          </a:bodyPr>
          <a:lstStyle/>
          <a:p>
            <a:pPr algn="just" defTabSz="609630">
              <a:lnSpc>
                <a:spcPts val="1924"/>
              </a:lnSpc>
            </a:pPr>
            <a:r>
              <a:rPr lang="en-US" sz="1603" spc="6">
                <a:solidFill>
                  <a:srgbClr val="193B66"/>
                </a:solidFill>
                <a:latin typeface="Open Sans"/>
              </a:rPr>
              <a:t>A microbiota profile </a:t>
            </a:r>
          </a:p>
          <a:p>
            <a:pPr algn="just" defTabSz="609630">
              <a:lnSpc>
                <a:spcPts val="2445"/>
              </a:lnSpc>
            </a:pPr>
            <a:r>
              <a:rPr lang="en-US" sz="1223" spc="5">
                <a:solidFill>
                  <a:srgbClr val="193B66"/>
                </a:solidFill>
                <a:latin typeface="Open Sans Bold Italics"/>
              </a:rPr>
              <a:t>part of the Gut Restore Program</a:t>
            </a:r>
          </a:p>
        </p:txBody>
      </p:sp>
      <p:sp>
        <p:nvSpPr>
          <p:cNvPr id="4" name="TextBox 5">
            <a:extLst>
              <a:ext uri="{FF2B5EF4-FFF2-40B4-BE49-F238E27FC236}">
                <a16:creationId xmlns:a16="http://schemas.microsoft.com/office/drawing/2014/main" id="{FC856B2A-870F-D07A-0F16-0DEFCBEC124A}"/>
              </a:ext>
            </a:extLst>
          </p:cNvPr>
          <p:cNvSpPr txBox="1"/>
          <p:nvPr/>
        </p:nvSpPr>
        <p:spPr>
          <a:xfrm>
            <a:off x="2284830" y="3962094"/>
            <a:ext cx="3003192" cy="503599"/>
          </a:xfrm>
          <a:prstGeom prst="rect">
            <a:avLst/>
          </a:prstGeom>
        </p:spPr>
        <p:txBody>
          <a:bodyPr lIns="0" tIns="0" rIns="0" bIns="0" rtlCol="0" anchor="t">
            <a:spAutoFit/>
          </a:bodyPr>
          <a:lstStyle/>
          <a:p>
            <a:pPr defTabSz="609630">
              <a:lnSpc>
                <a:spcPts val="4216"/>
              </a:lnSpc>
            </a:pPr>
            <a:r>
              <a:rPr lang="en-US" sz="3011" spc="12" dirty="0">
                <a:solidFill>
                  <a:srgbClr val="0080C1"/>
                </a:solidFill>
                <a:latin typeface="Open Sans Bold"/>
              </a:rPr>
              <a:t>Dysbiosis test</a:t>
            </a:r>
          </a:p>
        </p:txBody>
      </p:sp>
      <p:sp>
        <p:nvSpPr>
          <p:cNvPr id="5" name="TekstSylinder 6">
            <a:extLst>
              <a:ext uri="{FF2B5EF4-FFF2-40B4-BE49-F238E27FC236}">
                <a16:creationId xmlns:a16="http://schemas.microsoft.com/office/drawing/2014/main" id="{E073B683-AFBB-F194-D9CF-64FBF3A5BB3B}"/>
              </a:ext>
            </a:extLst>
          </p:cNvPr>
          <p:cNvSpPr txBox="1"/>
          <p:nvPr/>
        </p:nvSpPr>
        <p:spPr>
          <a:xfrm>
            <a:off x="4924391" y="1232656"/>
            <a:ext cx="7616952" cy="461665"/>
          </a:xfrm>
          <a:prstGeom prst="rect">
            <a:avLst/>
          </a:prstGeom>
          <a:noFill/>
        </p:spPr>
        <p:txBody>
          <a:bodyPr wrap="square" rtlCol="0">
            <a:spAutoFit/>
          </a:bodyPr>
          <a:lstStyle/>
          <a:p>
            <a:pPr algn="ctr"/>
            <a:r>
              <a:rPr lang="en-US" sz="2400" b="1" dirty="0">
                <a:solidFill>
                  <a:srgbClr val="FE7E25"/>
                </a:solidFill>
                <a:latin typeface="Verdana" panose="020B0604030504040204" pitchFamily="34" charset="0"/>
                <a:ea typeface="Verdana" panose="020B0604030504040204" pitchFamily="34" charset="0"/>
              </a:rPr>
              <a:t>Functional bacteria profiles</a:t>
            </a:r>
          </a:p>
        </p:txBody>
      </p:sp>
      <p:sp>
        <p:nvSpPr>
          <p:cNvPr id="6" name="Plassholder for innhold 1">
            <a:extLst>
              <a:ext uri="{FF2B5EF4-FFF2-40B4-BE49-F238E27FC236}">
                <a16:creationId xmlns:a16="http://schemas.microsoft.com/office/drawing/2014/main" id="{C62FC78B-FE2D-A33A-0ABC-E34237351940}"/>
              </a:ext>
            </a:extLst>
          </p:cNvPr>
          <p:cNvSpPr txBox="1">
            <a:spLocks/>
          </p:cNvSpPr>
          <p:nvPr/>
        </p:nvSpPr>
        <p:spPr bwMode="auto">
          <a:xfrm>
            <a:off x="5175852" y="1889264"/>
            <a:ext cx="7616951" cy="4616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57175" indent="-257175" algn="l" defTabSz="342900" rtl="0" eaLnBrk="0" fontAlgn="base" latinLnBrk="0" hangingPunct="0">
              <a:lnSpc>
                <a:spcPct val="90000"/>
              </a:lnSpc>
              <a:spcBef>
                <a:spcPct val="20000"/>
              </a:spcBef>
              <a:spcAft>
                <a:spcPct val="0"/>
              </a:spcAft>
              <a:buFont typeface="Arial" panose="020B0604020202020204" pitchFamily="34" charset="0"/>
              <a:buNone/>
              <a:defRPr sz="1800" kern="1200">
                <a:solidFill>
                  <a:srgbClr val="858384"/>
                </a:solidFill>
                <a:latin typeface="Verdana"/>
                <a:ea typeface="ＭＳ Ｐゴシック" charset="-128"/>
                <a:cs typeface="ＭＳ Ｐゴシック" charset="0"/>
              </a:defRPr>
            </a:lvl1pPr>
            <a:lvl2pPr marL="130969" indent="-130969" algn="l" defTabSz="342900" rtl="0" eaLnBrk="0" fontAlgn="base" latinLnBrk="0" hangingPunct="0">
              <a:lnSpc>
                <a:spcPct val="90000"/>
              </a:lnSpc>
              <a:spcBef>
                <a:spcPct val="20000"/>
              </a:spcBef>
              <a:spcAft>
                <a:spcPct val="0"/>
              </a:spcAft>
              <a:buClr>
                <a:srgbClr val="FE7E25"/>
              </a:buClr>
              <a:buFont typeface="Arial" charset="0"/>
              <a:buChar char="•"/>
              <a:defRPr sz="1650" kern="1200">
                <a:solidFill>
                  <a:srgbClr val="102764"/>
                </a:solidFill>
                <a:latin typeface="Verdana"/>
                <a:ea typeface="ＭＳ Ｐゴシック" charset="-128"/>
                <a:cs typeface="Verdana"/>
              </a:defRPr>
            </a:lvl2pPr>
            <a:lvl3pPr marL="271463" indent="-140494" algn="l" defTabSz="342900" rtl="0" eaLnBrk="0" fontAlgn="base" latinLnBrk="0" hangingPunct="0">
              <a:lnSpc>
                <a:spcPct val="90000"/>
              </a:lnSpc>
              <a:spcBef>
                <a:spcPct val="20000"/>
              </a:spcBef>
              <a:spcAft>
                <a:spcPct val="0"/>
              </a:spcAft>
              <a:buClr>
                <a:srgbClr val="102764"/>
              </a:buClr>
              <a:buFont typeface="Arial" charset="0"/>
              <a:buChar char="•"/>
              <a:defRPr sz="1800" kern="1200">
                <a:solidFill>
                  <a:srgbClr val="858384"/>
                </a:solidFill>
                <a:latin typeface="Verdana"/>
                <a:ea typeface="Verdana" charset="0"/>
                <a:cs typeface="Verdana"/>
              </a:defRPr>
            </a:lvl3pPr>
            <a:lvl4pPr marL="271463" indent="-140494" algn="l" defTabSz="342900" rtl="0" eaLnBrk="0" fontAlgn="base" latinLnBrk="0" hangingPunct="0">
              <a:lnSpc>
                <a:spcPct val="90000"/>
              </a:lnSpc>
              <a:spcBef>
                <a:spcPct val="20000"/>
              </a:spcBef>
              <a:spcAft>
                <a:spcPct val="0"/>
              </a:spcAft>
              <a:buFont typeface="Arial" panose="020B0604020202020204" pitchFamily="34" charset="0"/>
              <a:buNone/>
              <a:defRPr sz="1600" b="1" kern="1200">
                <a:solidFill>
                  <a:srgbClr val="FE7E25"/>
                </a:solidFill>
                <a:latin typeface="Verdana"/>
                <a:ea typeface="Verdana" charset="0"/>
                <a:cs typeface="Verdana"/>
              </a:defRPr>
            </a:lvl4pPr>
            <a:lvl5pPr marL="1543050" indent="-171450" algn="l" defTabSz="342900" rtl="0" eaLnBrk="0" fontAlgn="base" latinLnBrk="0" hangingPunct="0">
              <a:lnSpc>
                <a:spcPct val="90000"/>
              </a:lnSpc>
              <a:spcBef>
                <a:spcPct val="20000"/>
              </a:spcBef>
              <a:spcAft>
                <a:spcPct val="0"/>
              </a:spcAft>
              <a:buFont typeface="Arial" charset="0"/>
              <a:buChar char="»"/>
              <a:defRPr sz="1500" kern="1200">
                <a:solidFill>
                  <a:srgbClr val="858384"/>
                </a:solidFill>
                <a:latin typeface="+mn-lt"/>
                <a:ea typeface="Verdana" charset="0"/>
                <a:cs typeface="Verdana" charset="0"/>
              </a:defRPr>
            </a:lvl5pPr>
            <a:lvl6pPr marL="18859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lnSpc>
                <a:spcPct val="90000"/>
              </a:lnSpc>
              <a:spcBef>
                <a:spcPct val="20000"/>
              </a:spcBef>
              <a:buFont typeface="Arial"/>
              <a:buChar char="•"/>
              <a:defRPr sz="1500" kern="1200">
                <a:solidFill>
                  <a:schemeClr val="tx1"/>
                </a:solidFill>
                <a:latin typeface="+mn-lt"/>
                <a:ea typeface="+mn-ea"/>
                <a:cs typeface="+mn-cs"/>
              </a:defRPr>
            </a:lvl9pPr>
          </a:lstStyle>
          <a:p>
            <a:pPr marL="230981" lvl="1" indent="0">
              <a:spcBef>
                <a:spcPts val="600"/>
              </a:spcBef>
              <a:buClr>
                <a:srgbClr val="858384"/>
              </a:buClr>
              <a:buFont typeface="Arial" charset="0"/>
              <a:buNone/>
            </a:pPr>
            <a:r>
              <a:rPr lang="en-US" sz="1800">
                <a:solidFill>
                  <a:srgbClr val="020006"/>
                </a:solidFill>
              </a:rPr>
              <a:t>Selected bacteria markers and associated functions</a:t>
            </a:r>
            <a:endParaRPr lang="en-US" sz="1800" dirty="0">
              <a:solidFill>
                <a:srgbClr val="020006"/>
              </a:solidFill>
            </a:endParaRPr>
          </a:p>
        </p:txBody>
      </p:sp>
      <p:graphicFrame>
        <p:nvGraphicFramePr>
          <p:cNvPr id="7" name="Table 6">
            <a:extLst>
              <a:ext uri="{FF2B5EF4-FFF2-40B4-BE49-F238E27FC236}">
                <a16:creationId xmlns:a16="http://schemas.microsoft.com/office/drawing/2014/main" id="{EAB7DD7C-C916-A91B-E125-75AA4CAE2AD2}"/>
              </a:ext>
            </a:extLst>
          </p:cNvPr>
          <p:cNvGraphicFramePr>
            <a:graphicFrameLocks noGrp="1"/>
          </p:cNvGraphicFramePr>
          <p:nvPr>
            <p:extLst>
              <p:ext uri="{D42A27DB-BD31-4B8C-83A1-F6EECF244321}">
                <p14:modId xmlns:p14="http://schemas.microsoft.com/office/powerpoint/2010/main" val="2506569603"/>
              </p:ext>
            </p:extLst>
          </p:nvPr>
        </p:nvGraphicFramePr>
        <p:xfrm>
          <a:off x="6033751" y="2329135"/>
          <a:ext cx="5366625" cy="4362398"/>
        </p:xfrm>
        <a:graphic>
          <a:graphicData uri="http://schemas.openxmlformats.org/drawingml/2006/table">
            <a:tbl>
              <a:tblPr/>
              <a:tblGrid>
                <a:gridCol w="2340869">
                  <a:extLst>
                    <a:ext uri="{9D8B030D-6E8A-4147-A177-3AD203B41FA5}">
                      <a16:colId xmlns:a16="http://schemas.microsoft.com/office/drawing/2014/main" val="1611902319"/>
                    </a:ext>
                  </a:extLst>
                </a:gridCol>
                <a:gridCol w="3025756">
                  <a:extLst>
                    <a:ext uri="{9D8B030D-6E8A-4147-A177-3AD203B41FA5}">
                      <a16:colId xmlns:a16="http://schemas.microsoft.com/office/drawing/2014/main" val="1312145991"/>
                    </a:ext>
                  </a:extLst>
                </a:gridCol>
              </a:tblGrid>
              <a:tr h="519895">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800"/>
                        </a:spcAft>
                      </a:pPr>
                      <a:r>
                        <a:rPr lang="nb-NO"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rPr>
                        <a:t>Fu</a:t>
                      </a:r>
                      <a:r>
                        <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rPr>
                        <a:t>nctional bacteria profiles</a:t>
                      </a: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8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Bacteria marker</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38090703"/>
                  </a:ext>
                </a:extLst>
              </a:tr>
              <a:tr h="803413">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4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Butyrate producing bacteria</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Anaerobutyricum hallii</a:t>
                      </a:r>
                      <a:endParaRPr lang="en-GB" sz="1450" i="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[Eubacterium] rectale</a:t>
                      </a:r>
                      <a:endParaRPr lang="en-GB" sz="1450" i="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Faecalibacterium prausnitzii</a:t>
                      </a:r>
                      <a:endParaRPr lang="en-GB" sz="1450"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242803"/>
                  </a:ext>
                </a:extLst>
              </a:tr>
              <a:tr h="789527">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4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Gut mucosa protective bacteria</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4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Faecalibacterium prausnitzii</a:t>
                      </a:r>
                    </a:p>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Akkermansia muciniphila</a:t>
                      </a:r>
                      <a:endParaRPr lang="en-GB" sz="1450" i="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6378209"/>
                  </a:ext>
                </a:extLst>
              </a:tr>
              <a:tr h="433378">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4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Gut health marker</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Faecalibacterium prausnitzii</a:t>
                      </a:r>
                      <a:endParaRPr lang="en-GB" sz="1450" i="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509133"/>
                  </a:ext>
                </a:extLst>
              </a:tr>
              <a:tr h="1058503">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4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Gut barrier protective bacteria and potentially harmful bacteria</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Faecalibacterium prausnitzii</a:t>
                      </a:r>
                      <a:endParaRPr lang="en-GB" sz="1450" i="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spcAft>
                          <a:spcPts val="400"/>
                        </a:spcAft>
                      </a:pPr>
                      <a:r>
                        <a:rPr lang="en-GB" sz="1450" i="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Ruminococcus gnavus</a:t>
                      </a:r>
                      <a:endParaRPr lang="en-GB" sz="1450" i="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spcAft>
                          <a:spcPts val="400"/>
                        </a:spcAft>
                      </a:pPr>
                      <a:r>
                        <a:rPr lang="en-GB" sz="1450"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Proteobacteria</a:t>
                      </a:r>
                      <a:endParaRPr lang="en-GB" sz="1450"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spcAft>
                          <a:spcPts val="400"/>
                        </a:spcAft>
                      </a:pPr>
                      <a:r>
                        <a:rPr lang="en-GB" sz="1450"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Shigella spp./Escherichia spp.</a:t>
                      </a:r>
                      <a:endParaRPr lang="en-GB" sz="1450"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999230"/>
                  </a:ext>
                </a:extLst>
              </a:tr>
              <a:tr h="548324">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7000"/>
                        </a:lnSpc>
                        <a:spcAft>
                          <a:spcPts val="400"/>
                        </a:spcAft>
                      </a:pPr>
                      <a:r>
                        <a:rPr lang="en-GB" sz="1450" b="1"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Pro-inflammatory bacteria</a:t>
                      </a:r>
                      <a:endParaRPr lang="en-GB" sz="1450" b="1"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42900" rtl="0" eaLnBrk="1" latinLnBrk="0" hangingPunct="1">
                        <a:defRPr sz="1350" kern="1200">
                          <a:solidFill>
                            <a:schemeClr val="tx1"/>
                          </a:solidFill>
                          <a:latin typeface="Helvetica"/>
                          <a:ea typeface="Helvetica"/>
                          <a:cs typeface="Helvetica"/>
                        </a:defRPr>
                      </a:lvl1pPr>
                      <a:lvl2pPr marL="342900" algn="l" defTabSz="342900" rtl="0" eaLnBrk="1" latinLnBrk="0" hangingPunct="1">
                        <a:defRPr sz="1350" kern="1200">
                          <a:solidFill>
                            <a:schemeClr val="tx1"/>
                          </a:solidFill>
                          <a:latin typeface="Helvetica"/>
                          <a:ea typeface="Helvetica"/>
                          <a:cs typeface="Helvetica"/>
                        </a:defRPr>
                      </a:lvl2pPr>
                      <a:lvl3pPr marL="685800" algn="l" defTabSz="342900" rtl="0" eaLnBrk="1" latinLnBrk="0" hangingPunct="1">
                        <a:defRPr sz="1350" kern="1200">
                          <a:solidFill>
                            <a:schemeClr val="tx1"/>
                          </a:solidFill>
                          <a:latin typeface="Helvetica"/>
                          <a:ea typeface="Helvetica"/>
                          <a:cs typeface="Helvetica"/>
                        </a:defRPr>
                      </a:lvl3pPr>
                      <a:lvl4pPr marL="1028700" algn="l" defTabSz="342900" rtl="0" eaLnBrk="1" latinLnBrk="0" hangingPunct="1">
                        <a:defRPr sz="1350" kern="1200">
                          <a:solidFill>
                            <a:schemeClr val="tx1"/>
                          </a:solidFill>
                          <a:latin typeface="Helvetica"/>
                          <a:ea typeface="Helvetica"/>
                          <a:cs typeface="Helvetica"/>
                        </a:defRPr>
                      </a:lvl4pPr>
                      <a:lvl5pPr marL="1371600" algn="l" defTabSz="342900" rtl="0" eaLnBrk="1" latinLnBrk="0" hangingPunct="1">
                        <a:defRPr sz="1350" kern="1200">
                          <a:solidFill>
                            <a:schemeClr val="tx1"/>
                          </a:solidFill>
                          <a:latin typeface="Helvetica"/>
                          <a:ea typeface="Helvetica"/>
                          <a:cs typeface="Helvetica"/>
                        </a:defRPr>
                      </a:lvl5pPr>
                      <a:lvl6pPr marL="1714500" algn="l" defTabSz="342900" rtl="0" eaLnBrk="1" latinLnBrk="0" hangingPunct="1">
                        <a:defRPr sz="1350" kern="1200">
                          <a:solidFill>
                            <a:schemeClr val="tx1"/>
                          </a:solidFill>
                          <a:latin typeface="Helvetica"/>
                          <a:ea typeface="Helvetica"/>
                          <a:cs typeface="Helvetica"/>
                        </a:defRPr>
                      </a:lvl6pPr>
                      <a:lvl7pPr marL="2057400" algn="l" defTabSz="342900" rtl="0" eaLnBrk="1" latinLnBrk="0" hangingPunct="1">
                        <a:defRPr sz="1350" kern="1200">
                          <a:solidFill>
                            <a:schemeClr val="tx1"/>
                          </a:solidFill>
                          <a:latin typeface="Helvetica"/>
                          <a:ea typeface="Helvetica"/>
                          <a:cs typeface="Helvetica"/>
                        </a:defRPr>
                      </a:lvl7pPr>
                      <a:lvl8pPr marL="2400300" algn="l" defTabSz="342900" rtl="0" eaLnBrk="1" latinLnBrk="0" hangingPunct="1">
                        <a:defRPr sz="1350" kern="1200">
                          <a:solidFill>
                            <a:schemeClr val="tx1"/>
                          </a:solidFill>
                          <a:latin typeface="Helvetica"/>
                          <a:ea typeface="Helvetica"/>
                          <a:cs typeface="Helvetica"/>
                        </a:defRPr>
                      </a:lvl8pPr>
                      <a:lvl9pPr marL="2743200" algn="l" defTabSz="342900" rtl="0" eaLnBrk="1" latinLnBrk="0" hangingPunct="1">
                        <a:defRPr sz="1350" kern="1200">
                          <a:solidFill>
                            <a:schemeClr val="tx1"/>
                          </a:solidFill>
                          <a:latin typeface="Helvetica"/>
                          <a:ea typeface="Helvetica"/>
                          <a:cs typeface="Helvetica"/>
                        </a:defRPr>
                      </a:lvl9pPr>
                    </a:lstStyle>
                    <a:p>
                      <a:pPr algn="l">
                        <a:lnSpc>
                          <a:spcPct val="100000"/>
                        </a:lnSpc>
                        <a:spcAft>
                          <a:spcPts val="400"/>
                        </a:spcAft>
                      </a:pPr>
                      <a:r>
                        <a:rPr lang="en-GB" sz="1450"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Proteobacteria</a:t>
                      </a:r>
                      <a:endParaRPr lang="en-GB" sz="1450"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spcAft>
                          <a:spcPts val="400"/>
                        </a:spcAft>
                      </a:pPr>
                      <a:r>
                        <a:rPr lang="en-GB" sz="1450" dirty="0">
                          <a:solidFill>
                            <a:srgbClr val="090503"/>
                          </a:solidFill>
                          <a:effectLst/>
                          <a:latin typeface="Calibri" panose="020F0502020204030204" pitchFamily="34" charset="0"/>
                          <a:ea typeface="Times New Roman" panose="02020603050405020304" pitchFamily="18" charset="0"/>
                          <a:cs typeface="Calibri" panose="020F0502020204030204" pitchFamily="34" charset="0"/>
                        </a:rPr>
                        <a:t>Shigella spp./ Escherichia spp.</a:t>
                      </a:r>
                      <a:endParaRPr lang="en-GB" sz="1450" dirty="0">
                        <a:solidFill>
                          <a:srgbClr val="090503"/>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06052"/>
                  </a:ext>
                </a:extLst>
              </a:tr>
            </a:tbl>
          </a:graphicData>
        </a:graphic>
      </p:graphicFrame>
    </p:spTree>
    <p:extLst>
      <p:ext uri="{BB962C8B-B14F-4D97-AF65-F5344CB8AC3E}">
        <p14:creationId xmlns:p14="http://schemas.microsoft.com/office/powerpoint/2010/main" val="4089207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9947</TotalTime>
  <Words>2210</Words>
  <Application>Microsoft Office PowerPoint</Application>
  <PresentationFormat>Widescreen</PresentationFormat>
  <Paragraphs>215</Paragraphs>
  <Slides>16</Slides>
  <Notes>4</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16</vt:i4>
      </vt:variant>
    </vt:vector>
  </HeadingPairs>
  <TitlesOfParts>
    <vt:vector size="37" baseType="lpstr">
      <vt:lpstr>Arial</vt:lpstr>
      <vt:lpstr>Calibri</vt:lpstr>
      <vt:lpstr>Calibri Light</vt:lpstr>
      <vt:lpstr>Canva Student Font</vt:lpstr>
      <vt:lpstr>Century Gothic</vt:lpstr>
      <vt:lpstr>Cerebri Bold</vt:lpstr>
      <vt:lpstr>Courier New</vt:lpstr>
      <vt:lpstr>Glacial Indifference</vt:lpstr>
      <vt:lpstr>Google Sans</vt:lpstr>
      <vt:lpstr>IBM Plex Sans</vt:lpstr>
      <vt:lpstr>IBM Plex Sans Bold</vt:lpstr>
      <vt:lpstr>noto sans</vt:lpstr>
      <vt:lpstr>Open Sans</vt:lpstr>
      <vt:lpstr>Open Sans Bold</vt:lpstr>
      <vt:lpstr>Open Sans Bold Italics</vt:lpstr>
      <vt:lpstr>Segoe UI</vt:lpstr>
      <vt:lpstr>Verdana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Yiota Mitroyianni</dc:creator>
  <cp:lastModifiedBy>Yiota Mitroyianni</cp:lastModifiedBy>
  <cp:revision>4</cp:revision>
  <dcterms:created xsi:type="dcterms:W3CDTF">2023-10-25T08:53:49Z</dcterms:created>
  <dcterms:modified xsi:type="dcterms:W3CDTF">2024-01-05T08:07:03Z</dcterms:modified>
</cp:coreProperties>
</file>