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76" r:id="rId2"/>
    <p:sldId id="277" r:id="rId3"/>
    <p:sldId id="281" r:id="rId4"/>
    <p:sldId id="289" r:id="rId5"/>
    <p:sldId id="286" r:id="rId6"/>
    <p:sldId id="283" r:id="rId7"/>
    <p:sldId id="293" r:id="rId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5847" autoAdjust="0"/>
  </p:normalViewPr>
  <p:slideViewPr>
    <p:cSldViewPr snapToGrid="0" showGuides="1">
      <p:cViewPr varScale="1">
        <p:scale>
          <a:sx n="156" d="100"/>
          <a:sy n="156" d="100"/>
        </p:scale>
        <p:origin x="342" y="15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FE3A6C-8A4E-4A86-8615-5F77678E0FBD}" type="datetimeFigureOut">
              <a:rPr lang="de-DE" smtClean="0"/>
              <a:pPr/>
              <a:t>05.01.2024</a:t>
            </a:fld>
            <a:endParaRPr lang="de-DE" dirty="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5362D4-FA83-4D05-9F39-DC40B3AE100C}" type="slidenum">
              <a:rPr lang="de-DE" smtClean="0"/>
              <a:pPr/>
              <a:t>‹#›</a:t>
            </a:fld>
            <a:endParaRPr lang="de-DE"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F85A-931B-E6CD-A48D-9C1527BA7E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4B253F-1D5A-E48E-94B0-34903D053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EE72AE-0065-C057-154E-EC8296A0B7E1}"/>
              </a:ext>
            </a:extLst>
          </p:cNvPr>
          <p:cNvSpPr>
            <a:spLocks noGrp="1"/>
          </p:cNvSpPr>
          <p:nvPr>
            <p:ph type="dt" sz="half" idx="10"/>
          </p:nvPr>
        </p:nvSpPr>
        <p:spPr/>
        <p:txBody>
          <a:bodyPr/>
          <a:lstStyle/>
          <a:p>
            <a:fld id="{544228D4-3E42-4C80-937B-F3098B6AFECE}" type="datetimeFigureOut">
              <a:rPr lang="en-US" smtClean="0"/>
              <a:pPr/>
              <a:t>1/5/2024</a:t>
            </a:fld>
            <a:endParaRPr lang="en-US" dirty="0"/>
          </a:p>
        </p:txBody>
      </p:sp>
      <p:sp>
        <p:nvSpPr>
          <p:cNvPr id="5" name="Footer Placeholder 4">
            <a:extLst>
              <a:ext uri="{FF2B5EF4-FFF2-40B4-BE49-F238E27FC236}">
                <a16:creationId xmlns:a16="http://schemas.microsoft.com/office/drawing/2014/main" id="{C85901C8-F52A-D548-8C13-0E0854A0C9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2C0C52-DD5A-ACA0-1413-94EB53B5CEBD}"/>
              </a:ext>
            </a:extLst>
          </p:cNvPr>
          <p:cNvSpPr>
            <a:spLocks noGrp="1"/>
          </p:cNvSpPr>
          <p:nvPr>
            <p:ph type="sldNum" sz="quarter" idx="12"/>
          </p:nvPr>
        </p:nvSpPr>
        <p:spPr/>
        <p:txBody>
          <a:bodyPr/>
          <a:lstStyle/>
          <a:p>
            <a:fld id="{12311A65-1EF2-4353-910F-B799207884FD}" type="slidenum">
              <a:rPr lang="en-US" smtClean="0"/>
              <a:pPr/>
              <a:t>‹#›</a:t>
            </a:fld>
            <a:endParaRPr lang="en-US" dirty="0"/>
          </a:p>
        </p:txBody>
      </p:sp>
    </p:spTree>
    <p:extLst>
      <p:ext uri="{BB962C8B-B14F-4D97-AF65-F5344CB8AC3E}">
        <p14:creationId xmlns:p14="http://schemas.microsoft.com/office/powerpoint/2010/main" val="863867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55F18-7F1B-08DD-2D02-E4E08012FA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A8328-6450-9697-C663-010E801225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0D6823-E7A6-7928-744F-4E2B30FF7224}"/>
              </a:ext>
            </a:extLst>
          </p:cNvPr>
          <p:cNvSpPr>
            <a:spLocks noGrp="1"/>
          </p:cNvSpPr>
          <p:nvPr>
            <p:ph type="dt" sz="half" idx="10"/>
          </p:nvPr>
        </p:nvSpPr>
        <p:spPr/>
        <p:txBody>
          <a:bodyPr/>
          <a:lstStyle/>
          <a:p>
            <a:fld id="{544228D4-3E42-4C80-937B-F3098B6AFECE}" type="datetimeFigureOut">
              <a:rPr lang="en-US" smtClean="0"/>
              <a:pPr/>
              <a:t>1/5/2024</a:t>
            </a:fld>
            <a:endParaRPr lang="en-US" dirty="0"/>
          </a:p>
        </p:txBody>
      </p:sp>
      <p:sp>
        <p:nvSpPr>
          <p:cNvPr id="5" name="Footer Placeholder 4">
            <a:extLst>
              <a:ext uri="{FF2B5EF4-FFF2-40B4-BE49-F238E27FC236}">
                <a16:creationId xmlns:a16="http://schemas.microsoft.com/office/drawing/2014/main" id="{907B577A-44AA-3D40-F062-265E3049A8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C97B83-77D8-6A44-0339-66032CCE56F1}"/>
              </a:ext>
            </a:extLst>
          </p:cNvPr>
          <p:cNvSpPr>
            <a:spLocks noGrp="1"/>
          </p:cNvSpPr>
          <p:nvPr>
            <p:ph type="sldNum" sz="quarter" idx="12"/>
          </p:nvPr>
        </p:nvSpPr>
        <p:spPr/>
        <p:txBody>
          <a:bodyPr/>
          <a:lstStyle/>
          <a:p>
            <a:fld id="{12311A65-1EF2-4353-910F-B799207884FD}" type="slidenum">
              <a:rPr lang="en-US" smtClean="0"/>
              <a:pPr/>
              <a:t>‹#›</a:t>
            </a:fld>
            <a:endParaRPr lang="en-US" dirty="0"/>
          </a:p>
        </p:txBody>
      </p:sp>
    </p:spTree>
    <p:extLst>
      <p:ext uri="{BB962C8B-B14F-4D97-AF65-F5344CB8AC3E}">
        <p14:creationId xmlns:p14="http://schemas.microsoft.com/office/powerpoint/2010/main" val="97456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B93EF0-CC15-88BE-64DD-A246C1D216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65A648-099F-1DCD-77BF-269E5B98B8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48F21F-FC77-87F7-0B97-04616907F352}"/>
              </a:ext>
            </a:extLst>
          </p:cNvPr>
          <p:cNvSpPr>
            <a:spLocks noGrp="1"/>
          </p:cNvSpPr>
          <p:nvPr>
            <p:ph type="dt" sz="half" idx="10"/>
          </p:nvPr>
        </p:nvSpPr>
        <p:spPr/>
        <p:txBody>
          <a:bodyPr/>
          <a:lstStyle/>
          <a:p>
            <a:fld id="{544228D4-3E42-4C80-937B-F3098B6AFECE}" type="datetimeFigureOut">
              <a:rPr lang="en-US" smtClean="0"/>
              <a:pPr/>
              <a:t>1/5/2024</a:t>
            </a:fld>
            <a:endParaRPr lang="en-US" dirty="0"/>
          </a:p>
        </p:txBody>
      </p:sp>
      <p:sp>
        <p:nvSpPr>
          <p:cNvPr id="5" name="Footer Placeholder 4">
            <a:extLst>
              <a:ext uri="{FF2B5EF4-FFF2-40B4-BE49-F238E27FC236}">
                <a16:creationId xmlns:a16="http://schemas.microsoft.com/office/drawing/2014/main" id="{F214CEA1-B87B-11B2-7E73-5663CBCD5E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23B1C0C-45B1-38EF-F750-CEF45F13CB76}"/>
              </a:ext>
            </a:extLst>
          </p:cNvPr>
          <p:cNvSpPr>
            <a:spLocks noGrp="1"/>
          </p:cNvSpPr>
          <p:nvPr>
            <p:ph type="sldNum" sz="quarter" idx="12"/>
          </p:nvPr>
        </p:nvSpPr>
        <p:spPr/>
        <p:txBody>
          <a:bodyPr/>
          <a:lstStyle/>
          <a:p>
            <a:fld id="{12311A65-1EF2-4353-910F-B799207884FD}" type="slidenum">
              <a:rPr lang="en-US" smtClean="0"/>
              <a:pPr/>
              <a:t>‹#›</a:t>
            </a:fld>
            <a:endParaRPr lang="en-US" dirty="0"/>
          </a:p>
        </p:txBody>
      </p:sp>
    </p:spTree>
    <p:extLst>
      <p:ext uri="{BB962C8B-B14F-4D97-AF65-F5344CB8AC3E}">
        <p14:creationId xmlns:p14="http://schemas.microsoft.com/office/powerpoint/2010/main" val="3928775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86CABE-0B84-0F91-110C-0A002F37AB9D}"/>
              </a:ext>
            </a:extLst>
          </p:cNvPr>
          <p:cNvSpPr>
            <a:spLocks noGrp="1"/>
          </p:cNvSpPr>
          <p:nvPr>
            <p:ph type="title"/>
          </p:nvPr>
        </p:nvSpPr>
        <p:spPr/>
        <p:txBody>
          <a:bodyPr/>
          <a:lstStyle/>
          <a:p>
            <a:r>
              <a:rPr lang="de-DE"/>
              <a:t>Mastertitelformat bearbeiten</a:t>
            </a:r>
            <a:endParaRPr lang="fr-FR"/>
          </a:p>
        </p:txBody>
      </p:sp>
      <p:sp>
        <p:nvSpPr>
          <p:cNvPr id="3" name="Textplatzhalter 2">
            <a:extLst>
              <a:ext uri="{FF2B5EF4-FFF2-40B4-BE49-F238E27FC236}">
                <a16:creationId xmlns:a16="http://schemas.microsoft.com/office/drawing/2014/main" id="{814224AB-80E3-BA92-F453-A547FC5EC4AF}"/>
              </a:ext>
            </a:extLst>
          </p:cNvPr>
          <p:cNvSpPr>
            <a:spLocks noGrp="1"/>
          </p:cNvSpPr>
          <p:nvPr>
            <p:ph type="body"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fr-FR"/>
          </a:p>
        </p:txBody>
      </p:sp>
      <p:sp>
        <p:nvSpPr>
          <p:cNvPr id="4" name="Datumsplatzhalter 3">
            <a:extLst>
              <a:ext uri="{FF2B5EF4-FFF2-40B4-BE49-F238E27FC236}">
                <a16:creationId xmlns:a16="http://schemas.microsoft.com/office/drawing/2014/main" id="{D5686915-40B3-31D9-3FA8-76C03E6CE081}"/>
              </a:ext>
            </a:extLst>
          </p:cNvPr>
          <p:cNvSpPr>
            <a:spLocks noGrp="1"/>
          </p:cNvSpPr>
          <p:nvPr>
            <p:ph type="dt" sz="half" idx="10"/>
          </p:nvPr>
        </p:nvSpPr>
        <p:spPr/>
        <p:txBody>
          <a:bodyPr/>
          <a:lstStyle/>
          <a:p>
            <a:fld id="{84211D2D-EA4E-4BA7-A4F5-59220BA0D161}" type="datetimeFigureOut">
              <a:rPr lang="fr-FR" smtClean="0"/>
              <a:pPr/>
              <a:t>05/01/2024</a:t>
            </a:fld>
            <a:endParaRPr lang="fr-FR" dirty="0"/>
          </a:p>
        </p:txBody>
      </p:sp>
      <p:sp>
        <p:nvSpPr>
          <p:cNvPr id="5" name="Fußzeilenplatzhalter 4">
            <a:extLst>
              <a:ext uri="{FF2B5EF4-FFF2-40B4-BE49-F238E27FC236}">
                <a16:creationId xmlns:a16="http://schemas.microsoft.com/office/drawing/2014/main" id="{2B1747D8-F8B3-ACA2-D9D7-27D7484FC4B8}"/>
              </a:ext>
            </a:extLst>
          </p:cNvPr>
          <p:cNvSpPr>
            <a:spLocks noGrp="1"/>
          </p:cNvSpPr>
          <p:nvPr>
            <p:ph type="ftr" sz="quarter" idx="11"/>
          </p:nvPr>
        </p:nvSpPr>
        <p:spPr/>
        <p:txBody>
          <a:bodyPr/>
          <a:lstStyle/>
          <a:p>
            <a:endParaRPr lang="fr-FR" dirty="0"/>
          </a:p>
        </p:txBody>
      </p:sp>
      <p:sp>
        <p:nvSpPr>
          <p:cNvPr id="6" name="Foliennummernplatzhalter 5">
            <a:extLst>
              <a:ext uri="{FF2B5EF4-FFF2-40B4-BE49-F238E27FC236}">
                <a16:creationId xmlns:a16="http://schemas.microsoft.com/office/drawing/2014/main" id="{FD43DA3B-AB25-60AF-0B8E-45A4A4300305}"/>
              </a:ext>
            </a:extLst>
          </p:cNvPr>
          <p:cNvSpPr>
            <a:spLocks noGrp="1"/>
          </p:cNvSpPr>
          <p:nvPr>
            <p:ph type="sldNum" sz="quarter" idx="12"/>
          </p:nvPr>
        </p:nvSpPr>
        <p:spPr/>
        <p:txBody>
          <a:bodyPr/>
          <a:lstStyle/>
          <a:p>
            <a:fld id="{F46BF30B-7A20-4195-B795-0B294ADB8D73}" type="slidenum">
              <a:rPr lang="fr-FR" smtClean="0"/>
              <a:pPr/>
              <a:t>‹#›</a:t>
            </a:fld>
            <a:endParaRPr lang="fr-FR" dirty="0"/>
          </a:p>
        </p:txBody>
      </p:sp>
    </p:spTree>
    <p:extLst>
      <p:ext uri="{BB962C8B-B14F-4D97-AF65-F5344CB8AC3E}">
        <p14:creationId xmlns:p14="http://schemas.microsoft.com/office/powerpoint/2010/main" val="3153640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8341-8923-E3FB-66BE-66D2AC246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7D1729-8384-03FE-2208-0E5DC01435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D35DFA-37E7-F336-FC89-54B007B78F29}"/>
              </a:ext>
            </a:extLst>
          </p:cNvPr>
          <p:cNvSpPr>
            <a:spLocks noGrp="1"/>
          </p:cNvSpPr>
          <p:nvPr>
            <p:ph type="dt" sz="half" idx="10"/>
          </p:nvPr>
        </p:nvSpPr>
        <p:spPr/>
        <p:txBody>
          <a:bodyPr/>
          <a:lstStyle/>
          <a:p>
            <a:fld id="{544228D4-3E42-4C80-937B-F3098B6AFECE}" type="datetimeFigureOut">
              <a:rPr lang="en-US" smtClean="0"/>
              <a:pPr/>
              <a:t>1/5/2024</a:t>
            </a:fld>
            <a:endParaRPr lang="en-US" dirty="0"/>
          </a:p>
        </p:txBody>
      </p:sp>
      <p:sp>
        <p:nvSpPr>
          <p:cNvPr id="5" name="Footer Placeholder 4">
            <a:extLst>
              <a:ext uri="{FF2B5EF4-FFF2-40B4-BE49-F238E27FC236}">
                <a16:creationId xmlns:a16="http://schemas.microsoft.com/office/drawing/2014/main" id="{2B93DC45-216E-97B6-C50A-07E5BCED24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54CECA-38F1-E618-BA95-DEE1373FEC88}"/>
              </a:ext>
            </a:extLst>
          </p:cNvPr>
          <p:cNvSpPr>
            <a:spLocks noGrp="1"/>
          </p:cNvSpPr>
          <p:nvPr>
            <p:ph type="sldNum" sz="quarter" idx="12"/>
          </p:nvPr>
        </p:nvSpPr>
        <p:spPr/>
        <p:txBody>
          <a:bodyPr/>
          <a:lstStyle/>
          <a:p>
            <a:fld id="{12311A65-1EF2-4353-910F-B799207884FD}" type="slidenum">
              <a:rPr lang="en-US" smtClean="0"/>
              <a:pPr/>
              <a:t>‹#›</a:t>
            </a:fld>
            <a:endParaRPr lang="en-US" dirty="0"/>
          </a:p>
        </p:txBody>
      </p:sp>
    </p:spTree>
    <p:extLst>
      <p:ext uri="{BB962C8B-B14F-4D97-AF65-F5344CB8AC3E}">
        <p14:creationId xmlns:p14="http://schemas.microsoft.com/office/powerpoint/2010/main" val="3404957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555A6-BEAB-1757-F586-7E5F3CA75B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FC99D6-B161-7A4F-AE57-FE4F1EADF2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C60396-BC51-75AF-4F39-069B6A0084DC}"/>
              </a:ext>
            </a:extLst>
          </p:cNvPr>
          <p:cNvSpPr>
            <a:spLocks noGrp="1"/>
          </p:cNvSpPr>
          <p:nvPr>
            <p:ph type="dt" sz="half" idx="10"/>
          </p:nvPr>
        </p:nvSpPr>
        <p:spPr/>
        <p:txBody>
          <a:bodyPr/>
          <a:lstStyle/>
          <a:p>
            <a:fld id="{544228D4-3E42-4C80-937B-F3098B6AFECE}" type="datetimeFigureOut">
              <a:rPr lang="en-US" smtClean="0"/>
              <a:pPr/>
              <a:t>1/5/2024</a:t>
            </a:fld>
            <a:endParaRPr lang="en-US" dirty="0"/>
          </a:p>
        </p:txBody>
      </p:sp>
      <p:sp>
        <p:nvSpPr>
          <p:cNvPr id="5" name="Footer Placeholder 4">
            <a:extLst>
              <a:ext uri="{FF2B5EF4-FFF2-40B4-BE49-F238E27FC236}">
                <a16:creationId xmlns:a16="http://schemas.microsoft.com/office/drawing/2014/main" id="{2F2E24D4-F864-1648-9F30-2DB6A7ACD8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56F7E7-FE77-028E-9FD2-D78328F0A184}"/>
              </a:ext>
            </a:extLst>
          </p:cNvPr>
          <p:cNvSpPr>
            <a:spLocks noGrp="1"/>
          </p:cNvSpPr>
          <p:nvPr>
            <p:ph type="sldNum" sz="quarter" idx="12"/>
          </p:nvPr>
        </p:nvSpPr>
        <p:spPr/>
        <p:txBody>
          <a:bodyPr/>
          <a:lstStyle/>
          <a:p>
            <a:fld id="{12311A65-1EF2-4353-910F-B799207884FD}" type="slidenum">
              <a:rPr lang="en-US" smtClean="0"/>
              <a:pPr/>
              <a:t>‹#›</a:t>
            </a:fld>
            <a:endParaRPr lang="en-US" dirty="0"/>
          </a:p>
        </p:txBody>
      </p:sp>
    </p:spTree>
    <p:extLst>
      <p:ext uri="{BB962C8B-B14F-4D97-AF65-F5344CB8AC3E}">
        <p14:creationId xmlns:p14="http://schemas.microsoft.com/office/powerpoint/2010/main" val="1268868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85F21-38D4-CDAB-257A-E852611ACC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6E7A0B-7DAA-848C-D570-1102D41717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1A8279-BAF1-45D0-A85D-0E7A6D2FD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3803D1-CB01-2F54-C93D-DE089A0AA1C5}"/>
              </a:ext>
            </a:extLst>
          </p:cNvPr>
          <p:cNvSpPr>
            <a:spLocks noGrp="1"/>
          </p:cNvSpPr>
          <p:nvPr>
            <p:ph type="dt" sz="half" idx="10"/>
          </p:nvPr>
        </p:nvSpPr>
        <p:spPr/>
        <p:txBody>
          <a:bodyPr/>
          <a:lstStyle/>
          <a:p>
            <a:fld id="{544228D4-3E42-4C80-937B-F3098B6AFECE}" type="datetimeFigureOut">
              <a:rPr lang="en-US" smtClean="0"/>
              <a:pPr/>
              <a:t>1/5/2024</a:t>
            </a:fld>
            <a:endParaRPr lang="en-US" dirty="0"/>
          </a:p>
        </p:txBody>
      </p:sp>
      <p:sp>
        <p:nvSpPr>
          <p:cNvPr id="6" name="Footer Placeholder 5">
            <a:extLst>
              <a:ext uri="{FF2B5EF4-FFF2-40B4-BE49-F238E27FC236}">
                <a16:creationId xmlns:a16="http://schemas.microsoft.com/office/drawing/2014/main" id="{26A025AA-F128-BD3F-B2C5-EDA06DEA4A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379A56A-6C41-B5AE-02F1-33C3269389BE}"/>
              </a:ext>
            </a:extLst>
          </p:cNvPr>
          <p:cNvSpPr>
            <a:spLocks noGrp="1"/>
          </p:cNvSpPr>
          <p:nvPr>
            <p:ph type="sldNum" sz="quarter" idx="12"/>
          </p:nvPr>
        </p:nvSpPr>
        <p:spPr/>
        <p:txBody>
          <a:bodyPr/>
          <a:lstStyle/>
          <a:p>
            <a:fld id="{12311A65-1EF2-4353-910F-B799207884FD}" type="slidenum">
              <a:rPr lang="en-US" smtClean="0"/>
              <a:pPr/>
              <a:t>‹#›</a:t>
            </a:fld>
            <a:endParaRPr lang="en-US" dirty="0"/>
          </a:p>
        </p:txBody>
      </p:sp>
    </p:spTree>
    <p:extLst>
      <p:ext uri="{BB962C8B-B14F-4D97-AF65-F5344CB8AC3E}">
        <p14:creationId xmlns:p14="http://schemas.microsoft.com/office/powerpoint/2010/main" val="3159920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500EE-2EC5-E7AB-F5F0-DD3368FA96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41FC28-A801-3C2E-8AAA-41B7B7B448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0B396A-8541-88C8-1DBD-09D1C4FE9D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A07606-FA5D-6514-5702-C2384A4D2E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1C7EFE-DAC5-4C90-3B28-6F88D0BE14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E1FDD5-CDAF-8058-AE38-6642BC0FC59C}"/>
              </a:ext>
            </a:extLst>
          </p:cNvPr>
          <p:cNvSpPr>
            <a:spLocks noGrp="1"/>
          </p:cNvSpPr>
          <p:nvPr>
            <p:ph type="dt" sz="half" idx="10"/>
          </p:nvPr>
        </p:nvSpPr>
        <p:spPr/>
        <p:txBody>
          <a:bodyPr/>
          <a:lstStyle/>
          <a:p>
            <a:fld id="{544228D4-3E42-4C80-937B-F3098B6AFECE}" type="datetimeFigureOut">
              <a:rPr lang="en-US" smtClean="0"/>
              <a:pPr/>
              <a:t>1/5/2024</a:t>
            </a:fld>
            <a:endParaRPr lang="en-US" dirty="0"/>
          </a:p>
        </p:txBody>
      </p:sp>
      <p:sp>
        <p:nvSpPr>
          <p:cNvPr id="8" name="Footer Placeholder 7">
            <a:extLst>
              <a:ext uri="{FF2B5EF4-FFF2-40B4-BE49-F238E27FC236}">
                <a16:creationId xmlns:a16="http://schemas.microsoft.com/office/drawing/2014/main" id="{7BAEB246-56A5-90BB-1D5B-37610BF69FF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FC6A588-9BDF-0036-BEDB-C7C2935D30A7}"/>
              </a:ext>
            </a:extLst>
          </p:cNvPr>
          <p:cNvSpPr>
            <a:spLocks noGrp="1"/>
          </p:cNvSpPr>
          <p:nvPr>
            <p:ph type="sldNum" sz="quarter" idx="12"/>
          </p:nvPr>
        </p:nvSpPr>
        <p:spPr/>
        <p:txBody>
          <a:bodyPr/>
          <a:lstStyle/>
          <a:p>
            <a:fld id="{12311A65-1EF2-4353-910F-B799207884FD}" type="slidenum">
              <a:rPr lang="en-US" smtClean="0"/>
              <a:pPr/>
              <a:t>‹#›</a:t>
            </a:fld>
            <a:endParaRPr lang="en-US" dirty="0"/>
          </a:p>
        </p:txBody>
      </p:sp>
    </p:spTree>
    <p:extLst>
      <p:ext uri="{BB962C8B-B14F-4D97-AF65-F5344CB8AC3E}">
        <p14:creationId xmlns:p14="http://schemas.microsoft.com/office/powerpoint/2010/main" val="3965892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A57B9-31B7-9C6D-AC02-BE70D75635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C11FA3-222C-862B-ABF8-6F0AF32B4225}"/>
              </a:ext>
            </a:extLst>
          </p:cNvPr>
          <p:cNvSpPr>
            <a:spLocks noGrp="1"/>
          </p:cNvSpPr>
          <p:nvPr>
            <p:ph type="dt" sz="half" idx="10"/>
          </p:nvPr>
        </p:nvSpPr>
        <p:spPr/>
        <p:txBody>
          <a:bodyPr/>
          <a:lstStyle/>
          <a:p>
            <a:fld id="{544228D4-3E42-4C80-937B-F3098B6AFECE}" type="datetimeFigureOut">
              <a:rPr lang="en-US" smtClean="0"/>
              <a:pPr/>
              <a:t>1/5/2024</a:t>
            </a:fld>
            <a:endParaRPr lang="en-US" dirty="0"/>
          </a:p>
        </p:txBody>
      </p:sp>
      <p:sp>
        <p:nvSpPr>
          <p:cNvPr id="4" name="Footer Placeholder 3">
            <a:extLst>
              <a:ext uri="{FF2B5EF4-FFF2-40B4-BE49-F238E27FC236}">
                <a16:creationId xmlns:a16="http://schemas.microsoft.com/office/drawing/2014/main" id="{DB8AA33C-5C51-23EF-2CDF-427FE6C3675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FBB3E97-16EF-80BC-E0E6-99799578003E}"/>
              </a:ext>
            </a:extLst>
          </p:cNvPr>
          <p:cNvSpPr>
            <a:spLocks noGrp="1"/>
          </p:cNvSpPr>
          <p:nvPr>
            <p:ph type="sldNum" sz="quarter" idx="12"/>
          </p:nvPr>
        </p:nvSpPr>
        <p:spPr/>
        <p:txBody>
          <a:bodyPr/>
          <a:lstStyle/>
          <a:p>
            <a:fld id="{12311A65-1EF2-4353-910F-B799207884FD}" type="slidenum">
              <a:rPr lang="en-US" smtClean="0"/>
              <a:pPr/>
              <a:t>‹#›</a:t>
            </a:fld>
            <a:endParaRPr lang="en-US" dirty="0"/>
          </a:p>
        </p:txBody>
      </p:sp>
    </p:spTree>
    <p:extLst>
      <p:ext uri="{BB962C8B-B14F-4D97-AF65-F5344CB8AC3E}">
        <p14:creationId xmlns:p14="http://schemas.microsoft.com/office/powerpoint/2010/main" val="813988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8AB23E-D92A-7052-C655-17D0D30EBB72}"/>
              </a:ext>
            </a:extLst>
          </p:cNvPr>
          <p:cNvSpPr>
            <a:spLocks noGrp="1"/>
          </p:cNvSpPr>
          <p:nvPr>
            <p:ph type="dt" sz="half" idx="10"/>
          </p:nvPr>
        </p:nvSpPr>
        <p:spPr/>
        <p:txBody>
          <a:bodyPr/>
          <a:lstStyle/>
          <a:p>
            <a:fld id="{544228D4-3E42-4C80-937B-F3098B6AFECE}" type="datetimeFigureOut">
              <a:rPr lang="en-US" smtClean="0"/>
              <a:pPr/>
              <a:t>1/5/2024</a:t>
            </a:fld>
            <a:endParaRPr lang="en-US" dirty="0"/>
          </a:p>
        </p:txBody>
      </p:sp>
      <p:sp>
        <p:nvSpPr>
          <p:cNvPr id="3" name="Footer Placeholder 2">
            <a:extLst>
              <a:ext uri="{FF2B5EF4-FFF2-40B4-BE49-F238E27FC236}">
                <a16:creationId xmlns:a16="http://schemas.microsoft.com/office/drawing/2014/main" id="{FDE6188E-1ACF-4E6B-CA7D-EF8259BBC41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AFB4F6F-DE15-3CD0-D3B9-5828E3724EDE}"/>
              </a:ext>
            </a:extLst>
          </p:cNvPr>
          <p:cNvSpPr>
            <a:spLocks noGrp="1"/>
          </p:cNvSpPr>
          <p:nvPr>
            <p:ph type="sldNum" sz="quarter" idx="12"/>
          </p:nvPr>
        </p:nvSpPr>
        <p:spPr/>
        <p:txBody>
          <a:bodyPr/>
          <a:lstStyle/>
          <a:p>
            <a:fld id="{12311A65-1EF2-4353-910F-B799207884FD}" type="slidenum">
              <a:rPr lang="en-US" smtClean="0"/>
              <a:pPr/>
              <a:t>‹#›</a:t>
            </a:fld>
            <a:endParaRPr lang="en-US" dirty="0"/>
          </a:p>
        </p:txBody>
      </p:sp>
    </p:spTree>
    <p:extLst>
      <p:ext uri="{BB962C8B-B14F-4D97-AF65-F5344CB8AC3E}">
        <p14:creationId xmlns:p14="http://schemas.microsoft.com/office/powerpoint/2010/main" val="4258596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E37E4-4842-8B32-728D-8B129A61D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2D145B-99CA-895D-CC3B-6B768CCDFA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5B16B5-17B8-9B1C-8308-F60AA9A9ED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A630BD-5CFC-52D9-4AED-254FCA0C727F}"/>
              </a:ext>
            </a:extLst>
          </p:cNvPr>
          <p:cNvSpPr>
            <a:spLocks noGrp="1"/>
          </p:cNvSpPr>
          <p:nvPr>
            <p:ph type="dt" sz="half" idx="10"/>
          </p:nvPr>
        </p:nvSpPr>
        <p:spPr/>
        <p:txBody>
          <a:bodyPr/>
          <a:lstStyle/>
          <a:p>
            <a:fld id="{544228D4-3E42-4C80-937B-F3098B6AFECE}" type="datetimeFigureOut">
              <a:rPr lang="en-US" smtClean="0"/>
              <a:pPr/>
              <a:t>1/5/2024</a:t>
            </a:fld>
            <a:endParaRPr lang="en-US" dirty="0"/>
          </a:p>
        </p:txBody>
      </p:sp>
      <p:sp>
        <p:nvSpPr>
          <p:cNvPr id="6" name="Footer Placeholder 5">
            <a:extLst>
              <a:ext uri="{FF2B5EF4-FFF2-40B4-BE49-F238E27FC236}">
                <a16:creationId xmlns:a16="http://schemas.microsoft.com/office/drawing/2014/main" id="{D2F1B695-F2A3-A6D7-62CF-940C79BAD3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5831FAC-2280-07CC-5512-BCD804A2DF86}"/>
              </a:ext>
            </a:extLst>
          </p:cNvPr>
          <p:cNvSpPr>
            <a:spLocks noGrp="1"/>
          </p:cNvSpPr>
          <p:nvPr>
            <p:ph type="sldNum" sz="quarter" idx="12"/>
          </p:nvPr>
        </p:nvSpPr>
        <p:spPr/>
        <p:txBody>
          <a:bodyPr/>
          <a:lstStyle/>
          <a:p>
            <a:fld id="{12311A65-1EF2-4353-910F-B799207884FD}" type="slidenum">
              <a:rPr lang="en-US" smtClean="0"/>
              <a:pPr/>
              <a:t>‹#›</a:t>
            </a:fld>
            <a:endParaRPr lang="en-US" dirty="0"/>
          </a:p>
        </p:txBody>
      </p:sp>
    </p:spTree>
    <p:extLst>
      <p:ext uri="{BB962C8B-B14F-4D97-AF65-F5344CB8AC3E}">
        <p14:creationId xmlns:p14="http://schemas.microsoft.com/office/powerpoint/2010/main" val="307319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808B-978B-45E5-9870-12364449D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945456-A807-7EC2-C163-F156A5DD9E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EFEBF59-543D-77EE-1581-EAAFCC2D3C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011334-A3D7-153B-6C27-083E131C1800}"/>
              </a:ext>
            </a:extLst>
          </p:cNvPr>
          <p:cNvSpPr>
            <a:spLocks noGrp="1"/>
          </p:cNvSpPr>
          <p:nvPr>
            <p:ph type="dt" sz="half" idx="10"/>
          </p:nvPr>
        </p:nvSpPr>
        <p:spPr/>
        <p:txBody>
          <a:bodyPr/>
          <a:lstStyle/>
          <a:p>
            <a:fld id="{544228D4-3E42-4C80-937B-F3098B6AFECE}" type="datetimeFigureOut">
              <a:rPr lang="en-US" smtClean="0"/>
              <a:pPr/>
              <a:t>1/5/2024</a:t>
            </a:fld>
            <a:endParaRPr lang="en-US" dirty="0"/>
          </a:p>
        </p:txBody>
      </p:sp>
      <p:sp>
        <p:nvSpPr>
          <p:cNvPr id="6" name="Footer Placeholder 5">
            <a:extLst>
              <a:ext uri="{FF2B5EF4-FFF2-40B4-BE49-F238E27FC236}">
                <a16:creationId xmlns:a16="http://schemas.microsoft.com/office/drawing/2014/main" id="{0AA15C62-7C1E-78F5-3CBB-D2FA3B1FB94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B40C41-EE74-F9F0-E54B-D3534C4ADF24}"/>
              </a:ext>
            </a:extLst>
          </p:cNvPr>
          <p:cNvSpPr>
            <a:spLocks noGrp="1"/>
          </p:cNvSpPr>
          <p:nvPr>
            <p:ph type="sldNum" sz="quarter" idx="12"/>
          </p:nvPr>
        </p:nvSpPr>
        <p:spPr/>
        <p:txBody>
          <a:bodyPr/>
          <a:lstStyle/>
          <a:p>
            <a:fld id="{12311A65-1EF2-4353-910F-B799207884FD}" type="slidenum">
              <a:rPr lang="en-US" smtClean="0"/>
              <a:pPr/>
              <a:t>‹#›</a:t>
            </a:fld>
            <a:endParaRPr lang="en-US" dirty="0"/>
          </a:p>
        </p:txBody>
      </p:sp>
    </p:spTree>
    <p:extLst>
      <p:ext uri="{BB962C8B-B14F-4D97-AF65-F5344CB8AC3E}">
        <p14:creationId xmlns:p14="http://schemas.microsoft.com/office/powerpoint/2010/main" val="775102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5F8A2C-73DE-8F84-A5B6-512DB54FB6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95908E-15AA-DA6D-0103-F947B153A3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4B678F-E6EC-1B5B-C529-4DED3618DC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4228D4-3E42-4C80-937B-F3098B6AFECE}" type="datetimeFigureOut">
              <a:rPr lang="en-US" smtClean="0"/>
              <a:pPr/>
              <a:t>1/5/2024</a:t>
            </a:fld>
            <a:endParaRPr lang="en-US" dirty="0"/>
          </a:p>
        </p:txBody>
      </p:sp>
      <p:sp>
        <p:nvSpPr>
          <p:cNvPr id="5" name="Footer Placeholder 4">
            <a:extLst>
              <a:ext uri="{FF2B5EF4-FFF2-40B4-BE49-F238E27FC236}">
                <a16:creationId xmlns:a16="http://schemas.microsoft.com/office/drawing/2014/main" id="{1F0211A1-FB64-8F7A-E00C-958D9C95A3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35C0EA8-1F10-7C7E-38B6-84F8892E34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311A65-1EF2-4353-910F-B799207884FD}" type="slidenum">
              <a:rPr lang="en-US" smtClean="0"/>
              <a:pPr/>
              <a:t>‹#›</a:t>
            </a:fld>
            <a:endParaRPr lang="en-US" dirty="0"/>
          </a:p>
        </p:txBody>
      </p:sp>
    </p:spTree>
    <p:extLst>
      <p:ext uri="{BB962C8B-B14F-4D97-AF65-F5344CB8AC3E}">
        <p14:creationId xmlns:p14="http://schemas.microsoft.com/office/powerpoint/2010/main" val="286384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EE1F63-DE26-37C9-5398-6B2B592E8751}"/>
              </a:ext>
            </a:extLst>
          </p:cNvPr>
          <p:cNvSpPr txBox="1">
            <a:spLocks/>
          </p:cNvSpPr>
          <p:nvPr/>
        </p:nvSpPr>
        <p:spPr>
          <a:xfrm>
            <a:off x="1010478" y="1100830"/>
            <a:ext cx="10515600" cy="2601157"/>
          </a:xfrm>
          <a:prstGeom prst="rect">
            <a:avLst/>
          </a:prstGeom>
          <a:solidFill>
            <a:srgbClr val="FFC000"/>
          </a:solidFill>
        </p:spPr>
        <p:txBody>
          <a:bodyPr vert="horz" lIns="91440" tIns="45720" rIns="91440" bIns="45720" rtlCol="0" anchor="b">
            <a:normAutofit fontScale="3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b="1" dirty="0">
                <a:latin typeface="Calibri" panose="020F0502020204030204" pitchFamily="34" charset="0"/>
              </a:rPr>
            </a:br>
            <a:br>
              <a:rPr lang="en-GB" b="1" dirty="0">
                <a:latin typeface="Calibri" panose="020F0502020204030204" pitchFamily="34" charset="0"/>
              </a:rPr>
            </a:br>
            <a:br>
              <a:rPr lang="en-GB" b="1" dirty="0">
                <a:solidFill>
                  <a:srgbClr val="7030A0"/>
                </a:solidFill>
                <a:latin typeface="Calibri" panose="020F0502020204030204" pitchFamily="34" charset="0"/>
              </a:rPr>
            </a:br>
            <a:r>
              <a:rPr lang="en-GB" sz="12000" b="1" dirty="0">
                <a:solidFill>
                  <a:srgbClr val="7030A0"/>
                </a:solidFill>
                <a:latin typeface="Calibri" panose="020F0502020204030204" pitchFamily="34" charset="0"/>
              </a:rPr>
              <a:t>Nonspecific chronic back pain and scoliosis of the spine.</a:t>
            </a:r>
            <a:r>
              <a:rPr lang="en-US" sz="12000" b="1" dirty="0">
                <a:solidFill>
                  <a:srgbClr val="7030A0"/>
                </a:solidFill>
                <a:latin typeface="Calibri" panose="020F0502020204030204" pitchFamily="34" charset="0"/>
              </a:rPr>
              <a:t> </a:t>
            </a:r>
            <a:br>
              <a:rPr lang="en-US" sz="12000" b="1" dirty="0">
                <a:solidFill>
                  <a:srgbClr val="7030A0"/>
                </a:solidFill>
                <a:latin typeface="Calibri" panose="020F0502020204030204" pitchFamily="34" charset="0"/>
              </a:rPr>
            </a:br>
            <a:endParaRPr lang="en-US" sz="12000" b="1" dirty="0">
              <a:solidFill>
                <a:srgbClr val="7030A0"/>
              </a:solidFill>
              <a:latin typeface="Calibri" panose="020F0502020204030204" pitchFamily="34" charset="0"/>
            </a:endParaRPr>
          </a:p>
          <a:p>
            <a:r>
              <a:rPr lang="en-US" sz="6200" b="1" dirty="0">
                <a:latin typeface="Calibri" panose="020F0502020204030204" pitchFamily="34" charset="0"/>
              </a:rPr>
              <a:t>Clinical Observations</a:t>
            </a:r>
            <a:endParaRPr lang="en-GB" sz="6200" b="1" dirty="0">
              <a:latin typeface="Arial" panose="020B0604020202020204" pitchFamily="34" charset="0"/>
            </a:endParaRPr>
          </a:p>
        </p:txBody>
      </p:sp>
      <p:sp>
        <p:nvSpPr>
          <p:cNvPr id="3" name="Textplatzhalter 2">
            <a:extLst>
              <a:ext uri="{FF2B5EF4-FFF2-40B4-BE49-F238E27FC236}">
                <a16:creationId xmlns:a16="http://schemas.microsoft.com/office/drawing/2014/main" id="{E47615B3-BEFF-0F53-2FD3-BB35C43CBDDB}"/>
              </a:ext>
            </a:extLst>
          </p:cNvPr>
          <p:cNvSpPr txBox="1">
            <a:spLocks/>
          </p:cNvSpPr>
          <p:nvPr/>
        </p:nvSpPr>
        <p:spPr>
          <a:xfrm>
            <a:off x="1148750" y="4138252"/>
            <a:ext cx="10515600" cy="2077374"/>
          </a:xfrm>
          <a:prstGeom prst="rect">
            <a:avLst/>
          </a:prstGeom>
          <a:solidFill>
            <a:schemeClr val="accent6">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de-DE" dirty="0"/>
          </a:p>
          <a:p>
            <a:r>
              <a:rPr lang="de-DE" b="1" dirty="0"/>
              <a:t>Anselm Model</a:t>
            </a:r>
          </a:p>
          <a:p>
            <a:r>
              <a:rPr lang="it-IT" sz="1600" i="1" dirty="0"/>
              <a:t>DM, </a:t>
            </a:r>
            <a:r>
              <a:rPr lang="en-GB" sz="1600" i="1" dirty="0"/>
              <a:t>Specialist</a:t>
            </a:r>
            <a:r>
              <a:rPr lang="it-IT" sz="1600" i="1" dirty="0"/>
              <a:t> in PRM, Hospital «</a:t>
            </a:r>
            <a:r>
              <a:rPr lang="en-NZ" sz="1600" i="1" dirty="0" err="1"/>
              <a:t>Fachkliniken</a:t>
            </a:r>
            <a:r>
              <a:rPr lang="it-IT" sz="1600" i="1" dirty="0"/>
              <a:t> </a:t>
            </a:r>
            <a:r>
              <a:rPr lang="it-IT" sz="1600" i="1" dirty="0" err="1"/>
              <a:t>Sonnenhof</a:t>
            </a:r>
            <a:r>
              <a:rPr lang="it-IT" sz="1600" i="1" dirty="0"/>
              <a:t>,» Department </a:t>
            </a:r>
            <a:r>
              <a:rPr lang="en-GB" sz="1600" i="1" dirty="0"/>
              <a:t>Orthopaedics</a:t>
            </a:r>
            <a:r>
              <a:rPr lang="it-IT" sz="1600" i="1" dirty="0"/>
              <a:t>, </a:t>
            </a:r>
            <a:r>
              <a:rPr lang="it-IT" sz="1600" i="1" dirty="0" err="1"/>
              <a:t>Hoechenschwand</a:t>
            </a:r>
            <a:r>
              <a:rPr lang="it-IT" sz="1600" i="1" dirty="0"/>
              <a:t>/</a:t>
            </a:r>
            <a:r>
              <a:rPr lang="it-IT" sz="1600" i="1" dirty="0" err="1"/>
              <a:t>Germany</a:t>
            </a:r>
            <a:endParaRPr lang="it-IT" sz="1600" i="1" dirty="0"/>
          </a:p>
          <a:p>
            <a:r>
              <a:rPr lang="it-IT" sz="1600" i="1" dirty="0"/>
              <a:t>(anselm.model@t-online.de</a:t>
            </a:r>
            <a:r>
              <a:rPr lang="it-IT" dirty="0"/>
              <a:t>)</a:t>
            </a:r>
            <a:endParaRPr lang="fr-FR" dirty="0"/>
          </a:p>
        </p:txBody>
      </p:sp>
    </p:spTree>
    <p:extLst>
      <p:ext uri="{BB962C8B-B14F-4D97-AF65-F5344CB8AC3E}">
        <p14:creationId xmlns:p14="http://schemas.microsoft.com/office/powerpoint/2010/main" val="600175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CE5A08-3B85-9B85-938C-0402C089768F}"/>
              </a:ext>
            </a:extLst>
          </p:cNvPr>
          <p:cNvSpPr txBox="1">
            <a:spLocks/>
          </p:cNvSpPr>
          <p:nvPr/>
        </p:nvSpPr>
        <p:spPr>
          <a:xfrm>
            <a:off x="1457960" y="578486"/>
            <a:ext cx="9069280" cy="916486"/>
          </a:xfrm>
          <a:prstGeom prst="rect">
            <a:avLst/>
          </a:prstGeom>
        </p:spPr>
        <p:txBody>
          <a:bodyP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FF9900"/>
                </a:solidFill>
                <a:effectLst/>
                <a:uLnTx/>
                <a:uFillTx/>
                <a:latin typeface="Calibri" panose="020F0502020204030204" pitchFamily="34" charset="0"/>
                <a:ea typeface="+mj-ea"/>
                <a:cs typeface="+mj-cs"/>
              </a:rPr>
              <a:t>Introduction</a:t>
            </a:r>
            <a:endParaRPr kumimoji="0" lang="en-GB" sz="4400" b="0" i="0" u="none" strike="noStrike" kern="1200" cap="none" spc="0" normalizeH="0" baseline="0" noProof="0" dirty="0">
              <a:ln>
                <a:noFill/>
              </a:ln>
              <a:solidFill>
                <a:srgbClr val="FF9900"/>
              </a:solidFill>
              <a:effectLst/>
              <a:uLnTx/>
              <a:uFillTx/>
              <a:latin typeface="Calibri" panose="020F0502020204030204" pitchFamily="34" charset="0"/>
              <a:ea typeface="+mj-ea"/>
              <a:cs typeface="+mj-cs"/>
            </a:endParaRPr>
          </a:p>
        </p:txBody>
      </p:sp>
      <p:sp>
        <p:nvSpPr>
          <p:cNvPr id="3" name="Textplatzhalter 2">
            <a:extLst>
              <a:ext uri="{FF2B5EF4-FFF2-40B4-BE49-F238E27FC236}">
                <a16:creationId xmlns:a16="http://schemas.microsoft.com/office/drawing/2014/main" id="{C7EA9D79-293F-1608-704F-929A64E0B884}"/>
              </a:ext>
            </a:extLst>
          </p:cNvPr>
          <p:cNvSpPr txBox="1">
            <a:spLocks/>
          </p:cNvSpPr>
          <p:nvPr/>
        </p:nvSpPr>
        <p:spPr>
          <a:xfrm>
            <a:off x="1045986" y="1142682"/>
            <a:ext cx="10588966" cy="5281766"/>
          </a:xfrm>
          <a:prstGeom prst="rect">
            <a:avLst/>
          </a:prstGeom>
          <a:solidFill>
            <a:schemeClr val="accent3">
              <a:lumMod val="20000"/>
              <a:lumOff val="80000"/>
            </a:schemeClr>
          </a:solidFill>
        </p:spPr>
        <p:txBody>
          <a:bodyPr>
            <a:normAutofit fontScale="400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3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tabLst/>
              <a:defRPr/>
            </a:pPr>
            <a:endParaRPr kumimoji="0" lang="en-GB" sz="3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a:p>
            <a:pPr algn="ctr">
              <a:lnSpc>
                <a:spcPct val="170000"/>
              </a:lnSpc>
              <a:spcBef>
                <a:spcPts val="1000"/>
              </a:spcBef>
            </a:pPr>
            <a:r>
              <a:rPr lang="en-GB" sz="4300" b="1" dirty="0">
                <a:latin typeface="Calibri" panose="020F0502020204030204" pitchFamily="34" charset="0"/>
              </a:rPr>
              <a:t>Nonspecific chronic back </a:t>
            </a:r>
            <a:r>
              <a:rPr kumimoji="0" lang="en-GB" sz="4300" b="1"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pain </a:t>
            </a:r>
            <a:r>
              <a:rPr kumimoji="0" lang="en-GB" sz="43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is a </a:t>
            </a:r>
            <a:r>
              <a:rPr kumimoji="0" lang="en-GB" sz="4300" b="1"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widespread medical and social problem </a:t>
            </a:r>
            <a:r>
              <a:rPr kumimoji="0" lang="en-GB" sz="43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and is thought of being one </a:t>
            </a:r>
            <a:r>
              <a:rPr kumimoji="0" lang="en-GB" sz="430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of </a:t>
            </a:r>
            <a:r>
              <a:rPr kumimoji="0" lang="en-GB" sz="4300" b="1"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the most frequent causes for loss of workplaces and for long unemployment. </a:t>
            </a:r>
            <a:r>
              <a:rPr kumimoji="0" lang="en-GB" sz="43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But may the diagnosis “nonspecific chronic back pain” </a:t>
            </a:r>
            <a:r>
              <a:rPr kumimoji="0" lang="en-GB" sz="4300" b="1"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be transformed </a:t>
            </a:r>
            <a:r>
              <a:rPr kumimoji="0" lang="en-GB" sz="43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into </a:t>
            </a:r>
            <a:r>
              <a:rPr kumimoji="0" lang="en-GB" sz="4300" b="1"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“specific back pain” </a:t>
            </a:r>
            <a:r>
              <a:rPr kumimoji="0" lang="en-GB" sz="43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by more extensive diagnostic assessments?  Might so patients </a:t>
            </a:r>
            <a:r>
              <a:rPr kumimoji="0" lang="en-GB" sz="4300" b="1"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be treated more specifically </a:t>
            </a:r>
            <a:r>
              <a:rPr kumimoji="0" lang="en-GB" sz="43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by adapted exercises and manual therapies?</a:t>
            </a:r>
            <a:r>
              <a:rPr lang="en-GB" sz="4400" dirty="0">
                <a:latin typeface="Calibri" panose="020F0502020204030204" pitchFamily="34" charset="0"/>
              </a:rPr>
              <a:t> </a:t>
            </a:r>
          </a:p>
          <a:p>
            <a:pPr algn="ctr">
              <a:lnSpc>
                <a:spcPct val="170000"/>
              </a:lnSpc>
              <a:spcBef>
                <a:spcPts val="1000"/>
              </a:spcBef>
            </a:pPr>
            <a:r>
              <a:rPr lang="en-GB" sz="4400" dirty="0">
                <a:latin typeface="Calibri" panose="020F0502020204030204" pitchFamily="34" charset="0"/>
              </a:rPr>
              <a:t>In </a:t>
            </a:r>
            <a:r>
              <a:rPr lang="en-GB" sz="4400" b="1" dirty="0">
                <a:latin typeface="Calibri" panose="020F0502020204030204" pitchFamily="34" charset="0"/>
              </a:rPr>
              <a:t>our rehabilitation hospital, w</a:t>
            </a:r>
            <a:r>
              <a:rPr lang="en-GB" sz="4400" dirty="0">
                <a:latin typeface="Calibri" panose="020F0502020204030204" pitchFamily="34" charset="0"/>
              </a:rPr>
              <a:t>e have seen a lot of patients with </a:t>
            </a:r>
            <a:r>
              <a:rPr lang="en-GB" sz="4400" b="1" dirty="0">
                <a:latin typeface="Calibri" panose="020F0502020204030204" pitchFamily="34" charset="0"/>
              </a:rPr>
              <a:t>chronic back pain </a:t>
            </a:r>
            <a:r>
              <a:rPr lang="en-GB" sz="4400" dirty="0">
                <a:latin typeface="Calibri" panose="020F0502020204030204" pitchFamily="34" charset="0"/>
              </a:rPr>
              <a:t>in the last decades. Most of them have been worker, females and males of different ages, but also many soldiers and persons of other professions. Because there had not been found any</a:t>
            </a:r>
            <a:r>
              <a:rPr lang="en-GB" sz="4400" b="1" dirty="0">
                <a:latin typeface="Calibri" panose="020F0502020204030204" pitchFamily="34" charset="0"/>
              </a:rPr>
              <a:t> specific cause </a:t>
            </a:r>
            <a:r>
              <a:rPr lang="en-GB" sz="4400" dirty="0">
                <a:latin typeface="Calibri" panose="020F0502020204030204" pitchFamily="34" charset="0"/>
              </a:rPr>
              <a:t>for their pains in the preceding physical examinations , they have been told by their doctors they suffer from </a:t>
            </a:r>
            <a:r>
              <a:rPr lang="en-GB" sz="4400" b="1" dirty="0">
                <a:latin typeface="Calibri" panose="020F0502020204030204" pitchFamily="34" charset="0"/>
              </a:rPr>
              <a:t>nonspecific chronic back pain</a:t>
            </a:r>
            <a:r>
              <a:rPr lang="en-GB" sz="4400" dirty="0">
                <a:latin typeface="Calibri" panose="020F0502020204030204" pitchFamily="34" charset="0"/>
              </a:rPr>
              <a:t>. But, having listened to their pain history and having made a thorough and more extended physical examination of them, we have doubted that there would be no specific cause for their  pain. Further, we did not think that their pain might be caused by underlying psychological and social factors, primarily.</a:t>
            </a:r>
            <a:endParaRPr kumimoji="0" lang="en-GB" sz="44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a:p>
            <a:pPr lvl="0" algn="ctr">
              <a:lnSpc>
                <a:spcPct val="170000"/>
              </a:lnSpc>
              <a:spcBef>
                <a:spcPts val="1000"/>
              </a:spcBef>
            </a:pPr>
            <a:endParaRPr kumimoji="0" lang="fr-FR" sz="43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CC113D-5E86-8AD4-F0A0-D283EDD16E9F}"/>
              </a:ext>
            </a:extLst>
          </p:cNvPr>
          <p:cNvSpPr>
            <a:spLocks noGrp="1"/>
          </p:cNvSpPr>
          <p:nvPr>
            <p:ph type="title"/>
          </p:nvPr>
        </p:nvSpPr>
        <p:spPr>
          <a:xfrm>
            <a:off x="838200" y="469899"/>
            <a:ext cx="9303327" cy="1703805"/>
          </a:xfrm>
        </p:spPr>
        <p:txBody>
          <a:bodyPr>
            <a:normAutofit/>
          </a:bodyPr>
          <a:lstStyle/>
          <a:p>
            <a:pPr algn="ctr"/>
            <a:r>
              <a:rPr lang="en-GB" sz="4400" b="1" i="0" u="none" strike="noStrike" baseline="0" dirty="0">
                <a:solidFill>
                  <a:srgbClr val="FF9900"/>
                </a:solidFill>
                <a:latin typeface="Calibri" panose="020F0502020204030204" pitchFamily="34" charset="0"/>
              </a:rPr>
              <a:t>Material and Method</a:t>
            </a:r>
            <a:br>
              <a:rPr lang="en-GB" sz="4400" b="0" i="0" u="none" strike="noStrike" baseline="0" dirty="0">
                <a:solidFill>
                  <a:srgbClr val="FF9900"/>
                </a:solidFill>
                <a:latin typeface="Calibri" panose="020F0502020204030204" pitchFamily="34" charset="0"/>
              </a:rPr>
            </a:br>
            <a:endParaRPr lang="en-GB" b="0" i="0" u="none" strike="noStrike" baseline="0" dirty="0">
              <a:solidFill>
                <a:srgbClr val="FF9900"/>
              </a:solidFill>
              <a:latin typeface="Calibri" panose="020F0502020204030204" pitchFamily="34" charset="0"/>
            </a:endParaRPr>
          </a:p>
        </p:txBody>
      </p:sp>
      <p:sp>
        <p:nvSpPr>
          <p:cNvPr id="3" name="Textplatzhalter 2">
            <a:extLst>
              <a:ext uri="{FF2B5EF4-FFF2-40B4-BE49-F238E27FC236}">
                <a16:creationId xmlns:a16="http://schemas.microsoft.com/office/drawing/2014/main" id="{EE575F94-F154-8973-196B-A30539A95BCF}"/>
              </a:ext>
            </a:extLst>
          </p:cNvPr>
          <p:cNvSpPr>
            <a:spLocks noGrp="1"/>
          </p:cNvSpPr>
          <p:nvPr>
            <p:ph type="body" idx="1"/>
          </p:nvPr>
        </p:nvSpPr>
        <p:spPr>
          <a:xfrm>
            <a:off x="1054100" y="1993900"/>
            <a:ext cx="10515600" cy="4108161"/>
          </a:xfrm>
          <a:solidFill>
            <a:schemeClr val="accent2">
              <a:lumMod val="20000"/>
              <a:lumOff val="80000"/>
            </a:schemeClr>
          </a:solidFill>
        </p:spPr>
        <p:txBody>
          <a:bodyPr>
            <a:normAutofit fontScale="55000" lnSpcReduction="20000"/>
          </a:bodyPr>
          <a:lstStyle/>
          <a:p>
            <a:pPr marL="0" indent="0">
              <a:lnSpc>
                <a:spcPct val="170000"/>
              </a:lnSpc>
              <a:buNone/>
            </a:pPr>
            <a:r>
              <a:rPr lang="en-GB" sz="4000" b="0" i="0" u="none" strike="noStrike" baseline="0" dirty="0">
                <a:latin typeface="Calibri" panose="020F0502020204030204" pitchFamily="34" charset="0"/>
              </a:rPr>
              <a:t> Over ten years, we have carefully </a:t>
            </a:r>
            <a:r>
              <a:rPr lang="en-GB" sz="4000" i="0" u="none" strike="noStrike" baseline="0" dirty="0">
                <a:latin typeface="Calibri" panose="020F0502020204030204" pitchFamily="34" charset="0"/>
              </a:rPr>
              <a:t>analysed</a:t>
            </a:r>
            <a:r>
              <a:rPr lang="en-GB" sz="4000" b="1" i="0" u="none" strike="noStrike" baseline="0" dirty="0">
                <a:latin typeface="Calibri" panose="020F0502020204030204" pitchFamily="34" charset="0"/>
              </a:rPr>
              <a:t> </a:t>
            </a:r>
            <a:r>
              <a:rPr lang="en-GB" sz="4000" b="0" i="0" u="none" strike="noStrike" baseline="0" dirty="0">
                <a:latin typeface="Calibri" panose="020F0502020204030204" pitchFamily="34" charset="0"/>
              </a:rPr>
              <a:t>all our patients </a:t>
            </a:r>
            <a:r>
              <a:rPr lang="en-GB" sz="4000" b="1" i="0" u="none" strike="noStrike" baseline="0" dirty="0">
                <a:latin typeface="Calibri" panose="020F0502020204030204" pitchFamily="34" charset="0"/>
              </a:rPr>
              <a:t>(about 1800) who entered our hospital </a:t>
            </a:r>
            <a:r>
              <a:rPr lang="en-GB" sz="4000" b="0" i="0" u="none" strike="noStrike" baseline="0" dirty="0">
                <a:latin typeface="Calibri" panose="020F0502020204030204" pitchFamily="34" charset="0"/>
              </a:rPr>
              <a:t>with the diagnosis </a:t>
            </a:r>
            <a:r>
              <a:rPr lang="en-GB" sz="4000" b="1" i="0" u="none" strike="noStrike" baseline="0" dirty="0">
                <a:latin typeface="Calibri" panose="020F0502020204030204" pitchFamily="34" charset="0"/>
              </a:rPr>
              <a:t>“nonspecific chronic back pain” </a:t>
            </a:r>
            <a:r>
              <a:rPr lang="en-GB" sz="4000" i="0" u="none" strike="noStrike" baseline="0" dirty="0">
                <a:latin typeface="Calibri" panose="020F0502020204030204" pitchFamily="34" charset="0"/>
              </a:rPr>
              <a:t>in</a:t>
            </a:r>
            <a:r>
              <a:rPr lang="en-GB" sz="4000" b="1" i="0" u="none" strike="noStrike" baseline="0" dirty="0">
                <a:latin typeface="Calibri" panose="020F0502020204030204" pitchFamily="34" charset="0"/>
              </a:rPr>
              <a:t> deviations of their total spine</a:t>
            </a:r>
            <a:r>
              <a:rPr lang="en-GB" sz="4000" b="0" i="0" u="none" strike="noStrike" baseline="0" dirty="0">
                <a:latin typeface="Calibri" panose="020F0502020204030204" pitchFamily="34" charset="0"/>
              </a:rPr>
              <a:t>. </a:t>
            </a:r>
            <a:r>
              <a:rPr lang="en-GB" sz="4000" dirty="0">
                <a:latin typeface="Calibri" panose="020F0502020204030204" pitchFamily="34" charset="0"/>
              </a:rPr>
              <a:t>Thus, </a:t>
            </a:r>
            <a:r>
              <a:rPr lang="en-GB" sz="4000" b="0" i="0" u="none" strike="noStrike" baseline="0" dirty="0">
                <a:latin typeface="Calibri" panose="020F0502020204030204" pitchFamily="34" charset="0"/>
              </a:rPr>
              <a:t>for instants we have not only proofed the crest of their pelvis and its position in standing as usual, but also in sitting position.</a:t>
            </a:r>
          </a:p>
          <a:p>
            <a:pPr marL="0" indent="0">
              <a:lnSpc>
                <a:spcPct val="170000"/>
              </a:lnSpc>
              <a:buNone/>
            </a:pPr>
            <a:r>
              <a:rPr lang="en-GB" sz="4000" b="0" i="0" u="none" strike="noStrike" baseline="0" dirty="0">
                <a:latin typeface="Calibri" panose="020F0502020204030204" pitchFamily="34" charset="0"/>
              </a:rPr>
              <a:t> In addition, all patients have been explored in aspects of </a:t>
            </a:r>
            <a:r>
              <a:rPr lang="en-GB" sz="4000" b="1" i="0" u="none" strike="noStrike" baseline="0" dirty="0">
                <a:latin typeface="Calibri" panose="020F0502020204030204" pitchFamily="34" charset="0"/>
              </a:rPr>
              <a:t>manual therapy </a:t>
            </a:r>
            <a:r>
              <a:rPr lang="en-GB" sz="4000" b="0" i="0" u="none" strike="noStrike" baseline="0" dirty="0">
                <a:latin typeface="Calibri" panose="020F0502020204030204" pitchFamily="34" charset="0"/>
              </a:rPr>
              <a:t>and if needed they have been </a:t>
            </a:r>
            <a:r>
              <a:rPr lang="en-GB" sz="4000" b="1" i="0" u="none" strike="noStrike" baseline="0" dirty="0">
                <a:latin typeface="Calibri" panose="020F0502020204030204" pitchFamily="34" charset="0"/>
              </a:rPr>
              <a:t>treated manually.</a:t>
            </a:r>
            <a:endParaRPr lang="fr-FR" sz="4000" b="1" dirty="0"/>
          </a:p>
        </p:txBody>
      </p:sp>
    </p:spTree>
    <p:extLst>
      <p:ext uri="{BB962C8B-B14F-4D97-AF65-F5344CB8AC3E}">
        <p14:creationId xmlns:p14="http://schemas.microsoft.com/office/powerpoint/2010/main" val="4276019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E03563B-7029-7BA3-B2C7-8FB2D84686B5}"/>
              </a:ext>
            </a:extLst>
          </p:cNvPr>
          <p:cNvSpPr>
            <a:spLocks noGrp="1"/>
          </p:cNvSpPr>
          <p:nvPr>
            <p:ph type="title"/>
          </p:nvPr>
        </p:nvSpPr>
        <p:spPr>
          <a:xfrm>
            <a:off x="682052" y="187378"/>
            <a:ext cx="6156737" cy="2031946"/>
          </a:xfrm>
        </p:spPr>
        <p:txBody>
          <a:bodyPr vert="horz" lIns="91440" tIns="45720" rIns="91440" bIns="45720" rtlCol="0" anchor="ctr">
            <a:normAutofit fontScale="90000"/>
          </a:bodyPr>
          <a:lstStyle/>
          <a:p>
            <a:pPr algn="ctr"/>
            <a:r>
              <a:rPr lang="en-US" sz="4000" b="1" dirty="0">
                <a:solidFill>
                  <a:srgbClr val="FF9900"/>
                </a:solidFill>
              </a:rPr>
              <a:t>Hints for</a:t>
            </a:r>
            <a:br>
              <a:rPr lang="en-US" sz="4000" b="1" dirty="0">
                <a:solidFill>
                  <a:srgbClr val="FF9900"/>
                </a:solidFill>
              </a:rPr>
            </a:br>
            <a:r>
              <a:rPr lang="en-US" sz="4000" b="1" dirty="0">
                <a:solidFill>
                  <a:srgbClr val="FF9900"/>
                </a:solidFill>
              </a:rPr>
              <a:t>Detecting a slight  scoliosis in the physical examination of a patient</a:t>
            </a:r>
          </a:p>
        </p:txBody>
      </p:sp>
      <p:sp>
        <p:nvSpPr>
          <p:cNvPr id="4" name="Textplatzhalter 3">
            <a:extLst>
              <a:ext uri="{FF2B5EF4-FFF2-40B4-BE49-F238E27FC236}">
                <a16:creationId xmlns:a16="http://schemas.microsoft.com/office/drawing/2014/main" id="{A0F5AB37-B277-627F-22E2-D3E9B6F54843}"/>
              </a:ext>
            </a:extLst>
          </p:cNvPr>
          <p:cNvSpPr>
            <a:spLocks noGrp="1"/>
          </p:cNvSpPr>
          <p:nvPr>
            <p:ph type="body" sz="half" idx="2"/>
          </p:nvPr>
        </p:nvSpPr>
        <p:spPr>
          <a:xfrm>
            <a:off x="836680" y="2405067"/>
            <a:ext cx="6002110" cy="3729034"/>
          </a:xfrm>
          <a:solidFill>
            <a:schemeClr val="accent4">
              <a:lumMod val="20000"/>
              <a:lumOff val="80000"/>
            </a:schemeClr>
          </a:solidFill>
        </p:spPr>
        <p:txBody>
          <a:bodyPr vert="horz" lIns="91440" tIns="45720" rIns="91440" bIns="45720" rtlCol="0">
            <a:normAutofit/>
          </a:bodyPr>
          <a:lstStyle/>
          <a:p>
            <a:r>
              <a:rPr lang="en-US" sz="2000" b="1" i="1" dirty="0">
                <a:solidFill>
                  <a:srgbClr val="FF0000"/>
                </a:solidFill>
              </a:rPr>
              <a:t> In standing, </a:t>
            </a:r>
            <a:r>
              <a:rPr lang="en-US" sz="2000" dirty="0"/>
              <a:t>a mild scoliosis might easily be missed to be noticed in the physical examination of a patient, </a:t>
            </a:r>
            <a:r>
              <a:rPr lang="en-US" sz="2000" b="1" dirty="0"/>
              <a:t>but when checking the iliac crest of the patient’s pelvis </a:t>
            </a:r>
            <a:r>
              <a:rPr lang="en-US" sz="2000" b="1" i="1" dirty="0">
                <a:solidFill>
                  <a:srgbClr val="FF0000"/>
                </a:solidFill>
              </a:rPr>
              <a:t>in sitting</a:t>
            </a:r>
            <a:r>
              <a:rPr lang="en-US" sz="2000" i="1" dirty="0">
                <a:solidFill>
                  <a:srgbClr val="FF0000"/>
                </a:solidFill>
              </a:rPr>
              <a:t> </a:t>
            </a:r>
            <a:r>
              <a:rPr lang="en-US" sz="2000" dirty="0"/>
              <a:t>there will </a:t>
            </a:r>
            <a:r>
              <a:rPr lang="en-US" sz="2000" b="1" dirty="0"/>
              <a:t>be always seen  a significant difference of the heights between the right and the left side of his  pelvis. </a:t>
            </a:r>
            <a:r>
              <a:rPr lang="en-US" sz="2000" dirty="0"/>
              <a:t>The right side (as here in the picture) will stand  significantly higher as the left, in most cases.</a:t>
            </a:r>
          </a:p>
          <a:p>
            <a:r>
              <a:rPr lang="en-US" sz="2000" dirty="0"/>
              <a:t>Notice that different lengths of the patient’s legs may change the position of his pelvis </a:t>
            </a:r>
            <a:r>
              <a:rPr lang="en-US" sz="2000" i="1" dirty="0"/>
              <a:t>in standing </a:t>
            </a:r>
            <a:r>
              <a:rPr lang="en-US" sz="2000" dirty="0"/>
              <a:t>but cannot influence the position of his pelvis </a:t>
            </a:r>
            <a:r>
              <a:rPr lang="en-US" sz="2000" i="1" dirty="0"/>
              <a:t>in sitting.</a:t>
            </a:r>
          </a:p>
          <a:p>
            <a:r>
              <a:rPr lang="en-US" sz="2000" dirty="0"/>
              <a:t>Therefore, on should always check a patient </a:t>
            </a:r>
            <a:r>
              <a:rPr lang="en-US" sz="2000" i="1" dirty="0"/>
              <a:t>not only in standing as usual,</a:t>
            </a:r>
            <a:r>
              <a:rPr lang="en-US" sz="2000" dirty="0"/>
              <a:t> but also in sitting.</a:t>
            </a:r>
          </a:p>
        </p:txBody>
      </p:sp>
      <p:pic>
        <p:nvPicPr>
          <p:cNvPr id="5" name="Inhaltsplatzhalter 6" descr="DSC01372 (3).jpg">
            <a:extLst>
              <a:ext uri="{FF2B5EF4-FFF2-40B4-BE49-F238E27FC236}">
                <a16:creationId xmlns:a16="http://schemas.microsoft.com/office/drawing/2014/main" id="{47D67950-49D9-5A56-F63D-FAE8E1CB64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935"/>
          <a:stretch/>
        </p:blipFill>
        <p:spPr>
          <a:xfrm>
            <a:off x="7199440" y="10"/>
            <a:ext cx="4992560" cy="6857990"/>
          </a:xfrm>
          <a:prstGeom prst="rect">
            <a:avLst/>
          </a:prstGeom>
          <a:effectLst/>
        </p:spPr>
      </p:pic>
    </p:spTree>
    <p:extLst>
      <p:ext uri="{BB962C8B-B14F-4D97-AF65-F5344CB8AC3E}">
        <p14:creationId xmlns:p14="http://schemas.microsoft.com/office/powerpoint/2010/main" val="2355166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10438" y="231494"/>
            <a:ext cx="3340326" cy="979714"/>
          </a:xfrm>
          <a:solidFill>
            <a:schemeClr val="bg1"/>
          </a:solidFill>
        </p:spPr>
        <p:txBody>
          <a:bodyPr>
            <a:normAutofit fontScale="90000"/>
          </a:bodyPr>
          <a:lstStyle/>
          <a:p>
            <a:pPr algn="ctr"/>
            <a:br>
              <a:rPr lang="en-GB" dirty="0"/>
            </a:br>
            <a:br>
              <a:rPr lang="en-GB" dirty="0"/>
            </a:br>
            <a:br>
              <a:rPr lang="en-GB" dirty="0"/>
            </a:br>
            <a:br>
              <a:rPr lang="en-GB" dirty="0"/>
            </a:br>
            <a:br>
              <a:rPr lang="en-GB" dirty="0"/>
            </a:br>
            <a:r>
              <a:rPr lang="en-GB" sz="4900" b="1" dirty="0">
                <a:solidFill>
                  <a:srgbClr val="FF0000"/>
                </a:solidFill>
              </a:rPr>
              <a:t>Results</a:t>
            </a:r>
            <a:br>
              <a:rPr lang="en-GB" sz="4000" dirty="0">
                <a:solidFill>
                  <a:srgbClr val="FF0000"/>
                </a:solidFill>
              </a:rPr>
            </a:br>
            <a:endParaRPr lang="de-DE" dirty="0">
              <a:solidFill>
                <a:srgbClr val="FF0000"/>
              </a:solidFill>
            </a:endParaRPr>
          </a:p>
        </p:txBody>
      </p:sp>
      <p:pic>
        <p:nvPicPr>
          <p:cNvPr id="1027" name="Picture 3"/>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l="20774" t="17369" r="13112" b="8813"/>
          <a:stretch>
            <a:fillRect/>
          </a:stretch>
        </p:blipFill>
        <p:spPr>
          <a:xfrm>
            <a:off x="4878504" y="1119797"/>
            <a:ext cx="2863582" cy="4385668"/>
          </a:xfrm>
        </p:spPr>
      </p:pic>
      <p:sp>
        <p:nvSpPr>
          <p:cNvPr id="6" name="Textplatzhalter 5"/>
          <p:cNvSpPr>
            <a:spLocks noGrp="1"/>
          </p:cNvSpPr>
          <p:nvPr>
            <p:ph type="body" sz="half" idx="2"/>
          </p:nvPr>
        </p:nvSpPr>
        <p:spPr>
          <a:xfrm>
            <a:off x="250370" y="1001487"/>
            <a:ext cx="4386943" cy="4974770"/>
          </a:xfrm>
          <a:solidFill>
            <a:schemeClr val="accent4">
              <a:lumMod val="20000"/>
              <a:lumOff val="80000"/>
            </a:schemeClr>
          </a:solidFill>
        </p:spPr>
        <p:txBody>
          <a:bodyPr>
            <a:normAutofit/>
          </a:bodyPr>
          <a:lstStyle/>
          <a:p>
            <a:r>
              <a:rPr lang="en-GB" sz="2800" b="1" i="1" dirty="0"/>
              <a:t>All </a:t>
            </a:r>
            <a:r>
              <a:rPr lang="en-GB" sz="2800" dirty="0"/>
              <a:t>our patients had a </a:t>
            </a:r>
            <a:r>
              <a:rPr lang="en-GB" sz="2800" b="1" i="1" dirty="0"/>
              <a:t>scoliosis of their spine</a:t>
            </a:r>
            <a:r>
              <a:rPr lang="en-GB" sz="2800" dirty="0"/>
              <a:t> </a:t>
            </a:r>
            <a:r>
              <a:rPr lang="en-GB" sz="2000" dirty="0"/>
              <a:t>mostly discreet beneath 25 degrees (Cobb). </a:t>
            </a:r>
            <a:r>
              <a:rPr lang="en-GB" sz="2800" dirty="0"/>
              <a:t>They had further </a:t>
            </a:r>
            <a:r>
              <a:rPr lang="en-GB" sz="2800" b="1" i="1" dirty="0"/>
              <a:t>always</a:t>
            </a:r>
            <a:r>
              <a:rPr lang="en-GB" sz="2800" dirty="0"/>
              <a:t> a </a:t>
            </a:r>
            <a:r>
              <a:rPr lang="en-GB" sz="2800" b="1" i="1" dirty="0"/>
              <a:t>segmental somatic dysfunction</a:t>
            </a:r>
            <a:r>
              <a:rPr lang="en-GB" sz="2800" dirty="0"/>
              <a:t> in the </a:t>
            </a:r>
            <a:r>
              <a:rPr lang="en-GB" sz="2800" b="1" i="1" dirty="0"/>
              <a:t>middle of their thoracic cage </a:t>
            </a:r>
            <a:r>
              <a:rPr lang="en-GB" sz="2000" dirty="0"/>
              <a:t>(besides variable further dysfunctions</a:t>
            </a:r>
            <a:r>
              <a:rPr lang="en-GB" sz="2000" b="1" dirty="0"/>
              <a:t>)</a:t>
            </a:r>
            <a:r>
              <a:rPr lang="en-GB" sz="2800" b="1" dirty="0"/>
              <a:t>. </a:t>
            </a:r>
          </a:p>
          <a:p>
            <a:r>
              <a:rPr lang="en-GB" sz="2800" b="1" dirty="0"/>
              <a:t>Pain relief,</a:t>
            </a:r>
            <a:r>
              <a:rPr lang="en-GB" sz="2800" dirty="0"/>
              <a:t> total or to a large extend, has been noted in </a:t>
            </a:r>
            <a:r>
              <a:rPr lang="en-GB" sz="2800" b="1" dirty="0"/>
              <a:t>treating</a:t>
            </a:r>
            <a:r>
              <a:rPr lang="en-GB" sz="2800" dirty="0"/>
              <a:t> </a:t>
            </a:r>
            <a:r>
              <a:rPr lang="en-GB" sz="2800" b="1" dirty="0"/>
              <a:t>these somatic dysfunctions </a:t>
            </a:r>
            <a:r>
              <a:rPr lang="en-GB" sz="2800" dirty="0"/>
              <a:t>successfully.  </a:t>
            </a:r>
            <a:endParaRPr lang="fr-FR" sz="2800" dirty="0"/>
          </a:p>
          <a:p>
            <a:endParaRPr lang="de-DE" dirty="0"/>
          </a:p>
        </p:txBody>
      </p:sp>
      <p:pic>
        <p:nvPicPr>
          <p:cNvPr id="23" name="Grafik 22" descr="DSC03795 (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8678" y="1139643"/>
            <a:ext cx="2869765" cy="4368043"/>
          </a:xfrm>
          <a:prstGeom prst="rect">
            <a:avLst/>
          </a:prstGeom>
        </p:spPr>
      </p:pic>
      <p:sp>
        <p:nvSpPr>
          <p:cNvPr id="24" name="Pfeil nach rechts 23"/>
          <p:cNvSpPr/>
          <p:nvPr/>
        </p:nvSpPr>
        <p:spPr>
          <a:xfrm>
            <a:off x="9314450" y="2113343"/>
            <a:ext cx="978407" cy="61526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Pfeil nach rechts 24"/>
          <p:cNvSpPr/>
          <p:nvPr/>
        </p:nvSpPr>
        <p:spPr>
          <a:xfrm rot="10800000">
            <a:off x="6542312" y="1915885"/>
            <a:ext cx="1001487" cy="642257"/>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p:cNvSpPr txBox="1"/>
          <p:nvPr/>
        </p:nvSpPr>
        <p:spPr>
          <a:xfrm>
            <a:off x="7547971" y="1352534"/>
            <a:ext cx="1761005" cy="1077218"/>
          </a:xfrm>
          <a:prstGeom prst="rect">
            <a:avLst/>
          </a:prstGeom>
          <a:noFill/>
        </p:spPr>
        <p:txBody>
          <a:bodyPr wrap="square" rtlCol="0">
            <a:spAutoFit/>
          </a:bodyPr>
          <a:lstStyle/>
          <a:p>
            <a:pPr algn="ctr"/>
            <a:r>
              <a:rPr lang="de-DE" sz="1600" b="1" i="1" dirty="0">
                <a:solidFill>
                  <a:srgbClr val="002060"/>
                </a:solidFill>
              </a:rPr>
              <a:t> </a:t>
            </a:r>
            <a:r>
              <a:rPr lang="de-DE" sz="1600" b="1" i="1" dirty="0">
                <a:solidFill>
                  <a:srgbClr val="C00000"/>
                </a:solidFill>
              </a:rPr>
              <a:t>segmental </a:t>
            </a:r>
            <a:r>
              <a:rPr lang="de-DE" sz="1600" b="1" i="1" dirty="0" err="1">
                <a:solidFill>
                  <a:srgbClr val="C00000"/>
                </a:solidFill>
              </a:rPr>
              <a:t>somatic</a:t>
            </a:r>
            <a:r>
              <a:rPr lang="de-DE" sz="1600" b="1" i="1" dirty="0">
                <a:solidFill>
                  <a:srgbClr val="C00000"/>
                </a:solidFill>
              </a:rPr>
              <a:t> </a:t>
            </a:r>
            <a:r>
              <a:rPr lang="de-DE" sz="1600" b="1" i="1" dirty="0" err="1">
                <a:solidFill>
                  <a:srgbClr val="C00000"/>
                </a:solidFill>
              </a:rPr>
              <a:t>dysfunction</a:t>
            </a:r>
            <a:r>
              <a:rPr lang="de-DE" sz="1600" b="1" i="1" dirty="0">
                <a:solidFill>
                  <a:srgbClr val="C00000"/>
                </a:solidFill>
              </a:rPr>
              <a:t> in   different  </a:t>
            </a:r>
            <a:r>
              <a:rPr lang="de-DE" sz="1600" b="1" i="1" dirty="0" err="1">
                <a:solidFill>
                  <a:srgbClr val="C00000"/>
                </a:solidFill>
              </a:rPr>
              <a:t>regions</a:t>
            </a:r>
            <a:endParaRPr lang="de-DE" sz="1600" b="1" i="1" dirty="0">
              <a:solidFill>
                <a:srgbClr val="C00000"/>
              </a:solidFill>
            </a:endParaRPr>
          </a:p>
        </p:txBody>
      </p:sp>
      <p:sp>
        <p:nvSpPr>
          <p:cNvPr id="32" name="Textfeld 31"/>
          <p:cNvSpPr txBox="1"/>
          <p:nvPr/>
        </p:nvSpPr>
        <p:spPr>
          <a:xfrm>
            <a:off x="7642289" y="2829137"/>
            <a:ext cx="1556657" cy="646331"/>
          </a:xfrm>
          <a:prstGeom prst="rect">
            <a:avLst/>
          </a:prstGeom>
          <a:noFill/>
        </p:spPr>
        <p:txBody>
          <a:bodyPr wrap="square" rtlCol="0">
            <a:spAutoFit/>
          </a:bodyPr>
          <a:lstStyle/>
          <a:p>
            <a:pPr algn="ctr"/>
            <a:r>
              <a:rPr lang="de-DE" b="1" i="1" dirty="0">
                <a:solidFill>
                  <a:srgbClr val="002060"/>
                </a:solidFill>
              </a:rPr>
              <a:t>mild </a:t>
            </a:r>
            <a:r>
              <a:rPr lang="de-DE" b="1" i="1" dirty="0" err="1">
                <a:solidFill>
                  <a:srgbClr val="002060"/>
                </a:solidFill>
              </a:rPr>
              <a:t>scoliosis</a:t>
            </a:r>
            <a:r>
              <a:rPr lang="de-DE" b="1" i="1" dirty="0">
                <a:solidFill>
                  <a:srgbClr val="002060"/>
                </a:solidFill>
              </a:rPr>
              <a:t> oft </a:t>
            </a:r>
            <a:r>
              <a:rPr lang="de-DE" b="1" i="1" dirty="0" err="1">
                <a:solidFill>
                  <a:srgbClr val="002060"/>
                </a:solidFill>
              </a:rPr>
              <a:t>their</a:t>
            </a:r>
            <a:r>
              <a:rPr lang="de-DE" b="1" i="1" dirty="0">
                <a:solidFill>
                  <a:srgbClr val="002060"/>
                </a:solidFill>
              </a:rPr>
              <a:t> </a:t>
            </a:r>
            <a:r>
              <a:rPr lang="de-DE" b="1" i="1" dirty="0" err="1">
                <a:solidFill>
                  <a:srgbClr val="002060"/>
                </a:solidFill>
              </a:rPr>
              <a:t>spine</a:t>
            </a:r>
            <a:endParaRPr lang="de-DE" b="1" i="1" dirty="0">
              <a:solidFill>
                <a:srgbClr val="002060"/>
              </a:solidFill>
            </a:endParaRPr>
          </a:p>
        </p:txBody>
      </p:sp>
      <p:sp>
        <p:nvSpPr>
          <p:cNvPr id="2" name="Pfeil: nach rechts 1">
            <a:extLst>
              <a:ext uri="{FF2B5EF4-FFF2-40B4-BE49-F238E27FC236}">
                <a16:creationId xmlns:a16="http://schemas.microsoft.com/office/drawing/2014/main" id="{37CC0E1E-AEF6-7264-6F78-4488034395F7}"/>
              </a:ext>
            </a:extLst>
          </p:cNvPr>
          <p:cNvSpPr/>
          <p:nvPr/>
        </p:nvSpPr>
        <p:spPr>
          <a:xfrm>
            <a:off x="9215929" y="1693533"/>
            <a:ext cx="978408" cy="222351"/>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Pfeil: nach rechts 2">
            <a:extLst>
              <a:ext uri="{FF2B5EF4-FFF2-40B4-BE49-F238E27FC236}">
                <a16:creationId xmlns:a16="http://schemas.microsoft.com/office/drawing/2014/main" id="{03476592-D3F7-76A3-A2DA-9C314714C3B9}"/>
              </a:ext>
            </a:extLst>
          </p:cNvPr>
          <p:cNvSpPr/>
          <p:nvPr/>
        </p:nvSpPr>
        <p:spPr>
          <a:xfrm rot="10800000">
            <a:off x="6593112" y="1570637"/>
            <a:ext cx="777698" cy="187154"/>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Pfeil: nach rechts 4">
            <a:extLst>
              <a:ext uri="{FF2B5EF4-FFF2-40B4-BE49-F238E27FC236}">
                <a16:creationId xmlns:a16="http://schemas.microsoft.com/office/drawing/2014/main" id="{02F5003E-DD0A-D543-B704-23F322826E62}"/>
              </a:ext>
            </a:extLst>
          </p:cNvPr>
          <p:cNvSpPr/>
          <p:nvPr/>
        </p:nvSpPr>
        <p:spPr>
          <a:xfrm>
            <a:off x="9336073" y="3017624"/>
            <a:ext cx="978408" cy="234066"/>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Pfeil: nach rechts 6">
            <a:extLst>
              <a:ext uri="{FF2B5EF4-FFF2-40B4-BE49-F238E27FC236}">
                <a16:creationId xmlns:a16="http://schemas.microsoft.com/office/drawing/2014/main" id="{5A68F854-4BE5-72D9-9228-6B1498050E62}"/>
              </a:ext>
            </a:extLst>
          </p:cNvPr>
          <p:cNvSpPr/>
          <p:nvPr/>
        </p:nvSpPr>
        <p:spPr>
          <a:xfrm>
            <a:off x="9398643" y="4034289"/>
            <a:ext cx="978408" cy="234065"/>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Pfeil: nach rechts 7">
            <a:extLst>
              <a:ext uri="{FF2B5EF4-FFF2-40B4-BE49-F238E27FC236}">
                <a16:creationId xmlns:a16="http://schemas.microsoft.com/office/drawing/2014/main" id="{24703AC1-2DA6-2795-D179-039C4090368A}"/>
              </a:ext>
            </a:extLst>
          </p:cNvPr>
          <p:cNvSpPr/>
          <p:nvPr/>
        </p:nvSpPr>
        <p:spPr>
          <a:xfrm rot="10800000">
            <a:off x="6553851" y="2861887"/>
            <a:ext cx="978408" cy="191752"/>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Pfeil: nach rechts 8">
            <a:extLst>
              <a:ext uri="{FF2B5EF4-FFF2-40B4-BE49-F238E27FC236}">
                <a16:creationId xmlns:a16="http://schemas.microsoft.com/office/drawing/2014/main" id="{BA1B5E30-C50A-BA70-13D7-917978809633}"/>
              </a:ext>
            </a:extLst>
          </p:cNvPr>
          <p:cNvSpPr/>
          <p:nvPr/>
        </p:nvSpPr>
        <p:spPr>
          <a:xfrm rot="10800000">
            <a:off x="6731941" y="3366472"/>
            <a:ext cx="978408" cy="208084"/>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Pfeil: nach rechts 9">
            <a:extLst>
              <a:ext uri="{FF2B5EF4-FFF2-40B4-BE49-F238E27FC236}">
                <a16:creationId xmlns:a16="http://schemas.microsoft.com/office/drawing/2014/main" id="{57E45636-EE46-F5B0-80BA-F17DF35E6E67}"/>
              </a:ext>
            </a:extLst>
          </p:cNvPr>
          <p:cNvSpPr/>
          <p:nvPr/>
        </p:nvSpPr>
        <p:spPr>
          <a:xfrm rot="10800000">
            <a:off x="6613923" y="3105270"/>
            <a:ext cx="978408" cy="206212"/>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feil: nach rechts 10">
            <a:extLst>
              <a:ext uri="{FF2B5EF4-FFF2-40B4-BE49-F238E27FC236}">
                <a16:creationId xmlns:a16="http://schemas.microsoft.com/office/drawing/2014/main" id="{882EE28C-524A-3D39-2303-46CD1292C2B7}"/>
              </a:ext>
            </a:extLst>
          </p:cNvPr>
          <p:cNvSpPr/>
          <p:nvPr/>
        </p:nvSpPr>
        <p:spPr>
          <a:xfrm>
            <a:off x="9308976" y="3432415"/>
            <a:ext cx="978408" cy="157575"/>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feil: nach rechts 11">
            <a:extLst>
              <a:ext uri="{FF2B5EF4-FFF2-40B4-BE49-F238E27FC236}">
                <a16:creationId xmlns:a16="http://schemas.microsoft.com/office/drawing/2014/main" id="{186D23D0-29F9-2451-02E8-403969F7846D}"/>
              </a:ext>
            </a:extLst>
          </p:cNvPr>
          <p:cNvSpPr/>
          <p:nvPr/>
        </p:nvSpPr>
        <p:spPr>
          <a:xfrm>
            <a:off x="8336908" y="2706228"/>
            <a:ext cx="2123469" cy="258766"/>
          </a:xfrm>
          <a:prstGeom prst="rightArrow">
            <a:avLst>
              <a:gd name="adj1" fmla="val 30972"/>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Pfeil: nach rechts 12">
            <a:extLst>
              <a:ext uri="{FF2B5EF4-FFF2-40B4-BE49-F238E27FC236}">
                <a16:creationId xmlns:a16="http://schemas.microsoft.com/office/drawing/2014/main" id="{8FB282C4-8543-2F2E-C975-01804E80B99B}"/>
              </a:ext>
            </a:extLst>
          </p:cNvPr>
          <p:cNvSpPr/>
          <p:nvPr/>
        </p:nvSpPr>
        <p:spPr>
          <a:xfrm rot="10800000">
            <a:off x="6205572" y="2786948"/>
            <a:ext cx="1948721" cy="1708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5F50DF-42BD-7514-901E-74BBCD5B36BE}"/>
              </a:ext>
            </a:extLst>
          </p:cNvPr>
          <p:cNvSpPr>
            <a:spLocks noGrp="1"/>
          </p:cNvSpPr>
          <p:nvPr>
            <p:ph type="title"/>
          </p:nvPr>
        </p:nvSpPr>
        <p:spPr>
          <a:xfrm>
            <a:off x="838200" y="234177"/>
            <a:ext cx="10124209" cy="1023124"/>
          </a:xfrm>
        </p:spPr>
        <p:txBody>
          <a:bodyPr/>
          <a:lstStyle/>
          <a:p>
            <a:pPr marR="0" algn="ctr" rtl="0"/>
            <a:r>
              <a:rPr lang="en-GB" sz="4400" b="1" i="0" u="none" strike="noStrike" baseline="0" dirty="0">
                <a:solidFill>
                  <a:srgbClr val="FF9900"/>
                </a:solidFill>
                <a:latin typeface="Calibri" panose="020F0502020204030204" pitchFamily="34" charset="0"/>
              </a:rPr>
              <a:t>Conclusions</a:t>
            </a:r>
            <a:endParaRPr lang="en-GB" b="0" i="0" u="none" strike="noStrike" baseline="0" dirty="0">
              <a:solidFill>
                <a:srgbClr val="FF9900"/>
              </a:solidFill>
              <a:latin typeface="Arial" panose="020B0604020202020204" pitchFamily="34" charset="0"/>
            </a:endParaRPr>
          </a:p>
        </p:txBody>
      </p:sp>
      <p:sp>
        <p:nvSpPr>
          <p:cNvPr id="3" name="Textplatzhalter 2">
            <a:extLst>
              <a:ext uri="{FF2B5EF4-FFF2-40B4-BE49-F238E27FC236}">
                <a16:creationId xmlns:a16="http://schemas.microsoft.com/office/drawing/2014/main" id="{A25949BF-DD17-2BF6-7C45-47D29C49BC97}"/>
              </a:ext>
            </a:extLst>
          </p:cNvPr>
          <p:cNvSpPr>
            <a:spLocks noGrp="1"/>
          </p:cNvSpPr>
          <p:nvPr>
            <p:ph type="body" idx="1"/>
          </p:nvPr>
        </p:nvSpPr>
        <p:spPr>
          <a:xfrm>
            <a:off x="142406" y="1184222"/>
            <a:ext cx="12049593" cy="5673777"/>
          </a:xfrm>
          <a:solidFill>
            <a:schemeClr val="accent2">
              <a:lumMod val="20000"/>
              <a:lumOff val="80000"/>
            </a:schemeClr>
          </a:solidFill>
        </p:spPr>
        <p:txBody>
          <a:bodyPr>
            <a:noAutofit/>
          </a:bodyPr>
          <a:lstStyle/>
          <a:p>
            <a:pPr marL="0" indent="0">
              <a:buNone/>
            </a:pPr>
            <a:r>
              <a:rPr lang="en-GB" sz="4000" b="1" i="0" u="none" strike="noStrike" baseline="0" dirty="0">
                <a:latin typeface="Calibri" panose="020F0502020204030204" pitchFamily="34" charset="0"/>
              </a:rPr>
              <a:t>A scoliosis of the spine</a:t>
            </a:r>
            <a:r>
              <a:rPr lang="en-GB" sz="4000" b="0" i="0" u="none" strike="noStrike" baseline="0" dirty="0">
                <a:latin typeface="Calibri" panose="020F0502020204030204" pitchFamily="34" charset="0"/>
              </a:rPr>
              <a:t>, </a:t>
            </a:r>
            <a:r>
              <a:rPr lang="en-GB" sz="4000" dirty="0">
                <a:latin typeface="Calibri" panose="020F0502020204030204" pitchFamily="34" charset="0"/>
              </a:rPr>
              <a:t>m</a:t>
            </a:r>
            <a:r>
              <a:rPr lang="en-GB" sz="4000" b="0" i="0" u="none" strike="noStrike" baseline="0" dirty="0">
                <a:latin typeface="Calibri" panose="020F0502020204030204" pitchFamily="34" charset="0"/>
              </a:rPr>
              <a:t>ostly </a:t>
            </a:r>
            <a:r>
              <a:rPr lang="en-GB" sz="4000" dirty="0">
                <a:latin typeface="Calibri" panose="020F0502020204030204" pitchFamily="34" charset="0"/>
              </a:rPr>
              <a:t>a</a:t>
            </a:r>
            <a:r>
              <a:rPr lang="en-GB" sz="4000" b="0" i="0" u="none" strike="noStrike" baseline="0" dirty="0">
                <a:latin typeface="Calibri" panose="020F0502020204030204" pitchFamily="34" charset="0"/>
              </a:rPr>
              <a:t> mild one, which </a:t>
            </a:r>
            <a:r>
              <a:rPr lang="en-GB" sz="3600" b="0" i="0" u="none" strike="noStrike" baseline="0" dirty="0">
                <a:latin typeface="Calibri" panose="020F0502020204030204" pitchFamily="34" charset="0"/>
              </a:rPr>
              <a:t>facilitates</a:t>
            </a:r>
            <a:r>
              <a:rPr lang="en-GB" sz="4000" b="0" i="0" u="none" strike="noStrike" baseline="0" dirty="0">
                <a:latin typeface="Calibri" panose="020F0502020204030204" pitchFamily="34" charset="0"/>
              </a:rPr>
              <a:t> recurring </a:t>
            </a:r>
            <a:r>
              <a:rPr lang="en-GB" sz="4000" b="1" i="0" u="none" strike="noStrike" baseline="0" dirty="0">
                <a:latin typeface="Calibri" panose="020F0502020204030204" pitchFamily="34" charset="0"/>
              </a:rPr>
              <a:t>aching somatic dysfunctions</a:t>
            </a:r>
            <a:r>
              <a:rPr lang="en-GB" sz="4000" b="0" i="0" u="none" strike="noStrike" baseline="0" dirty="0">
                <a:latin typeface="Calibri" panose="020F0502020204030204" pitchFamily="34" charset="0"/>
              </a:rPr>
              <a:t>, seems to be connected to a </a:t>
            </a:r>
            <a:r>
              <a:rPr lang="en-GB" sz="4000" b="1" i="0" u="none" strike="noStrike" baseline="0" dirty="0">
                <a:latin typeface="Calibri" panose="020F0502020204030204" pitchFamily="34" charset="0"/>
              </a:rPr>
              <a:t>large part </a:t>
            </a:r>
            <a:r>
              <a:rPr lang="en-GB" sz="4000" b="0" i="0" u="none" strike="noStrike" baseline="0" dirty="0">
                <a:latin typeface="Calibri" panose="020F0502020204030204" pitchFamily="34" charset="0"/>
              </a:rPr>
              <a:t>of </a:t>
            </a:r>
            <a:r>
              <a:rPr lang="en-GB" sz="4000" b="1" i="0" u="none" strike="noStrike" baseline="0" dirty="0">
                <a:latin typeface="Calibri" panose="020F0502020204030204" pitchFamily="34" charset="0"/>
              </a:rPr>
              <a:t>nonspecific chronic back pain</a:t>
            </a:r>
            <a:r>
              <a:rPr lang="en-GB" sz="4000" b="0" i="0" u="none" strike="noStrike" baseline="0" dirty="0">
                <a:latin typeface="Calibri" panose="020F0502020204030204" pitchFamily="34" charset="0"/>
              </a:rPr>
              <a:t>. </a:t>
            </a:r>
          </a:p>
          <a:p>
            <a:pPr marL="0" indent="0">
              <a:buNone/>
            </a:pPr>
            <a:r>
              <a:rPr lang="en-GB" sz="4000" b="0" i="0" u="none" strike="noStrike" baseline="0" dirty="0">
                <a:latin typeface="Calibri" panose="020F0502020204030204" pitchFamily="34" charset="0"/>
              </a:rPr>
              <a:t>Treating these recurring  segmental dysfunctions with </a:t>
            </a:r>
            <a:r>
              <a:rPr lang="en-GB" sz="4000" b="1" i="0" u="none" strike="noStrike" baseline="0" dirty="0">
                <a:latin typeface="Calibri" panose="020F0502020204030204" pitchFamily="34" charset="0"/>
              </a:rPr>
              <a:t>specific exercises </a:t>
            </a:r>
            <a:r>
              <a:rPr lang="en-GB" dirty="0">
                <a:latin typeface="Calibri" panose="020F0502020204030204" pitchFamily="34" charset="0"/>
              </a:rPr>
              <a:t>(that</a:t>
            </a:r>
            <a:r>
              <a:rPr lang="en-GB" b="0" i="0" u="none" strike="noStrike" baseline="0" dirty="0">
                <a:latin typeface="Calibri" panose="020F0502020204030204" pitchFamily="34" charset="0"/>
              </a:rPr>
              <a:t> patients may </a:t>
            </a:r>
            <a:r>
              <a:rPr lang="en-GB" b="1" i="0" u="none" strike="noStrike" baseline="0" dirty="0">
                <a:latin typeface="Calibri" panose="020F0502020204030204" pitchFamily="34" charset="0"/>
              </a:rPr>
              <a:t>learn doing by themselves</a:t>
            </a:r>
            <a:r>
              <a:rPr lang="en-GB" b="0" i="0" u="none" strike="noStrike" baseline="0" dirty="0">
                <a:latin typeface="Calibri" panose="020F0502020204030204" pitchFamily="34" charset="0"/>
              </a:rPr>
              <a:t>) </a:t>
            </a:r>
            <a:r>
              <a:rPr lang="en-GB" sz="3600" b="0" i="0" u="none" strike="noStrike" baseline="0" dirty="0">
                <a:latin typeface="Calibri" panose="020F0502020204030204" pitchFamily="34" charset="0"/>
              </a:rPr>
              <a:t>or manually by a therapist </a:t>
            </a:r>
            <a:r>
              <a:rPr lang="en-GB" sz="4000" b="0" i="0" u="none" strike="noStrike" baseline="0" dirty="0">
                <a:latin typeface="Calibri" panose="020F0502020204030204" pitchFamily="34" charset="0"/>
              </a:rPr>
              <a:t>may be </a:t>
            </a:r>
            <a:r>
              <a:rPr lang="en-GB" sz="4000" b="1" i="0" u="none" strike="noStrike" baseline="0" dirty="0">
                <a:latin typeface="Calibri" panose="020F0502020204030204" pitchFamily="34" charset="0"/>
              </a:rPr>
              <a:t>the most convenient way </a:t>
            </a:r>
            <a:r>
              <a:rPr lang="en-GB" sz="4000" b="0" i="0" u="none" strike="noStrike" baseline="0" dirty="0">
                <a:latin typeface="Calibri" panose="020F0502020204030204" pitchFamily="34" charset="0"/>
              </a:rPr>
              <a:t>in managing this widespread social and medical problem successfully.</a:t>
            </a:r>
            <a:endParaRPr lang="fr-FR" sz="4000" dirty="0"/>
          </a:p>
        </p:txBody>
      </p:sp>
    </p:spTree>
    <p:extLst>
      <p:ext uri="{BB962C8B-B14F-4D97-AF65-F5344CB8AC3E}">
        <p14:creationId xmlns:p14="http://schemas.microsoft.com/office/powerpoint/2010/main" val="2263150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F2C15-BA9D-869C-5DD7-777404B726B5}"/>
              </a:ext>
            </a:extLst>
          </p:cNvPr>
          <p:cNvSpPr>
            <a:spLocks noGrp="1"/>
          </p:cNvSpPr>
          <p:nvPr>
            <p:ph type="title"/>
          </p:nvPr>
        </p:nvSpPr>
        <p:spPr/>
        <p:txBody>
          <a:bodyPr>
            <a:normAutofit/>
          </a:bodyPr>
          <a:lstStyle/>
          <a:p>
            <a:pPr algn="ctr"/>
            <a:r>
              <a:rPr lang="en-GB" dirty="0">
                <a:solidFill>
                  <a:srgbClr val="FF9900"/>
                </a:solidFill>
              </a:rPr>
              <a:t>Managing her aching somatic dysfunctions by the patient herself</a:t>
            </a:r>
          </a:p>
        </p:txBody>
      </p:sp>
      <p:pic>
        <p:nvPicPr>
          <p:cNvPr id="5" name="P1020748">
            <a:hlinkClick r:id="" action="ppaction://media"/>
            <a:extLst>
              <a:ext uri="{FF2B5EF4-FFF2-40B4-BE49-F238E27FC236}">
                <a16:creationId xmlns:a16="http://schemas.microsoft.com/office/drawing/2014/main" id="{B487F1BB-43D3-8A11-37AB-AEF30C85211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rot="5400000">
            <a:off x="6112665" y="1776596"/>
            <a:ext cx="5364560" cy="3017564"/>
          </a:xfrm>
        </p:spPr>
      </p:pic>
      <p:sp>
        <p:nvSpPr>
          <p:cNvPr id="4" name="Textplatzhalter 3">
            <a:extLst>
              <a:ext uri="{FF2B5EF4-FFF2-40B4-BE49-F238E27FC236}">
                <a16:creationId xmlns:a16="http://schemas.microsoft.com/office/drawing/2014/main" id="{4A1A0864-FB44-C1C3-0D6D-B4E8744C7B13}"/>
              </a:ext>
            </a:extLst>
          </p:cNvPr>
          <p:cNvSpPr>
            <a:spLocks noGrp="1"/>
          </p:cNvSpPr>
          <p:nvPr>
            <p:ph type="body" sz="half" idx="2"/>
          </p:nvPr>
        </p:nvSpPr>
        <p:spPr>
          <a:xfrm>
            <a:off x="839788" y="2274757"/>
            <a:ext cx="3932237" cy="3811588"/>
          </a:xfrm>
          <a:solidFill>
            <a:schemeClr val="accent4">
              <a:lumMod val="20000"/>
              <a:lumOff val="80000"/>
            </a:schemeClr>
          </a:solidFill>
        </p:spPr>
        <p:txBody>
          <a:bodyPr>
            <a:normAutofit lnSpcReduction="10000"/>
          </a:bodyPr>
          <a:lstStyle/>
          <a:p>
            <a:r>
              <a:rPr lang="en-GB" sz="2400" dirty="0"/>
              <a:t>There will be different successful ways to treat somatic dysfunctions as by the patients themselves as by their therapeutics. </a:t>
            </a:r>
          </a:p>
          <a:p>
            <a:r>
              <a:rPr lang="en-GB" sz="2400" dirty="0"/>
              <a:t>Our patients have been told the following </a:t>
            </a:r>
            <a:r>
              <a:rPr lang="en-GB" sz="2400"/>
              <a:t>simple exercises, </a:t>
            </a:r>
            <a:r>
              <a:rPr lang="en-GB" sz="2400" dirty="0"/>
              <a:t>developed  </a:t>
            </a:r>
            <a:r>
              <a:rPr lang="en-GB" sz="2400"/>
              <a:t>by  myself, </a:t>
            </a:r>
            <a:r>
              <a:rPr lang="en-GB" sz="2400" dirty="0"/>
              <a:t>which the patients may practise even at their workplace within a minute.</a:t>
            </a:r>
          </a:p>
        </p:txBody>
      </p:sp>
    </p:spTree>
    <p:extLst>
      <p:ext uri="{BB962C8B-B14F-4D97-AF65-F5344CB8AC3E}">
        <p14:creationId xmlns:p14="http://schemas.microsoft.com/office/powerpoint/2010/main" val="78991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Hyper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683</Words>
  <Application>Microsoft Office PowerPoint</Application>
  <PresentationFormat>Widescreen</PresentationFormat>
  <Paragraphs>29</Paragraphs>
  <Slides>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PowerPoint Presentation</vt:lpstr>
      <vt:lpstr>PowerPoint Presentation</vt:lpstr>
      <vt:lpstr>Material and Method </vt:lpstr>
      <vt:lpstr>Hints for Detecting a slight  scoliosis in the physical examination of a patient</vt:lpstr>
      <vt:lpstr>     Results </vt:lpstr>
      <vt:lpstr>Conclusions</vt:lpstr>
      <vt:lpstr>Managing her aching somatic dysfunctions by the patient herself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Yiota Mitroyianni</dc:creator>
  <cp:lastModifiedBy>Yiota Mitroyianni</cp:lastModifiedBy>
  <cp:revision>122</cp:revision>
  <dcterms:created xsi:type="dcterms:W3CDTF">2023-10-25T08:53:49Z</dcterms:created>
  <dcterms:modified xsi:type="dcterms:W3CDTF">2024-01-05T08:10:30Z</dcterms:modified>
</cp:coreProperties>
</file>