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0" r:id="rId6"/>
    <p:sldId id="273" r:id="rId7"/>
    <p:sldId id="280" r:id="rId8"/>
    <p:sldId id="274" r:id="rId9"/>
    <p:sldId id="272" r:id="rId10"/>
    <p:sldId id="287" r:id="rId11"/>
    <p:sldId id="271" r:id="rId12"/>
    <p:sldId id="284" r:id="rId13"/>
    <p:sldId id="283" r:id="rId14"/>
    <p:sldId id="291" r:id="rId15"/>
    <p:sldId id="295" r:id="rId16"/>
    <p:sldId id="296" r:id="rId17"/>
    <p:sldId id="297" r:id="rId18"/>
    <p:sldId id="299" r:id="rId19"/>
    <p:sldId id="302" r:id="rId20"/>
    <p:sldId id="301" r:id="rId21"/>
    <p:sldId id="285" r:id="rId22"/>
    <p:sldId id="303" r:id="rId23"/>
    <p:sldId id="278" r:id="rId24"/>
    <p:sldId id="305" r:id="rId25"/>
    <p:sldId id="306" r:id="rId26"/>
    <p:sldId id="286" r:id="rId27"/>
    <p:sldId id="279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8">
          <p15:clr>
            <a:srgbClr val="A4A3A4"/>
          </p15:clr>
        </p15:guide>
        <p15:guide id="2" orient="horz" pos="3138">
          <p15:clr>
            <a:srgbClr val="A4A3A4"/>
          </p15:clr>
        </p15:guide>
        <p15:guide id="3" orient="horz" pos="200">
          <p15:clr>
            <a:srgbClr val="A4A3A4"/>
          </p15:clr>
        </p15:guide>
        <p15:guide id="4" orient="horz" pos="1791">
          <p15:clr>
            <a:srgbClr val="A4A3A4"/>
          </p15:clr>
        </p15:guide>
        <p15:guide id="5" orient="horz" pos="2717">
          <p15:clr>
            <a:srgbClr val="A4A3A4"/>
          </p15:clr>
        </p15:guide>
        <p15:guide id="6" orient="horz" pos="953">
          <p15:clr>
            <a:srgbClr val="A4A3A4"/>
          </p15:clr>
        </p15:guide>
        <p15:guide id="7" orient="horz" pos="487">
          <p15:clr>
            <a:srgbClr val="A4A3A4"/>
          </p15:clr>
        </p15:guide>
        <p15:guide id="8" pos="2847">
          <p15:clr>
            <a:srgbClr val="A4A3A4"/>
          </p15:clr>
        </p15:guide>
        <p15:guide id="9" pos="5213">
          <p15:clr>
            <a:srgbClr val="A4A3A4"/>
          </p15:clr>
        </p15:guide>
        <p15:guide id="10" pos="698">
          <p15:clr>
            <a:srgbClr val="A4A3A4"/>
          </p15:clr>
        </p15:guide>
        <p15:guide id="11" pos="205">
          <p15:clr>
            <a:srgbClr val="A4A3A4"/>
          </p15:clr>
        </p15:guide>
        <p15:guide id="12" pos="3064">
          <p15:clr>
            <a:srgbClr val="A4A3A4"/>
          </p15:clr>
        </p15:guide>
        <p15:guide id="13" pos="29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1468B"/>
    <a:srgbClr val="514689"/>
    <a:srgbClr val="514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55BBE-7EFF-4029-9824-CFDC977E3D2D}" v="683" dt="2023-11-09T20:16:51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69" autoAdjust="0"/>
    <p:restoredTop sz="67701" autoAdjust="0"/>
  </p:normalViewPr>
  <p:slideViewPr>
    <p:cSldViewPr snapToGrid="0" showGuides="1">
      <p:cViewPr varScale="1">
        <p:scale>
          <a:sx n="138" d="100"/>
          <a:sy n="138" d="100"/>
        </p:scale>
        <p:origin x="2274" y="114"/>
      </p:cViewPr>
      <p:guideLst>
        <p:guide orient="horz" pos="2968"/>
        <p:guide orient="horz" pos="3138"/>
        <p:guide orient="horz" pos="200"/>
        <p:guide orient="horz" pos="1791"/>
        <p:guide orient="horz" pos="2717"/>
        <p:guide orient="horz" pos="953"/>
        <p:guide orient="horz" pos="487"/>
        <p:guide pos="2847"/>
        <p:guide pos="5213"/>
        <p:guide pos="698"/>
        <p:guide pos="205"/>
        <p:guide pos="3064"/>
        <p:guide pos="2956"/>
      </p:guideLst>
    </p:cSldViewPr>
  </p:slideViewPr>
  <p:outlineViewPr>
    <p:cViewPr>
      <p:scale>
        <a:sx n="33" d="100"/>
        <a:sy n="33" d="100"/>
      </p:scale>
      <p:origin x="0" y="14768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ADEE3-4E13-B64C-8438-AC66B67ED533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B3A18-A99A-974E-8D85-D3FA4285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D52D7-6AF4-EB44-8548-79E5519F8B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F329-3889-8645-AA6B-3C2BA478A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8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1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9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1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7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4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8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F329-3889-8645-AA6B-3C2BA478A3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51468B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0" y="-50786"/>
            <a:ext cx="3033057" cy="524891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072495" y="2067941"/>
            <a:ext cx="674729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1192" y="2995265"/>
            <a:ext cx="6725114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Document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our Photo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220200" y="877304"/>
            <a:ext cx="1642462" cy="323749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How to put in your own Photo: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Go to ‘View-Slide Master’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Go to ‘Insert-Picture’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Browse to the</a:t>
            </a:r>
            <a:r>
              <a:rPr lang="en-US" sz="1200" spc="-50" baseline="0" dirty="0">
                <a:solidFill>
                  <a:schemeClr val="bg1"/>
                </a:solidFill>
              </a:rPr>
              <a:t> image you would like to place. Image should be 1024x768, 1200x900, or other 4:3 aspect ratio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Select image and click OK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Scale to full screen size if necessary.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Click image, go</a:t>
            </a:r>
            <a:r>
              <a:rPr lang="en-US" sz="1200" spc="-50" baseline="0" dirty="0">
                <a:solidFill>
                  <a:schemeClr val="bg1"/>
                </a:solidFill>
              </a:rPr>
              <a:t> to ‘Format-</a:t>
            </a:r>
            <a:r>
              <a:rPr lang="en-US" sz="1200" spc="-50" dirty="0">
                <a:solidFill>
                  <a:schemeClr val="bg1"/>
                </a:solidFill>
              </a:rPr>
              <a:t>Send to Back’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>
                <a:solidFill>
                  <a:schemeClr val="bg1"/>
                </a:solidFill>
              </a:rPr>
              <a:t>Go to ‘View-Normal’ to return to slides</a:t>
            </a:r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647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31380" y="1526709"/>
            <a:ext cx="7347440" cy="29765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6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4221F580-C0C7-FE4A-BB06-8E6F259722CB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1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931380" y="1526710"/>
            <a:ext cx="3577127" cy="29765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6" y="896882"/>
            <a:ext cx="7180264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6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B62F187D-5CCE-2540-89F0-172D7E4DA3A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4695833" y="1524606"/>
            <a:ext cx="3582987" cy="297866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51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932494" y="1799760"/>
            <a:ext cx="3587119" cy="26971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107414" y="1523713"/>
            <a:ext cx="3412205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6" y="896882"/>
            <a:ext cx="7180264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7390B150-5DE9-D249-9EDB-A4FEB84366A7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9"/>
          </p:nvPr>
        </p:nvSpPr>
        <p:spPr>
          <a:xfrm>
            <a:off x="4688513" y="1799760"/>
            <a:ext cx="3587119" cy="26971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0"/>
          </p:nvPr>
        </p:nvSpPr>
        <p:spPr>
          <a:xfrm>
            <a:off x="4863433" y="1523713"/>
            <a:ext cx="3412205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314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105814" y="3148557"/>
            <a:ext cx="3413806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rgbClr val="6638B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1104906" y="3418648"/>
            <a:ext cx="3414713" cy="106437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7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108075" y="1526709"/>
            <a:ext cx="3411545" cy="154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Date Placeholder 11"/>
          <p:cNvSpPr>
            <a:spLocks noGrp="1"/>
          </p:cNvSpPr>
          <p:nvPr>
            <p:ph type="dt" sz="half" idx="16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482CC369-25CA-A140-8CA0-FF7FC94DB54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26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4865008" y="3148557"/>
            <a:ext cx="3413806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4864100" y="3418648"/>
            <a:ext cx="3414713" cy="106437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21" hasCustomPrompt="1"/>
          </p:nvPr>
        </p:nvSpPr>
        <p:spPr>
          <a:xfrm>
            <a:off x="4867269" y="1526709"/>
            <a:ext cx="3411545" cy="15462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0879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1"/>
          <p:cNvSpPr>
            <a:spLocks noGrp="1"/>
          </p:cNvSpPr>
          <p:nvPr>
            <p:ph type="dt" sz="half" idx="22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D84B06E5-F86A-B54A-BD79-1396288F3124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24" name="Footer Placeholder 12"/>
          <p:cNvSpPr>
            <a:spLocks noGrp="1"/>
          </p:cNvSpPr>
          <p:nvPr>
            <p:ph type="ftr" sz="quarter" idx="23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195169" y="1524466"/>
            <a:ext cx="3948831" cy="297133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7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932494" y="1799760"/>
            <a:ext cx="3931606" cy="108790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1107414" y="1523713"/>
            <a:ext cx="3756686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5"/>
          </p:nvPr>
        </p:nvSpPr>
        <p:spPr>
          <a:xfrm>
            <a:off x="932494" y="3301348"/>
            <a:ext cx="3931606" cy="108790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/>
          </p:nvPr>
        </p:nvSpPr>
        <p:spPr>
          <a:xfrm>
            <a:off x="1107414" y="3025301"/>
            <a:ext cx="3756686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16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acts + Side Images">
    <p:bg>
      <p:bgPr>
        <a:gradFill flip="none" rotWithShape="1">
          <a:gsLst>
            <a:gs pos="0">
              <a:srgbClr val="514689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-50786"/>
            <a:ext cx="3033057" cy="524891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654424" y="1525450"/>
            <a:ext cx="2209800" cy="29703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65837" y="1525450"/>
            <a:ext cx="2209800" cy="29703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Date Placeholder 11"/>
          <p:cNvSpPr>
            <a:spLocks noGrp="1"/>
          </p:cNvSpPr>
          <p:nvPr>
            <p:ph type="dt" sz="half" idx="17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DE7821-82FA-5D47-A338-FEE7FB12F249}" type="datetime1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0"/>
          </p:nvPr>
        </p:nvSpPr>
        <p:spPr>
          <a:xfrm>
            <a:off x="1111702" y="1523713"/>
            <a:ext cx="2338565" cy="295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935667" y="1803966"/>
            <a:ext cx="2514600" cy="269183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buClrTx/>
              <a:defRPr lang="en-US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102845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02844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rgbClr val="FFFFFF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4782239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or Section Title</a:t>
            </a:r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478223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56" y="4722748"/>
            <a:ext cx="1422018" cy="2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7" y="896882"/>
            <a:ext cx="718026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365935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95" y="4721404"/>
            <a:ext cx="142142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2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468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50778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 flip="none" rotWithShape="1">
          <a:gsLst>
            <a:gs pos="0">
              <a:srgbClr val="514689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 userDrawn="1"/>
        </p:nvSpPr>
        <p:spPr>
          <a:xfrm>
            <a:off x="0" y="-50786"/>
            <a:ext cx="3033057" cy="524891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6855794" y="4617074"/>
            <a:ext cx="1447800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8EC05-E3EA-C649-9CE5-71E503F74839}" type="datetime1">
              <a:rPr lang="en-US" smtClean="0">
                <a:solidFill>
                  <a:prstClr val="white"/>
                </a:solidFill>
              </a:rPr>
              <a:t>1/5/2024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4789710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or Section Title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478223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56" y="4722748"/>
            <a:ext cx="1422018" cy="26528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072495" y="2067941"/>
            <a:ext cx="674729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1192" y="2995265"/>
            <a:ext cx="6725114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488109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529" y="-29474"/>
            <a:ext cx="5886428" cy="5172974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EE8ED39D-A13A-5D47-97FD-A4E967AADB70}"/>
              </a:ext>
            </a:extLst>
          </p:cNvPr>
          <p:cNvSpPr/>
          <p:nvPr userDrawn="1"/>
        </p:nvSpPr>
        <p:spPr bwMode="gray">
          <a:xfrm>
            <a:off x="-47822" y="-28535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9" y="317562"/>
            <a:ext cx="2488753" cy="46429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1" y="2965168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4653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ence image1rgb 16x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" y="0"/>
            <a:ext cx="9119681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468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0080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5330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dence Building16x9rgb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64"/>
          <a:stretch/>
        </p:blipFill>
        <p:spPr>
          <a:xfrm>
            <a:off x="2364749" y="0"/>
            <a:ext cx="6779252" cy="51435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9384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ence image2rgb 16x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" y="0"/>
            <a:ext cx="9119681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8069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 Forest16x9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" y="0"/>
            <a:ext cx="9119681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0062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6841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317562"/>
            <a:ext cx="2488753" cy="464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104050" y="1767083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4050" y="2965167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1206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100604" y="126213"/>
            <a:ext cx="7159932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932609" y="1524784"/>
            <a:ext cx="7350339" cy="297895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350008" y="4833819"/>
            <a:ext cx="850392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US" sz="800" smtClean="0"/>
            </a:lvl1pPr>
          </a:lstStyle>
          <a:p>
            <a:fld id="{4DD056AA-046F-1E41-8A7D-BECBA863898E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4787033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4787034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NM-Logo-Stacked-RGB.jp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97" y="4711113"/>
            <a:ext cx="1449146" cy="270462"/>
          </a:xfrm>
          <a:prstGeom prst="rect">
            <a:avLst/>
          </a:prstGeom>
        </p:spPr>
      </p:pic>
      <p:pic>
        <p:nvPicPr>
          <p:cNvPr id="4" name="Picture 3" descr="PPT-RGB-Shapes1.ai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198" y="380325"/>
            <a:ext cx="1572122" cy="5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2" r:id="rId4"/>
    <p:sldLayoutId id="2147483650" r:id="rId5"/>
    <p:sldLayoutId id="2147483651" r:id="rId6"/>
    <p:sldLayoutId id="2147483655" r:id="rId7"/>
    <p:sldLayoutId id="2147483656" r:id="rId8"/>
    <p:sldLayoutId id="2147483658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tabLst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4625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8838" indent="-176213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5525" indent="-16668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84615" y="4172080"/>
            <a:ext cx="4923228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solidFill>
                  <a:prstClr val="white"/>
                </a:solidFill>
              </a:rPr>
              <a:t>5th European Lifestyle Medicine Congress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solidFill>
                  <a:prstClr val="white"/>
                </a:solidFill>
              </a:rPr>
              <a:t>Friday 10th of November 2023 | Budapest, Hungary</a:t>
            </a:r>
            <a:endParaRPr lang="en-US" dirty="0">
              <a:solidFill>
                <a:prstClr val="white"/>
              </a:solidFill>
              <a:cs typeface="Calibri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dirty="0">
              <a:solidFill>
                <a:prstClr val="white"/>
              </a:solidFill>
              <a:cs typeface="Calibri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DFD30-EF58-0C63-CEDF-A9BAA6744FAD}"/>
              </a:ext>
            </a:extLst>
          </p:cNvPr>
          <p:cNvSpPr txBox="1"/>
          <p:nvPr/>
        </p:nvSpPr>
        <p:spPr>
          <a:xfrm>
            <a:off x="2038716" y="1230923"/>
            <a:ext cx="703934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i="1" baseline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Integrating Lifestyle Medicine </a:t>
            </a:r>
            <a:endParaRPr lang="en-US" i="1" dirty="0">
              <a:solidFill>
                <a:srgbClr val="54585A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lang="en-US" sz="4000" i="1" baseline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Into Routine Endocrinology </a:t>
            </a:r>
            <a:r>
              <a:rPr lang="en-US" sz="4000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​</a:t>
            </a:r>
            <a:r>
              <a:rPr lang="en-US" sz="4000" i="1" baseline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Care of Women</a:t>
            </a:r>
            <a:r>
              <a:rPr lang="en-US" sz="1800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1800" i="1" dirty="0">
                <a:latin typeface="Calibri"/>
                <a:ea typeface="Calibri"/>
                <a:cs typeface="Calibri"/>
              </a:rPr>
            </a:br>
            <a:r>
              <a:rPr lang="en-US" sz="2400" i="1" baseline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Anna Giulia Palladino-Davis </a:t>
            </a:r>
            <a:r>
              <a:rPr lang="en-US" sz="2400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​</a:t>
            </a:r>
            <a:endParaRPr lang="en-US" sz="24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19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/>
              <a:t>Gestational obesity (BMI &gt;30) at the time of the first prenatal visit</a:t>
            </a:r>
          </a:p>
          <a:p>
            <a:r>
              <a:rPr lang="en-US" dirty="0"/>
              <a:t>Lifestyle Medicine questionnaires to assess the lifestyle vital signs of participants and refer as appropriate</a:t>
            </a:r>
          </a:p>
          <a:p>
            <a:r>
              <a:rPr lang="en-US" dirty="0"/>
              <a:t>Precision public health</a:t>
            </a:r>
          </a:p>
          <a:p>
            <a:pPr lvl="1"/>
            <a:r>
              <a:rPr lang="en-US" dirty="0"/>
              <a:t>“The right intervention at the right time, every time to the right population” CDC</a:t>
            </a:r>
          </a:p>
          <a:p>
            <a:endParaRPr lang="en-US" dirty="0"/>
          </a:p>
          <a:p>
            <a:pPr marL="174625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Improvement Program at a 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D303769-E8B2-95F9-E81B-FC629541B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950" y="1429323"/>
            <a:ext cx="5506580" cy="295195"/>
          </a:xfrm>
        </p:spPr>
        <p:txBody>
          <a:bodyPr/>
          <a:lstStyle/>
          <a:p>
            <a:r>
              <a:rPr lang="en-US" dirty="0"/>
              <a:t>Endocrine Clinic  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058DDD1-CE3D-0BC4-A838-4E1636E858F6}"/>
              </a:ext>
            </a:extLst>
          </p:cNvPr>
          <p:cNvSpPr txBox="1">
            <a:spLocks/>
          </p:cNvSpPr>
          <p:nvPr/>
        </p:nvSpPr>
        <p:spPr>
          <a:xfrm>
            <a:off x="4866615" y="1824756"/>
            <a:ext cx="3587119" cy="26971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-"/>
              <a:defRPr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DCAE143-B390-8386-3D3A-76435E6EE6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557" y="896882"/>
            <a:ext cx="7180263" cy="457200"/>
          </a:xfrm>
        </p:spPr>
        <p:txBody>
          <a:bodyPr/>
          <a:lstStyle/>
          <a:p>
            <a:r>
              <a:rPr lang="en-US" dirty="0"/>
              <a:t>Cognitive and Affective Attitudes</a:t>
            </a:r>
          </a:p>
        </p:txBody>
      </p:sp>
      <p:pic>
        <p:nvPicPr>
          <p:cNvPr id="1026" name="Picture 2" descr="Precision Population Health | Population Health and Health Equity">
            <a:extLst>
              <a:ext uri="{FF2B5EF4-FFF2-40B4-BE49-F238E27FC236}">
                <a16:creationId xmlns:a16="http://schemas.microsoft.com/office/drawing/2014/main" id="{5831975B-F947-0145-8BE5-62DFC190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656" y="1824756"/>
            <a:ext cx="3755888" cy="251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39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8"/>
          </p:nvPr>
        </p:nvSpPr>
        <p:spPr>
          <a:xfrm>
            <a:off x="487326" y="1002139"/>
            <a:ext cx="5486400" cy="2697161"/>
          </a:xfrm>
        </p:spPr>
        <p:txBody>
          <a:bodyPr vert="horz" lIns="0" tIns="0" rIns="91440" bIns="45720" rtlCol="0" anchor="t"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Lifestyle Medicine questionnaires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Nutrition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Sleep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Physical Activity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Relationships &amp; Stress Management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Risky Substances</a:t>
            </a:r>
          </a:p>
          <a:p>
            <a:pPr lvl="1"/>
            <a:endParaRPr lang="en-US" sz="24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lvl="1"/>
            <a:endParaRPr lang="en-US" sz="24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174625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Program at a Glance</a:t>
            </a:r>
            <a:endParaRPr lang="en-US" sz="32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 descr="Obesity and weight gain in pregnancy">
            <a:extLst>
              <a:ext uri="{FF2B5EF4-FFF2-40B4-BE49-F238E27FC236}">
                <a16:creationId xmlns:a16="http://schemas.microsoft.com/office/drawing/2014/main" id="{E037B280-948B-8DC2-03A1-7E98E73C7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635" y="1223169"/>
            <a:ext cx="3508921" cy="31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3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35" y="283053"/>
            <a:ext cx="7180264" cy="762000"/>
          </a:xfrm>
        </p:spPr>
        <p:txBody>
          <a:bodyPr/>
          <a:lstStyle/>
          <a:p>
            <a:r>
              <a:rPr lang="en-US" dirty="0"/>
              <a:t>Lifestyle Medicine in Endocrine Care: Nutrition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4340" name="Picture 4" descr="Eating safely during pregnancy infographic. Click to view.">
            <a:extLst>
              <a:ext uri="{FF2B5EF4-FFF2-40B4-BE49-F238E27FC236}">
                <a16:creationId xmlns:a16="http://schemas.microsoft.com/office/drawing/2014/main" id="{D3549B82-02B2-F0C8-B06D-73AFBE89D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730" b="1"/>
          <a:stretch/>
        </p:blipFill>
        <p:spPr bwMode="auto">
          <a:xfrm>
            <a:off x="4035486" y="1223553"/>
            <a:ext cx="4405313" cy="33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C4BA4A6-4D76-7D91-F3A2-3FE8D85F0E2A}"/>
              </a:ext>
            </a:extLst>
          </p:cNvPr>
          <p:cNvSpPr txBox="1">
            <a:spLocks/>
          </p:cNvSpPr>
          <p:nvPr/>
        </p:nvSpPr>
        <p:spPr>
          <a:xfrm>
            <a:off x="690413" y="1564287"/>
            <a:ext cx="3587119" cy="2697161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Registered Dietician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Instagram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App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Group based sessions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Culturally sensitive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Culinary Medicine</a:t>
            </a:r>
          </a:p>
          <a:p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cs typeface="Calibri"/>
              </a:rPr>
              <a:t>Behavioural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 change therapy</a:t>
            </a:r>
          </a:p>
        </p:txBody>
      </p:sp>
    </p:spTree>
    <p:extLst>
      <p:ext uri="{BB962C8B-B14F-4D97-AF65-F5344CB8AC3E}">
        <p14:creationId xmlns:p14="http://schemas.microsoft.com/office/powerpoint/2010/main" val="248928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35" y="283053"/>
            <a:ext cx="7180264" cy="762000"/>
          </a:xfrm>
        </p:spPr>
        <p:txBody>
          <a:bodyPr/>
          <a:lstStyle/>
          <a:p>
            <a:r>
              <a:rPr lang="en-US" dirty="0"/>
              <a:t>Lifestyle Medicine in Endocrine Care: Exercise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C4BA4A6-4D76-7D91-F3A2-3FE8D85F0E2A}"/>
              </a:ext>
            </a:extLst>
          </p:cNvPr>
          <p:cNvSpPr txBox="1">
            <a:spLocks/>
          </p:cNvSpPr>
          <p:nvPr/>
        </p:nvSpPr>
        <p:spPr>
          <a:xfrm>
            <a:off x="5308908" y="1625117"/>
            <a:ext cx="3587119" cy="269716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Sports Medicine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Physical Therapy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Personal Trainer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My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cs typeface="Calibri"/>
              </a:rPr>
              <a:t>FitRx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Group classes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Trimester appropriate</a:t>
            </a:r>
          </a:p>
        </p:txBody>
      </p:sp>
      <p:pic>
        <p:nvPicPr>
          <p:cNvPr id="16386" name="Picture 2" descr="pregnancy exercises">
            <a:extLst>
              <a:ext uri="{FF2B5EF4-FFF2-40B4-BE49-F238E27FC236}">
                <a16:creationId xmlns:a16="http://schemas.microsoft.com/office/drawing/2014/main" id="{D5AEBDC7-3C73-A9AC-086C-BDC5E296D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45" y="1506470"/>
            <a:ext cx="4758572" cy="29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3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35" y="283053"/>
            <a:ext cx="7180264" cy="762000"/>
          </a:xfrm>
        </p:spPr>
        <p:txBody>
          <a:bodyPr/>
          <a:lstStyle/>
          <a:p>
            <a:r>
              <a:rPr lang="en-US" dirty="0"/>
              <a:t>Lifestyle Medicine in Endocrine Care: Sleep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dirty="0" smtClean="0"/>
              <a:pPr/>
              <a:t>14</a:t>
            </a:fld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C4BA4A6-4D76-7D91-F3A2-3FE8D85F0E2A}"/>
              </a:ext>
            </a:extLst>
          </p:cNvPr>
          <p:cNvSpPr txBox="1">
            <a:spLocks/>
          </p:cNvSpPr>
          <p:nvPr/>
        </p:nvSpPr>
        <p:spPr>
          <a:xfrm>
            <a:off x="860895" y="1494773"/>
            <a:ext cx="4163119" cy="269716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Sleep Medicine Specialists</a:t>
            </a:r>
            <a:endParaRPr lang="en-US" sz="24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Mental Health Professionals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Mindfulness</a:t>
            </a:r>
          </a:p>
        </p:txBody>
      </p:sp>
      <p:pic>
        <p:nvPicPr>
          <p:cNvPr id="3" name="Picture 2" descr="Do women need more sleep than men? | Jean Hailes">
            <a:extLst>
              <a:ext uri="{FF2B5EF4-FFF2-40B4-BE49-F238E27FC236}">
                <a16:creationId xmlns:a16="http://schemas.microsoft.com/office/drawing/2014/main" id="{8D78508C-074B-975A-0968-8D11831D5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400" y="1460160"/>
            <a:ext cx="3949200" cy="207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9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35" y="394459"/>
            <a:ext cx="7180264" cy="762000"/>
          </a:xfrm>
        </p:spPr>
        <p:txBody>
          <a:bodyPr/>
          <a:lstStyle/>
          <a:p>
            <a:r>
              <a:rPr lang="en-US" dirty="0"/>
              <a:t>Lifestyle Medicine: Stress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dirty="0" smtClean="0"/>
              <a:pPr/>
              <a:t>15</a:t>
            </a:fld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C4BA4A6-4D76-7D91-F3A2-3FE8D85F0E2A}"/>
              </a:ext>
            </a:extLst>
          </p:cNvPr>
          <p:cNvSpPr txBox="1">
            <a:spLocks/>
          </p:cNvSpPr>
          <p:nvPr/>
        </p:nvSpPr>
        <p:spPr>
          <a:xfrm>
            <a:off x="860895" y="1494773"/>
            <a:ext cx="3587119" cy="26971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Mental Health Professionals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Medical-Legal Clinics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Tangible Solutions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Linkages of services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Social determinants of health</a:t>
            </a:r>
          </a:p>
        </p:txBody>
      </p:sp>
      <p:pic>
        <p:nvPicPr>
          <p:cNvPr id="20486" name="Picture 6" descr="Why More Women Are Choosing to Go on Journeys of Self-Discovery - DoYou">
            <a:extLst>
              <a:ext uri="{FF2B5EF4-FFF2-40B4-BE49-F238E27FC236}">
                <a16:creationId xmlns:a16="http://schemas.microsoft.com/office/drawing/2014/main" id="{C49706D9-3A6A-D681-FEA1-51063A9C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773" y="1619250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5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35" y="394459"/>
            <a:ext cx="7180264" cy="762000"/>
          </a:xfrm>
        </p:spPr>
        <p:txBody>
          <a:bodyPr/>
          <a:lstStyle/>
          <a:p>
            <a:r>
              <a:rPr lang="en-US" dirty="0"/>
              <a:t>Lifestyle Medicine: Relationships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5C29DE-EE4A-30A2-65DF-79211F15A4DC}"/>
              </a:ext>
            </a:extLst>
          </p:cNvPr>
          <p:cNvSpPr txBox="1">
            <a:spLocks/>
          </p:cNvSpPr>
          <p:nvPr/>
        </p:nvSpPr>
        <p:spPr>
          <a:xfrm>
            <a:off x="734481" y="1381815"/>
            <a:ext cx="3587119" cy="2697161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Social Support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Family &amp; Friends 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Groups &amp; Networks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Spiritual Support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Prayer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Presence</a:t>
            </a:r>
          </a:p>
          <a:p>
            <a:pPr lvl="1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Community</a:t>
            </a:r>
          </a:p>
        </p:txBody>
      </p:sp>
      <p:pic>
        <p:nvPicPr>
          <p:cNvPr id="3" name="Picture 2" descr="How to build closer relationships |">
            <a:extLst>
              <a:ext uri="{FF2B5EF4-FFF2-40B4-BE49-F238E27FC236}">
                <a16:creationId xmlns:a16="http://schemas.microsoft.com/office/drawing/2014/main" id="{BAABC372-B0BA-6018-F522-71B1E13ED0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400" y="1721790"/>
            <a:ext cx="4228200" cy="25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9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35" y="394459"/>
            <a:ext cx="7180264" cy="762000"/>
          </a:xfrm>
        </p:spPr>
        <p:txBody>
          <a:bodyPr/>
          <a:lstStyle/>
          <a:p>
            <a:r>
              <a:rPr lang="en-US" dirty="0"/>
              <a:t>Lifestyle Medicine: Risky Substances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4578" name="Picture 2" descr="Alcohol Use During Pregnancy Can Lead to Lifelong Effects">
            <a:extLst>
              <a:ext uri="{FF2B5EF4-FFF2-40B4-BE49-F238E27FC236}">
                <a16:creationId xmlns:a16="http://schemas.microsoft.com/office/drawing/2014/main" id="{924FCD45-5155-EC39-126D-2D70BD2C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278" y="1526709"/>
            <a:ext cx="4052865" cy="28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angers of Mixing Alcohol With Opioids | Resurgence Behavioral Health">
            <a:extLst>
              <a:ext uri="{FF2B5EF4-FFF2-40B4-BE49-F238E27FC236}">
                <a16:creationId xmlns:a16="http://schemas.microsoft.com/office/drawing/2014/main" id="{6BB7CB83-74AF-F42D-5B18-914642BA2D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6" y="1195600"/>
            <a:ext cx="2482199" cy="1654214"/>
          </a:xfrm>
          <a:prstGeom prst="rect">
            <a:avLst/>
          </a:prstGeom>
        </p:spPr>
      </p:pic>
      <p:pic>
        <p:nvPicPr>
          <p:cNvPr id="4" name="Picture 3" descr="More Kids Are Accidentally Eating Marijuana Edibles, Study Finds | Smart  News| Smithsonian Magazine">
            <a:extLst>
              <a:ext uri="{FF2B5EF4-FFF2-40B4-BE49-F238E27FC236}">
                <a16:creationId xmlns:a16="http://schemas.microsoft.com/office/drawing/2014/main" id="{5BA1D8DF-4BBE-730A-C1E6-6165625375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804" y="1195467"/>
            <a:ext cx="2473935" cy="1659021"/>
          </a:xfrm>
          <a:prstGeom prst="rect">
            <a:avLst/>
          </a:prstGeom>
        </p:spPr>
      </p:pic>
      <p:pic>
        <p:nvPicPr>
          <p:cNvPr id="5" name="Picture 4" descr="Vaping Devices (Electronic Cigarettes) DrugFacts | National Institute on  Drug Abuse (NIDA)">
            <a:extLst>
              <a:ext uri="{FF2B5EF4-FFF2-40B4-BE49-F238E27FC236}">
                <a16:creationId xmlns:a16="http://schemas.microsoft.com/office/drawing/2014/main" id="{8D8307DF-D48A-36F1-12EE-4C6D2A99F2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75" y="3177960"/>
            <a:ext cx="4062044" cy="122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2E9FB426-EBD8-DEFC-C1DB-F1BD20E951BE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32493" y="1572560"/>
            <a:ext cx="3587119" cy="2697161"/>
          </a:xfrm>
        </p:spPr>
        <p:txBody>
          <a:bodyPr>
            <a:normAutofit/>
          </a:bodyPr>
          <a:lstStyle/>
          <a:p>
            <a:r>
              <a:rPr lang="en-US" dirty="0"/>
              <a:t>Individual/Intrapersonal</a:t>
            </a:r>
          </a:p>
          <a:p>
            <a:pPr lvl="1"/>
            <a:r>
              <a:rPr lang="en-US" dirty="0"/>
              <a:t>Self-efficacy</a:t>
            </a:r>
          </a:p>
          <a:p>
            <a:pPr lvl="1"/>
            <a:r>
              <a:rPr lang="en-US" dirty="0"/>
              <a:t>Goal setting skills</a:t>
            </a:r>
          </a:p>
          <a:p>
            <a:pPr lvl="2"/>
            <a:r>
              <a:rPr lang="en-US" dirty="0"/>
              <a:t>Sustaining progress long-term</a:t>
            </a:r>
          </a:p>
          <a:p>
            <a:r>
              <a:rPr lang="en-US" dirty="0"/>
              <a:t>Interpersonal</a:t>
            </a:r>
          </a:p>
          <a:p>
            <a:r>
              <a:rPr lang="en-US" dirty="0"/>
              <a:t>Institutional/Organizational</a:t>
            </a:r>
          </a:p>
          <a:p>
            <a:r>
              <a:rPr lang="en-US" dirty="0"/>
              <a:t>Social structure, policy, and systems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</p:spPr>
        <p:txBody>
          <a:bodyPr anchor="b">
            <a:normAutofit/>
          </a:bodyPr>
          <a:lstStyle/>
          <a:p>
            <a:r>
              <a:rPr lang="en-US" dirty="0"/>
              <a:t>Social-Ecological Model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98556" y="896882"/>
            <a:ext cx="7180264" cy="457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Encompass the world of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fld id="{0D558541-60C9-42A2-8392-FF12533A6B7A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3" name="Picture 2" descr="Illustration of the Colorectal Cancer Control Program's Social Ecological Model">
            <a:extLst>
              <a:ext uri="{FF2B5EF4-FFF2-40B4-BE49-F238E27FC236}">
                <a16:creationId xmlns:a16="http://schemas.microsoft.com/office/drawing/2014/main" id="{62CBC9C5-A6C7-D66E-EA08-165B58A7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53043" y="1286577"/>
            <a:ext cx="4511369" cy="237075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4108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Plan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745" y="3257959"/>
            <a:ext cx="3756686" cy="2951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Formative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Outcome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Process Evaluation </a:t>
            </a:r>
          </a:p>
          <a:p>
            <a:endParaRPr lang="en-U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53D3A946-74EA-2D2F-59F6-269B83B2454E}"/>
              </a:ext>
            </a:extLst>
          </p:cNvPr>
          <p:cNvSpPr txBox="1">
            <a:spLocks/>
          </p:cNvSpPr>
          <p:nvPr/>
        </p:nvSpPr>
        <p:spPr>
          <a:xfrm>
            <a:off x="844543" y="2116901"/>
            <a:ext cx="3931606" cy="108790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-"/>
              <a:defRPr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170" name="Picture 2" descr="Program Evaluation Home - CDC">
            <a:extLst>
              <a:ext uri="{FF2B5EF4-FFF2-40B4-BE49-F238E27FC236}">
                <a16:creationId xmlns:a16="http://schemas.microsoft.com/office/drawing/2014/main" id="{0FA7DD32-F4A4-0B1D-0DE9-1E8C8DE7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302" y="951772"/>
            <a:ext cx="3756686" cy="37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4D13FE-0D66-FBFF-4394-86F7E5C2C8B3}"/>
              </a:ext>
            </a:extLst>
          </p:cNvPr>
          <p:cNvSpPr txBox="1"/>
          <p:nvPr/>
        </p:nvSpPr>
        <p:spPr>
          <a:xfrm>
            <a:off x="1556426" y="18087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2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financial disclosure or conflict of interest in relation to this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25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845" y="127411"/>
            <a:ext cx="7180264" cy="76200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Returning Medicine and Individuals to Homeostasis</a:t>
            </a:r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id="{9F1935BC-CFEE-AF19-1172-CC1925BF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799" y="4782239"/>
            <a:ext cx="346745" cy="231266"/>
          </a:xfrm>
        </p:spPr>
        <p:txBody>
          <a:bodyPr/>
          <a:lstStyle/>
          <a:p>
            <a:pPr>
              <a:spcAft>
                <a:spcPts val="600"/>
              </a:spcAft>
            </a:pPr>
            <a:fld id="{0D558541-60C9-42A2-8392-FF12533A6B7A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36519B-539F-95C9-0B83-96F84250A1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50" y="1311955"/>
            <a:ext cx="4330700" cy="300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59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845" y="127411"/>
            <a:ext cx="7180264" cy="7620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id="{9F1935BC-CFEE-AF19-1172-CC1925BF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799" y="4782239"/>
            <a:ext cx="346745" cy="231266"/>
          </a:xfrm>
        </p:spPr>
        <p:txBody>
          <a:bodyPr/>
          <a:lstStyle/>
          <a:p>
            <a:pPr>
              <a:spcAft>
                <a:spcPts val="600"/>
              </a:spcAft>
            </a:pPr>
            <a:fld id="{0D558541-60C9-42A2-8392-FF12533A6B7A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Anthony J. Pick, MD">
            <a:extLst>
              <a:ext uri="{FF2B5EF4-FFF2-40B4-BE49-F238E27FC236}">
                <a16:creationId xmlns:a16="http://schemas.microsoft.com/office/drawing/2014/main" id="{F3808D01-D8BD-1752-2336-81A32BC5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6886" y="1770659"/>
            <a:ext cx="1860543" cy="186054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4" descr="Matthew J. O'Brien, MD">
            <a:extLst>
              <a:ext uri="{FF2B5EF4-FFF2-40B4-BE49-F238E27FC236}">
                <a16:creationId xmlns:a16="http://schemas.microsoft.com/office/drawing/2014/main" id="{7A13BF31-1AB3-64E0-1BA9-21E4B130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100" y="1770659"/>
            <a:ext cx="1860543" cy="18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onald T Ackermann">
            <a:extLst>
              <a:ext uri="{FF2B5EF4-FFF2-40B4-BE49-F238E27FC236}">
                <a16:creationId xmlns:a16="http://schemas.microsoft.com/office/drawing/2014/main" id="{B0710C68-F200-EE90-8639-F40DEE24F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171" y="1770659"/>
            <a:ext cx="2032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E1DB479-2485-058C-6D76-45A14F4C411C}"/>
              </a:ext>
            </a:extLst>
          </p:cNvPr>
          <p:cNvSpPr txBox="1">
            <a:spLocks/>
          </p:cNvSpPr>
          <p:nvPr/>
        </p:nvSpPr>
        <p:spPr>
          <a:xfrm>
            <a:off x="546886" y="1337975"/>
            <a:ext cx="3412205" cy="295195"/>
          </a:xfrm>
          <a:prstGeom prst="rect">
            <a:avLst/>
          </a:prstGeom>
        </p:spPr>
        <p:txBody>
          <a:bodyPr/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Anthony J. Pick, MD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50E8E1F-CA6F-81BC-4159-F7522DF7A508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457571" y="1337974"/>
            <a:ext cx="2228857" cy="295195"/>
          </a:xfrm>
        </p:spPr>
        <p:txBody>
          <a:bodyPr/>
          <a:lstStyle/>
          <a:p>
            <a:r>
              <a:rPr lang="en-US" dirty="0"/>
              <a:t>Matthew J. O’Brien, MD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87DF812-7D0E-E07C-95CD-E64F40933187}"/>
              </a:ext>
            </a:extLst>
          </p:cNvPr>
          <p:cNvSpPr txBox="1">
            <a:spLocks/>
          </p:cNvSpPr>
          <p:nvPr/>
        </p:nvSpPr>
        <p:spPr>
          <a:xfrm>
            <a:off x="6165843" y="1337974"/>
            <a:ext cx="2978157" cy="295195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7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Ronald T. Ackermann, MD, MPH</a:t>
            </a:r>
          </a:p>
        </p:txBody>
      </p:sp>
    </p:spTree>
    <p:extLst>
      <p:ext uri="{BB962C8B-B14F-4D97-AF65-F5344CB8AC3E}">
        <p14:creationId xmlns:p14="http://schemas.microsoft.com/office/powerpoint/2010/main" val="17490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845" y="127411"/>
            <a:ext cx="7180264" cy="7620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Endocrine Team: North Region</a:t>
            </a:r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id="{9F1935BC-CFEE-AF19-1172-CC1925BF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799" y="4782239"/>
            <a:ext cx="346745" cy="231266"/>
          </a:xfrm>
        </p:spPr>
        <p:txBody>
          <a:bodyPr/>
          <a:lstStyle/>
          <a:p>
            <a:pPr>
              <a:spcAft>
                <a:spcPts val="600"/>
              </a:spcAft>
            </a:pPr>
            <a:fld id="{0D558541-60C9-42A2-8392-FF12533A6B7A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6240C0B-8EBE-5283-7912-2D817BC30C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898" y="891320"/>
            <a:ext cx="5312751" cy="39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06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845" y="127411"/>
            <a:ext cx="7180264" cy="762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>Questions? Ideas? Concerns? Objective Criticism…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APD21@Northwestern.edu</a:t>
            </a:r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id="{9F1935BC-CFEE-AF19-1172-CC1925BF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799" y="4782239"/>
            <a:ext cx="346745" cy="231266"/>
          </a:xfrm>
        </p:spPr>
        <p:txBody>
          <a:bodyPr/>
          <a:lstStyle/>
          <a:p>
            <a:pPr>
              <a:spcAft>
                <a:spcPts val="600"/>
              </a:spcAft>
            </a:pPr>
            <a:fld id="{0D558541-60C9-42A2-8392-FF12533A6B7A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194" name="Picture 2" descr="Welcome Letter 2019-2020 – Canadian International School of Egypt">
            <a:extLst>
              <a:ext uri="{FF2B5EF4-FFF2-40B4-BE49-F238E27FC236}">
                <a16:creationId xmlns:a16="http://schemas.microsoft.com/office/drawing/2014/main" id="{422F0FCF-9364-A936-5CC3-4E93A6E1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095" y="982493"/>
            <a:ext cx="5493809" cy="34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03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black shirt&#10;&#10;Description automatically generated">
            <a:extLst>
              <a:ext uri="{FF2B5EF4-FFF2-40B4-BE49-F238E27FC236}">
                <a16:creationId xmlns:a16="http://schemas.microsoft.com/office/drawing/2014/main" id="{1A50A3B6-F03D-276F-804D-8EDF53E298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762" y="605571"/>
            <a:ext cx="2480530" cy="37180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BCD488-4FE2-1E77-1ABE-31C21554F6A6}"/>
              </a:ext>
            </a:extLst>
          </p:cNvPr>
          <p:cNvSpPr txBox="1"/>
          <p:nvPr/>
        </p:nvSpPr>
        <p:spPr>
          <a:xfrm>
            <a:off x="2211265" y="1024304"/>
            <a:ext cx="27432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FFFF"/>
                </a:solidFill>
                <a:cs typeface="Calibri"/>
              </a:rPr>
              <a:t>Gracias ​</a:t>
            </a:r>
            <a:br>
              <a:rPr lang="en-US" sz="4000">
                <a:solidFill>
                  <a:srgbClr val="FFFFFF"/>
                </a:solidFill>
                <a:cs typeface="Calibri"/>
              </a:rPr>
            </a:br>
            <a:r>
              <a:rPr lang="en-US" sz="4000">
                <a:solidFill>
                  <a:srgbClr val="FFFFFF"/>
                </a:solidFill>
                <a:cs typeface="Calibri"/>
              </a:rPr>
              <a:t>Grazie​</a:t>
            </a:r>
            <a:br>
              <a:rPr lang="en-US" sz="4000">
                <a:solidFill>
                  <a:srgbClr val="FFFFFF"/>
                </a:solidFill>
                <a:cs typeface="Calibri"/>
              </a:rPr>
            </a:br>
            <a:r>
              <a:rPr lang="en-US" sz="4000">
                <a:solidFill>
                  <a:srgbClr val="FFFFFF"/>
                </a:solidFill>
                <a:cs typeface="Calibri"/>
              </a:rPr>
              <a:t>Thank You​</a:t>
            </a:r>
            <a:br>
              <a:rPr lang="en-US" sz="4000">
                <a:solidFill>
                  <a:srgbClr val="FFFFFF"/>
                </a:solidFill>
                <a:cs typeface="Calibri"/>
              </a:rPr>
            </a:br>
            <a:r>
              <a:rPr lang="en-US" sz="4000">
                <a:solidFill>
                  <a:srgbClr val="FFFFFF"/>
                </a:solidFill>
                <a:cs typeface="Calibri"/>
              </a:rPr>
              <a:t>Köszönöm​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1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/>
              <a:t>Extrapolate areas of lifestyle medicine into individual scope of practice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Distinguish and integrate lifestyle medicine concepts from existing hospital system resources </a:t>
            </a:r>
          </a:p>
        </p:txBody>
      </p:sp>
      <p:pic>
        <p:nvPicPr>
          <p:cNvPr id="1026" name="Picture 2" descr="social determinants of health">
            <a:extLst>
              <a:ext uri="{FF2B5EF4-FFF2-40B4-BE49-F238E27FC236}">
                <a16:creationId xmlns:a16="http://schemas.microsoft.com/office/drawing/2014/main" id="{16E9E4F6-7199-CECE-A0BC-5ADB0489F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689" y="1456372"/>
            <a:ext cx="4279900" cy="24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3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Lifestyle Medicine?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Lifestyle Medicine </a:t>
            </a:r>
          </a:p>
          <a:p>
            <a:pPr lvl="1"/>
            <a:r>
              <a:rPr lang="en-US" dirty="0"/>
              <a:t>Evidence-based medical specialty rooted in primary modalities to prevent, treat, and possibly reverse non-communicable, chronic diseases. </a:t>
            </a:r>
          </a:p>
          <a:p>
            <a:pPr marL="629920" lvl="2"/>
            <a:r>
              <a:rPr lang="en-US" dirty="0"/>
              <a:t>Six Pillars </a:t>
            </a:r>
            <a:endParaRPr lang="en-US" dirty="0">
              <a:cs typeface="Calibri"/>
            </a:endParaRPr>
          </a:p>
          <a:p>
            <a:pPr marL="629920" lvl="2"/>
            <a:r>
              <a:rPr lang="en-US" dirty="0"/>
              <a:t>Health Equity</a:t>
            </a:r>
            <a:endParaRPr lang="en-US" dirty="0">
              <a:cs typeface="Calibri"/>
            </a:endParaRPr>
          </a:p>
          <a:p>
            <a:pPr marL="629920" lvl="2"/>
            <a:r>
              <a:rPr lang="en-US" dirty="0"/>
              <a:t>Whole-person Health</a:t>
            </a:r>
            <a:endParaRPr lang="en-US" dirty="0">
              <a:cs typeface="Calibri"/>
            </a:endParaRPr>
          </a:p>
          <a:p>
            <a:r>
              <a:rPr lang="en-US" dirty="0"/>
              <a:t>Lifestyle Medicine has applicability to individual and population health </a:t>
            </a:r>
          </a:p>
          <a:p>
            <a:r>
              <a:rPr lang="en-US" dirty="0"/>
              <a:t>Specific to Northwestern Medicine, elevate existing services across the health system, specific to the North Region </a:t>
            </a:r>
            <a:endParaRPr lang="en-US" dirty="0"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9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vs. Reality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2" name="Picture 4" descr="What is Lifestyle Medicine? — The Healthstyle Doctor">
            <a:extLst>
              <a:ext uri="{FF2B5EF4-FFF2-40B4-BE49-F238E27FC236}">
                <a16:creationId xmlns:a16="http://schemas.microsoft.com/office/drawing/2014/main" id="{88CA98ED-4AE4-5868-A507-FBC7A44D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8" y="1354082"/>
            <a:ext cx="40386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cial Determinants of Health - UCLA Health Sustainability - Los Angeles, CA">
            <a:extLst>
              <a:ext uri="{FF2B5EF4-FFF2-40B4-BE49-F238E27FC236}">
                <a16:creationId xmlns:a16="http://schemas.microsoft.com/office/drawing/2014/main" id="{011C453F-E94C-830E-0CBF-4BA9D4F2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2" y="1284050"/>
            <a:ext cx="4168448" cy="30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0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Lifestyle Medicine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/>
              <a:t>Lessons from COVID-19</a:t>
            </a:r>
          </a:p>
          <a:p>
            <a:r>
              <a:rPr lang="en-US" dirty="0"/>
              <a:t>Healthcare spending </a:t>
            </a:r>
          </a:p>
          <a:p>
            <a:r>
              <a:rPr lang="en-US" dirty="0"/>
              <a:t>Epigenetic alterations </a:t>
            </a:r>
          </a:p>
          <a:p>
            <a:r>
              <a:rPr lang="en-US" dirty="0"/>
              <a:t>Health disparities</a:t>
            </a:r>
          </a:p>
          <a:p>
            <a:r>
              <a:rPr lang="en-US" dirty="0"/>
              <a:t>Innovations to standard of care</a:t>
            </a:r>
          </a:p>
        </p:txBody>
      </p:sp>
      <p:pic>
        <p:nvPicPr>
          <p:cNvPr id="3074" name="Picture 2" descr="Frontiers | Epigenetics and Metabolism in Health and Disease">
            <a:extLst>
              <a:ext uri="{FF2B5EF4-FFF2-40B4-BE49-F238E27FC236}">
                <a16:creationId xmlns:a16="http://schemas.microsoft.com/office/drawing/2014/main" id="{63574584-0385-2DCE-E46D-FE9913AD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486" y="1698983"/>
            <a:ext cx="4600185" cy="23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8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2846E83-41FD-0DAA-7805-A623187AF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73" y="1721363"/>
            <a:ext cx="4510177" cy="1143000"/>
          </a:xfrm>
        </p:spPr>
        <p:txBody>
          <a:bodyPr/>
          <a:lstStyle/>
          <a:p>
            <a:r>
              <a:rPr lang="en-US" dirty="0"/>
              <a:t>Integrating Lifestyle Medicine in Cardiometabolic Specialties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3043C669-2F31-AB20-7005-7A1BACD40CD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r>
              <a:rPr lang="en-US" dirty="0">
                <a:solidFill>
                  <a:srgbClr val="FFFFFF"/>
                </a:solidFill>
              </a:rPr>
              <a:t>Management continuum</a:t>
            </a:r>
          </a:p>
          <a:p>
            <a:pPr>
              <a:buClr>
                <a:schemeClr val="bg2"/>
              </a:buClr>
            </a:pPr>
            <a:r>
              <a:rPr lang="en-US" dirty="0">
                <a:solidFill>
                  <a:srgbClr val="FFFFFF"/>
                </a:solidFill>
              </a:rPr>
              <a:t>Inherent need for increased healthcare</a:t>
            </a:r>
          </a:p>
          <a:p>
            <a:pPr>
              <a:buClr>
                <a:schemeClr val="bg2"/>
              </a:buClr>
            </a:pPr>
            <a:r>
              <a:rPr lang="en-US" dirty="0">
                <a:solidFill>
                  <a:srgbClr val="FFFFFF"/>
                </a:solidFill>
              </a:rPr>
              <a:t>Impactful period in life</a:t>
            </a:r>
          </a:p>
        </p:txBody>
      </p:sp>
    </p:spTree>
    <p:extLst>
      <p:ext uri="{BB962C8B-B14F-4D97-AF65-F5344CB8AC3E}">
        <p14:creationId xmlns:p14="http://schemas.microsoft.com/office/powerpoint/2010/main" val="379140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8"/>
          </p:nvPr>
        </p:nvSpPr>
        <p:spPr>
          <a:xfrm>
            <a:off x="923494" y="1525260"/>
            <a:ext cx="3587119" cy="2697161"/>
          </a:xfrm>
        </p:spPr>
        <p:txBody>
          <a:bodyPr vert="horz" lIns="0" tIns="0" rIns="91440" bIns="45720" rtlCol="0" anchor="t">
            <a:normAutofit lnSpcReduction="10000"/>
          </a:bodyPr>
          <a:lstStyle/>
          <a:p>
            <a:r>
              <a:rPr lang="en-US" dirty="0"/>
              <a:t>Identify preventive care gaps in current women’s care in the endocrine clinic</a:t>
            </a:r>
          </a:p>
          <a:p>
            <a:r>
              <a:rPr lang="en-US" dirty="0"/>
              <a:t>Operationalize Lifestyle Medicine services, TTC, pregnancy, and postpartum</a:t>
            </a:r>
          </a:p>
          <a:p>
            <a:r>
              <a:rPr lang="en-US" dirty="0"/>
              <a:t>Centralize linkages of services</a:t>
            </a:r>
          </a:p>
          <a:p>
            <a:r>
              <a:rPr lang="en-US" dirty="0">
                <a:cs typeface="Calibri"/>
              </a:rPr>
              <a:t>Provide enhanced disease management &amp; prevention</a:t>
            </a:r>
          </a:p>
          <a:p>
            <a:r>
              <a:rPr lang="en-US" dirty="0">
                <a:cs typeface="Calibri"/>
              </a:rPr>
              <a:t>Disease reversibility potential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Integrating Lifestyle Medicine into Endocrine Care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98556" y="896882"/>
            <a:ext cx="7180264" cy="457200"/>
          </a:xfrm>
        </p:spPr>
        <p:txBody>
          <a:bodyPr vert="horz" lIns="0" tIns="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Gestational Obesity, Obesity, PCOS, Pre-Diabetess, GD, T1D, T2D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fld id="{0D558541-60C9-42A2-8392-FF12533A6B7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9C09F8-7A5B-B160-886F-3F86B028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20"/>
          <a:stretch/>
        </p:blipFill>
        <p:spPr>
          <a:xfrm>
            <a:off x="4892052" y="1523713"/>
            <a:ext cx="3587119" cy="2697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94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Integrating Lifestyle Medicine into Endocrine Care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31380" y="1526710"/>
            <a:ext cx="3577127" cy="2976561"/>
          </a:xfrm>
        </p:spPr>
        <p:txBody>
          <a:bodyPr>
            <a:normAutofit/>
          </a:bodyPr>
          <a:lstStyle/>
          <a:p>
            <a:r>
              <a:rPr lang="en-US" dirty="0"/>
              <a:t>Lifestyle Medicine can have short and long-term implications in women with gestational obesity</a:t>
            </a:r>
          </a:p>
          <a:p>
            <a:pPr lvl="1"/>
            <a:r>
              <a:rPr lang="en-US" dirty="0"/>
              <a:t>Reduce the risk of Gestational Diabetes</a:t>
            </a:r>
          </a:p>
          <a:p>
            <a:pPr lvl="1"/>
            <a:r>
              <a:rPr lang="en-US" dirty="0"/>
              <a:t>Reduce the risk of pre-eclampsia</a:t>
            </a:r>
          </a:p>
          <a:p>
            <a:pPr lvl="1"/>
            <a:r>
              <a:rPr lang="en-US" dirty="0"/>
              <a:t>Reduce the likelihood of macrosomia</a:t>
            </a:r>
          </a:p>
          <a:p>
            <a:pPr lvl="1"/>
            <a:r>
              <a:rPr lang="en-US" dirty="0"/>
              <a:t>Reduce the risk of childhood obesity in offspring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98556" y="896882"/>
            <a:ext cx="7180264" cy="457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#GOALS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fld id="{0D558541-60C9-42A2-8392-FF12533A6B7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3ED545-0F16-3683-9CB0-44CCB08D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1693" y="1526710"/>
            <a:ext cx="3582987" cy="26872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7314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BCF0AB621FE42858B881BB0CCCD26" ma:contentTypeVersion="2" ma:contentTypeDescription="Create a new document." ma:contentTypeScope="" ma:versionID="02472076b86e2eac42ff8536638b827c">
  <xsd:schema xmlns:xsd="http://www.w3.org/2001/XMLSchema" xmlns:xs="http://www.w3.org/2001/XMLSchema" xmlns:p="http://schemas.microsoft.com/office/2006/metadata/properties" xmlns:ns2="d1d9f2ba-58c9-4146-961e-cda7e07134e0" targetNamespace="http://schemas.microsoft.com/office/2006/metadata/properties" ma:root="true" ma:fieldsID="c3e84daac2b612d0d947c804ae654c3c" ns2:_="">
    <xsd:import namespace="d1d9f2ba-58c9-4146-961e-cda7e07134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9f2ba-58c9-4146-961e-cda7e0713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7FCA25-A41B-430B-BE1B-AA2982B0D39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d1d9f2ba-58c9-4146-961e-cda7e07134e0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9BEC9A-6106-454C-9A2D-1135354B96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A84ADE-F17A-4D08-A8E1-5DD36FB06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d9f2ba-58c9-4146-961e-cda7e07134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28477</TotalTime>
  <Words>568</Words>
  <Application>Microsoft Office PowerPoint</Application>
  <PresentationFormat>On-screen Show (16:9)</PresentationFormat>
  <Paragraphs>149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Lucida Grande</vt:lpstr>
      <vt:lpstr>Office Theme</vt:lpstr>
      <vt:lpstr>PowerPoint Presentation</vt:lpstr>
      <vt:lpstr>Disclosure</vt:lpstr>
      <vt:lpstr>Learning Objectives</vt:lpstr>
      <vt:lpstr>What is Lifestyle Medicine?</vt:lpstr>
      <vt:lpstr>Perception vs. Reality </vt:lpstr>
      <vt:lpstr>Importance of Lifestyle Medicine</vt:lpstr>
      <vt:lpstr>Integrating Lifestyle Medicine in Cardiometabolic Specialties</vt:lpstr>
      <vt:lpstr>Integrating Lifestyle Medicine into Endocrine Care</vt:lpstr>
      <vt:lpstr>Integrating Lifestyle Medicine into Endocrine Care</vt:lpstr>
      <vt:lpstr>Quality Improvement Program at a Glance</vt:lpstr>
      <vt:lpstr>Program at a Glance</vt:lpstr>
      <vt:lpstr>Lifestyle Medicine in Endocrine Care: Nutrition</vt:lpstr>
      <vt:lpstr>Lifestyle Medicine in Endocrine Care: Exercise</vt:lpstr>
      <vt:lpstr>Lifestyle Medicine in Endocrine Care: Sleep</vt:lpstr>
      <vt:lpstr>Lifestyle Medicine: Stress Management</vt:lpstr>
      <vt:lpstr>Lifestyle Medicine: Relationships</vt:lpstr>
      <vt:lpstr>Lifestyle Medicine: Risky Substances</vt:lpstr>
      <vt:lpstr>Social-Ecological Model</vt:lpstr>
      <vt:lpstr>Evaluation Plan  </vt:lpstr>
      <vt:lpstr>Returning Medicine and Individuals to Homeostasis</vt:lpstr>
      <vt:lpstr>Acknowledgements</vt:lpstr>
      <vt:lpstr>Endocrine Team: North Region</vt:lpstr>
      <vt:lpstr>Questions? Ideas? Concerns? Objective Criticism… APD21@Northwestern.edu</vt:lpstr>
      <vt:lpstr>PowerPoint Presentation</vt:lpstr>
    </vt:vector>
  </TitlesOfParts>
  <Company>Liska +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SunJoo</dc:creator>
  <cp:lastModifiedBy>Yiota Mitroyianni</cp:lastModifiedBy>
  <cp:revision>304</cp:revision>
  <cp:lastPrinted>2014-06-11T14:40:11Z</cp:lastPrinted>
  <dcterms:created xsi:type="dcterms:W3CDTF">2014-06-09T22:24:31Z</dcterms:created>
  <dcterms:modified xsi:type="dcterms:W3CDTF">2024-01-05T08:26:19Z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0x010100C05BCF0AB621FE42858B881BB0CCCD26</vt:lpwstr>
  </property>
</Properties>
</file>