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48" d="100"/>
          <a:sy n="148" d="100"/>
        </p:scale>
        <p:origin x="654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13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22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31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0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85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" name="Número do diapositivo"/>
          <p:cNvSpPr txBox="1">
            <a:spLocks noGrp="1"/>
          </p:cNvSpPr>
          <p:nvPr>
            <p:ph type="sldNum" sz="quarter" idx="2"/>
          </p:nvPr>
        </p:nvSpPr>
        <p:spPr>
          <a:xfrm>
            <a:off x="1109518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AdobeStock_612806393.jpeg" descr="AdobeStock_612806393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29604"/>
            <a:ext cx="12192001" cy="608693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&amp;"/>
          <p:cNvSpPr txBox="1"/>
          <p:nvPr/>
        </p:nvSpPr>
        <p:spPr>
          <a:xfrm>
            <a:off x="9300936" y="2860849"/>
            <a:ext cx="1007777" cy="863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 lnSpcReduction="10000"/>
          </a:bodyPr>
          <a:lstStyle>
            <a:lvl1pPr defTabSz="272123">
              <a:lnSpc>
                <a:spcPct val="90000"/>
              </a:lnSpc>
              <a:defRPr sz="5900">
                <a:ln w="12700" cap="flat">
                  <a:solidFill>
                    <a:schemeClr val="accent1">
                      <a:satOff val="-3547"/>
                      <a:lumOff val="-10352"/>
                    </a:schemeClr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dist="18897" dir="18900000" rotWithShape="0">
                    <a:schemeClr val="accent2"/>
                  </a:outerShdw>
                </a:effectLst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&amp;</a:t>
            </a:r>
          </a:p>
        </p:txBody>
      </p:sp>
      <p:sp>
        <p:nvSpPr>
          <p:cNvPr id="96" name="ANDREIA PATRÃO   -   BUDAPEST   -    12 NOVEMBER 2023    -   OP18"/>
          <p:cNvSpPr txBox="1"/>
          <p:nvPr/>
        </p:nvSpPr>
        <p:spPr>
          <a:xfrm>
            <a:off x="1346649" y="6340323"/>
            <a:ext cx="9278568" cy="543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ctr" defTabSz="825500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ANDREIA PATRÃO   -   BUDAPEST   -    12 NOVEMBER 2023    -   OP18</a:t>
            </a:r>
          </a:p>
        </p:txBody>
      </p:sp>
      <p:sp>
        <p:nvSpPr>
          <p:cNvPr id="97" name="LIFESTYLE MEDICINE"/>
          <p:cNvSpPr txBox="1"/>
          <p:nvPr/>
        </p:nvSpPr>
        <p:spPr>
          <a:xfrm>
            <a:off x="385364" y="3339775"/>
            <a:ext cx="11201139" cy="126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75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2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LIFESTYLE MEDICINE</a:t>
            </a:r>
          </a:p>
        </p:txBody>
      </p:sp>
      <p:sp>
        <p:nvSpPr>
          <p:cNvPr id="98" name="THE CURRENT EVIDENCES"/>
          <p:cNvSpPr txBox="1"/>
          <p:nvPr/>
        </p:nvSpPr>
        <p:spPr>
          <a:xfrm>
            <a:off x="3646718" y="4401332"/>
            <a:ext cx="4898565" cy="543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algn="ctr" defTabSz="825500">
              <a:defRPr sz="21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THE CURRENT EVIDENCES </a:t>
            </a:r>
          </a:p>
        </p:txBody>
      </p:sp>
      <p:sp>
        <p:nvSpPr>
          <p:cNvPr id="99" name="ORAL FUNCTION"/>
          <p:cNvSpPr txBox="1"/>
          <p:nvPr/>
        </p:nvSpPr>
        <p:spPr>
          <a:xfrm>
            <a:off x="242752" y="2662321"/>
            <a:ext cx="9880005" cy="1260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75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63500" dir="18900000" rotWithShape="0">
                    <a:srgbClr val="FFFFFF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/>
              <a:t>ORAL FUNCTION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Linha"/>
          <p:cNvSpPr/>
          <p:nvPr/>
        </p:nvSpPr>
        <p:spPr>
          <a:xfrm flipH="1" flipV="1">
            <a:off x="6195912" y="2687226"/>
            <a:ext cx="3807486" cy="2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95" name="sleep arousal"/>
          <p:cNvGrpSpPr/>
          <p:nvPr/>
        </p:nvGrpSpPr>
        <p:grpSpPr>
          <a:xfrm>
            <a:off x="3629782" y="5023776"/>
            <a:ext cx="2572227" cy="304668"/>
            <a:chOff x="0" y="0"/>
            <a:chExt cx="2572226" cy="304666"/>
          </a:xfrm>
        </p:grpSpPr>
        <p:sp>
          <p:nvSpPr>
            <p:cNvPr id="393" name="Retângulo"/>
            <p:cNvSpPr/>
            <p:nvPr/>
          </p:nvSpPr>
          <p:spPr>
            <a:xfrm>
              <a:off x="-1" y="-1"/>
              <a:ext cx="2572227" cy="30466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 algn="ctr" defTabSz="825500">
                <a:defRPr sz="14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94" name="sleep arousal"/>
            <p:cNvSpPr txBox="1"/>
            <p:nvPr/>
          </p:nvSpPr>
          <p:spPr>
            <a:xfrm>
              <a:off x="6349" y="8653"/>
              <a:ext cx="2559527" cy="289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>
              <a:lvl1pPr algn="ctr" defTabSz="825500">
                <a:defRPr sz="14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sleep arousal</a:t>
              </a:r>
            </a:p>
          </p:txBody>
        </p:sp>
      </p:grpSp>
      <p:grpSp>
        <p:nvGrpSpPr>
          <p:cNvPr id="398" name="OBSTRUCTIVE SLEEP APNEA"/>
          <p:cNvGrpSpPr/>
          <p:nvPr/>
        </p:nvGrpSpPr>
        <p:grpSpPr>
          <a:xfrm>
            <a:off x="9092717" y="2394752"/>
            <a:ext cx="2057747" cy="626914"/>
            <a:chOff x="0" y="0"/>
            <a:chExt cx="2057746" cy="626912"/>
          </a:xfrm>
        </p:grpSpPr>
        <p:sp>
          <p:nvSpPr>
            <p:cNvPr id="396" name="Retângulo"/>
            <p:cNvSpPr/>
            <p:nvPr/>
          </p:nvSpPr>
          <p:spPr>
            <a:xfrm>
              <a:off x="0" y="0"/>
              <a:ext cx="2057747" cy="62691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97" name="OBSTRUCTIVE SLEEP APNEA"/>
            <p:cNvSpPr txBox="1"/>
            <p:nvPr/>
          </p:nvSpPr>
          <p:spPr>
            <a:xfrm>
              <a:off x="6350" y="79449"/>
              <a:ext cx="2045047" cy="4680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200" b="1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OBSTRUCTIVE SLEEP APNEA</a:t>
              </a:r>
            </a:p>
          </p:txBody>
        </p:sp>
      </p:grpSp>
      <p:grpSp>
        <p:nvGrpSpPr>
          <p:cNvPr id="401" name="OVERALL HEALTH…"/>
          <p:cNvGrpSpPr/>
          <p:nvPr/>
        </p:nvGrpSpPr>
        <p:grpSpPr>
          <a:xfrm>
            <a:off x="9108994" y="5424646"/>
            <a:ext cx="2057747" cy="626913"/>
            <a:chOff x="0" y="0"/>
            <a:chExt cx="2057746" cy="626912"/>
          </a:xfrm>
        </p:grpSpPr>
        <p:sp>
          <p:nvSpPr>
            <p:cNvPr id="399" name="Retângulo"/>
            <p:cNvSpPr/>
            <p:nvPr/>
          </p:nvSpPr>
          <p:spPr>
            <a:xfrm>
              <a:off x="0" y="0"/>
              <a:ext cx="2057747" cy="62691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00" name="OVERALL HEALTH…"/>
            <p:cNvSpPr txBox="1"/>
            <p:nvPr/>
          </p:nvSpPr>
          <p:spPr>
            <a:xfrm>
              <a:off x="6350" y="79449"/>
              <a:ext cx="2045047" cy="4680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OVERALL HEALTH</a:t>
              </a:r>
            </a:p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 &amp; WELL-BEING</a:t>
              </a:r>
            </a:p>
          </p:txBody>
        </p:sp>
      </p:grpSp>
      <p:sp>
        <p:nvSpPr>
          <p:cNvPr id="402" name="Linha"/>
          <p:cNvSpPr/>
          <p:nvPr/>
        </p:nvSpPr>
        <p:spPr>
          <a:xfrm flipH="1">
            <a:off x="4873267" y="2782832"/>
            <a:ext cx="5" cy="2207774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405" name="difficulty maintaining sleep"/>
          <p:cNvGrpSpPr/>
          <p:nvPr/>
        </p:nvGrpSpPr>
        <p:grpSpPr>
          <a:xfrm>
            <a:off x="3642482" y="5393360"/>
            <a:ext cx="2572227" cy="400409"/>
            <a:chOff x="0" y="0"/>
            <a:chExt cx="2572226" cy="400407"/>
          </a:xfrm>
        </p:grpSpPr>
        <p:sp>
          <p:nvSpPr>
            <p:cNvPr id="403" name="Retângulo"/>
            <p:cNvSpPr/>
            <p:nvPr/>
          </p:nvSpPr>
          <p:spPr>
            <a:xfrm>
              <a:off x="-1" y="-1"/>
              <a:ext cx="2572227" cy="40040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4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04" name="difficulty maintaining sleep"/>
            <p:cNvSpPr txBox="1"/>
            <p:nvPr/>
          </p:nvSpPr>
          <p:spPr>
            <a:xfrm>
              <a:off x="6349" y="55372"/>
              <a:ext cx="2559527" cy="289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4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difficulty maintaining sleep</a:t>
              </a:r>
            </a:p>
          </p:txBody>
        </p:sp>
      </p:grpSp>
      <p:sp>
        <p:nvSpPr>
          <p:cNvPr id="406" name="SB prevalence in adults with OSA…"/>
          <p:cNvSpPr txBox="1"/>
          <p:nvPr/>
        </p:nvSpPr>
        <p:spPr>
          <a:xfrm>
            <a:off x="6132212" y="2291821"/>
            <a:ext cx="3304326" cy="672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SB prevalence in adults with OSA </a:t>
            </a:r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33%-54%</a:t>
            </a:r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algn="ctr" defTabSz="825500">
              <a:defRPr sz="8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PSG diagnosis</a:t>
            </a:r>
          </a:p>
        </p:txBody>
      </p:sp>
      <p:sp>
        <p:nvSpPr>
          <p:cNvPr id="407" name="Linha"/>
          <p:cNvSpPr/>
          <p:nvPr/>
        </p:nvSpPr>
        <p:spPr>
          <a:xfrm>
            <a:off x="6102106" y="6011020"/>
            <a:ext cx="2861458" cy="1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08" name="Linha"/>
          <p:cNvSpPr/>
          <p:nvPr/>
        </p:nvSpPr>
        <p:spPr>
          <a:xfrm>
            <a:off x="10121587" y="3092400"/>
            <a:ext cx="4" cy="2207773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09" name="TREATMENT…"/>
          <p:cNvSpPr txBox="1"/>
          <p:nvPr/>
        </p:nvSpPr>
        <p:spPr>
          <a:xfrm>
            <a:off x="6763940" y="3092383"/>
            <a:ext cx="3163265" cy="557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825500">
              <a:defRPr sz="1100" b="1">
                <a:solidFill>
                  <a:schemeClr val="accent1">
                    <a:satOff val="-3547"/>
                    <a:lumOff val="-10352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TREATMENT</a:t>
            </a:r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Continuous Positive Airway Pressure </a:t>
            </a:r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 Appliances</a:t>
            </a:r>
          </a:p>
        </p:txBody>
      </p:sp>
      <p:grpSp>
        <p:nvGrpSpPr>
          <p:cNvPr id="412" name="pain: cervical, head, face"/>
          <p:cNvGrpSpPr/>
          <p:nvPr/>
        </p:nvGrpSpPr>
        <p:grpSpPr>
          <a:xfrm>
            <a:off x="3629782" y="5858687"/>
            <a:ext cx="2572227" cy="304668"/>
            <a:chOff x="-1" y="0"/>
            <a:chExt cx="2572226" cy="304666"/>
          </a:xfrm>
        </p:grpSpPr>
        <p:sp>
          <p:nvSpPr>
            <p:cNvPr id="410" name="Retângulo"/>
            <p:cNvSpPr/>
            <p:nvPr/>
          </p:nvSpPr>
          <p:spPr>
            <a:xfrm>
              <a:off x="-2" y="-1"/>
              <a:ext cx="2572228" cy="30466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4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11" name="pain: cervical, head, face"/>
            <p:cNvSpPr txBox="1"/>
            <p:nvPr/>
          </p:nvSpPr>
          <p:spPr>
            <a:xfrm>
              <a:off x="6348" y="7502"/>
              <a:ext cx="2559528" cy="289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4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Clinical Consequences</a:t>
              </a:r>
            </a:p>
          </p:txBody>
        </p:sp>
      </p:grpSp>
      <p:grpSp>
        <p:nvGrpSpPr>
          <p:cNvPr id="415" name="high risk factor to morbidity and mortality from all causes"/>
          <p:cNvGrpSpPr/>
          <p:nvPr/>
        </p:nvGrpSpPr>
        <p:grpSpPr>
          <a:xfrm>
            <a:off x="9108995" y="3822304"/>
            <a:ext cx="2057746" cy="747965"/>
            <a:chOff x="0" y="0"/>
            <a:chExt cx="2057744" cy="747963"/>
          </a:xfrm>
        </p:grpSpPr>
        <p:sp>
          <p:nvSpPr>
            <p:cNvPr id="413" name="Retângulo"/>
            <p:cNvSpPr/>
            <p:nvPr/>
          </p:nvSpPr>
          <p:spPr>
            <a:xfrm>
              <a:off x="0" y="-1"/>
              <a:ext cx="2057745" cy="7479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200" i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414" name="high risk factor to morbidity and mortality from all causes"/>
            <p:cNvSpPr txBox="1"/>
            <p:nvPr/>
          </p:nvSpPr>
          <p:spPr>
            <a:xfrm>
              <a:off x="6350" y="150461"/>
              <a:ext cx="2045045" cy="447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457200">
                <a:spcBef>
                  <a:spcPts val="1200"/>
                </a:spcBef>
                <a:defRPr sz="1200" i="1">
                  <a:latin typeface="Times Roman"/>
                  <a:ea typeface="Times Roman"/>
                  <a:cs typeface="Times Roman"/>
                  <a:sym typeface="Times Roman"/>
                </a:defRPr>
              </a:pPr>
              <a:r>
                <a:t>high risk factor to </a:t>
              </a:r>
              <a:r>
                <a:rPr b="1"/>
                <a:t>morbidity</a:t>
              </a:r>
              <a:r>
                <a:t> and </a:t>
              </a:r>
              <a:r>
                <a:rPr b="1"/>
                <a:t>mortality</a:t>
              </a:r>
              <a:r>
                <a:t> from all causes </a:t>
              </a:r>
            </a:p>
          </p:txBody>
        </p:sp>
      </p:grpSp>
      <p:pic>
        <p:nvPicPr>
          <p:cNvPr id="416" name="AdobeStock_484011905.jpeg" descr="AdobeStock_484011905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974" t="9130" r="25968" b="26800"/>
          <a:stretch>
            <a:fillRect/>
          </a:stretch>
        </p:blipFill>
        <p:spPr>
          <a:xfrm flipH="1">
            <a:off x="273748" y="1689699"/>
            <a:ext cx="2980457" cy="2980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0595" extrusionOk="0">
                <a:moveTo>
                  <a:pt x="9839" y="0"/>
                </a:moveTo>
                <a:cubicBezTo>
                  <a:pt x="7321" y="0"/>
                  <a:pt x="4803" y="1006"/>
                  <a:pt x="2882" y="3017"/>
                </a:cubicBezTo>
                <a:cubicBezTo>
                  <a:pt x="-961" y="7038"/>
                  <a:pt x="-961" y="13557"/>
                  <a:pt x="2882" y="17579"/>
                </a:cubicBezTo>
                <a:cubicBezTo>
                  <a:pt x="6724" y="21600"/>
                  <a:pt x="12954" y="21600"/>
                  <a:pt x="16796" y="17579"/>
                </a:cubicBezTo>
                <a:cubicBezTo>
                  <a:pt x="20639" y="13557"/>
                  <a:pt x="20639" y="7038"/>
                  <a:pt x="16796" y="3017"/>
                </a:cubicBezTo>
                <a:cubicBezTo>
                  <a:pt x="14875" y="1006"/>
                  <a:pt x="12357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417" name="ORAL FUNCTION &amp; SLEEP"/>
          <p:cNvSpPr txBox="1"/>
          <p:nvPr/>
        </p:nvSpPr>
        <p:spPr>
          <a:xfrm>
            <a:off x="2590733" y="1185269"/>
            <a:ext cx="9108473" cy="1049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701675">
              <a:defRPr sz="55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5397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 FUNCTION </a:t>
            </a:r>
            <a:r>
              <a:rPr>
                <a:solidFill>
                  <a:srgbClr val="FFFFFF"/>
                </a:solidFill>
              </a:rPr>
              <a:t>&amp;</a:t>
            </a: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</a:rPr>
              <a:t> </a:t>
            </a:r>
            <a:r>
              <a:rPr>
                <a:solidFill>
                  <a:schemeClr val="accent2"/>
                </a:solidFill>
              </a:rPr>
              <a:t>SLEEP</a:t>
            </a:r>
          </a:p>
        </p:txBody>
      </p:sp>
      <p:grpSp>
        <p:nvGrpSpPr>
          <p:cNvPr id="420" name="Rhythmic or non-Rhythmic Masticatory Muscles Activity"/>
          <p:cNvGrpSpPr/>
          <p:nvPr/>
        </p:nvGrpSpPr>
        <p:grpSpPr>
          <a:xfrm>
            <a:off x="3424905" y="3689609"/>
            <a:ext cx="2861458" cy="749822"/>
            <a:chOff x="-1" y="0"/>
            <a:chExt cx="2861457" cy="749820"/>
          </a:xfrm>
        </p:grpSpPr>
        <p:sp>
          <p:nvSpPr>
            <p:cNvPr id="418" name="Retângulo"/>
            <p:cNvSpPr/>
            <p:nvPr/>
          </p:nvSpPr>
          <p:spPr>
            <a:xfrm>
              <a:off x="-2" y="-1"/>
              <a:ext cx="2861459" cy="74982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4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19" name="90% of episodes…"/>
            <p:cNvSpPr txBox="1"/>
            <p:nvPr/>
          </p:nvSpPr>
          <p:spPr>
            <a:xfrm>
              <a:off x="6348" y="122219"/>
              <a:ext cx="2848759" cy="505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4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90% of episodes</a:t>
              </a:r>
            </a:p>
            <a:p>
              <a:pPr algn="ctr" defTabSz="825500">
                <a:defRPr sz="14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 involve </a:t>
              </a:r>
              <a:r>
                <a:rPr b="1"/>
                <a:t>grinding</a:t>
              </a:r>
              <a:r>
                <a:t> </a:t>
              </a:r>
              <a:r>
                <a:rPr b="1"/>
                <a:t>teeth</a:t>
              </a:r>
            </a:p>
          </p:txBody>
        </p:sp>
      </p:grpSp>
      <p:sp>
        <p:nvSpPr>
          <p:cNvPr id="421" name="Retângulo"/>
          <p:cNvSpPr/>
          <p:nvPr/>
        </p:nvSpPr>
        <p:spPr>
          <a:xfrm>
            <a:off x="3569541" y="2318552"/>
            <a:ext cx="2607456" cy="6269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 algn="ctr" defTabSz="825500">
              <a:defRPr sz="1900" b="1">
                <a:solidFill>
                  <a:srgbClr val="0012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22" name="SLEEP BRUXISM"/>
          <p:cNvSpPr txBox="1"/>
          <p:nvPr/>
        </p:nvSpPr>
        <p:spPr>
          <a:xfrm>
            <a:off x="3586844" y="2450090"/>
            <a:ext cx="2594756" cy="38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 defTabSz="825500">
              <a:defRPr sz="1900" b="1">
                <a:solidFill>
                  <a:srgbClr val="0012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SLEEP BRUXISM</a:t>
            </a:r>
          </a:p>
        </p:txBody>
      </p:sp>
      <p:sp>
        <p:nvSpPr>
          <p:cNvPr id="423" name="Linha"/>
          <p:cNvSpPr/>
          <p:nvPr/>
        </p:nvSpPr>
        <p:spPr>
          <a:xfrm>
            <a:off x="6338216" y="5062195"/>
            <a:ext cx="1" cy="672693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24" name="Lobbezoo et al 2018"/>
          <p:cNvSpPr txBox="1"/>
          <p:nvPr/>
        </p:nvSpPr>
        <p:spPr>
          <a:xfrm>
            <a:off x="4336491" y="4246228"/>
            <a:ext cx="935094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spcBef>
                <a:spcPts val="1200"/>
              </a:spcBef>
              <a:defRPr sz="800"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r>
              <a:t>Lobbezoo et al 2018</a:t>
            </a:r>
          </a:p>
        </p:txBody>
      </p:sp>
      <p:sp>
        <p:nvSpPr>
          <p:cNvPr id="425" name="Linha"/>
          <p:cNvSpPr/>
          <p:nvPr/>
        </p:nvSpPr>
        <p:spPr>
          <a:xfrm>
            <a:off x="6358075" y="5398541"/>
            <a:ext cx="596016" cy="1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26" name="Linha"/>
          <p:cNvSpPr/>
          <p:nvPr/>
        </p:nvSpPr>
        <p:spPr>
          <a:xfrm>
            <a:off x="8071055" y="5593564"/>
            <a:ext cx="935094" cy="1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429" name="OVERALL HEALTH…"/>
          <p:cNvGrpSpPr/>
          <p:nvPr/>
        </p:nvGrpSpPr>
        <p:grpSpPr>
          <a:xfrm>
            <a:off x="6967598" y="5305522"/>
            <a:ext cx="1277611" cy="389238"/>
            <a:chOff x="0" y="0"/>
            <a:chExt cx="1277609" cy="389236"/>
          </a:xfrm>
        </p:grpSpPr>
        <p:sp>
          <p:nvSpPr>
            <p:cNvPr id="427" name="Retângulo"/>
            <p:cNvSpPr/>
            <p:nvPr/>
          </p:nvSpPr>
          <p:spPr>
            <a:xfrm>
              <a:off x="0" y="0"/>
              <a:ext cx="1277610" cy="38923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28" name="OVERALL HEALTH…"/>
            <p:cNvSpPr txBox="1"/>
            <p:nvPr/>
          </p:nvSpPr>
          <p:spPr>
            <a:xfrm>
              <a:off x="3942" y="49328"/>
              <a:ext cx="1269726" cy="2905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SLEEP</a:t>
              </a:r>
            </a:p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 &amp; WELL-BEING</a:t>
              </a:r>
            </a:p>
          </p:txBody>
        </p:sp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AdobeStock_618873256.jpeg" descr="AdobeStock_618873256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918" t="501" r="22923" b="18274"/>
          <a:stretch>
            <a:fillRect/>
          </a:stretch>
        </p:blipFill>
        <p:spPr>
          <a:xfrm>
            <a:off x="373989" y="2576290"/>
            <a:ext cx="3153446" cy="31529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0595" extrusionOk="0">
                <a:moveTo>
                  <a:pt x="9839" y="0"/>
                </a:moveTo>
                <a:cubicBezTo>
                  <a:pt x="7321" y="0"/>
                  <a:pt x="4804" y="1004"/>
                  <a:pt x="2882" y="3015"/>
                </a:cubicBezTo>
                <a:cubicBezTo>
                  <a:pt x="-960" y="7036"/>
                  <a:pt x="-960" y="13557"/>
                  <a:pt x="2882" y="17579"/>
                </a:cubicBezTo>
                <a:cubicBezTo>
                  <a:pt x="6724" y="21600"/>
                  <a:pt x="12956" y="21600"/>
                  <a:pt x="16798" y="17579"/>
                </a:cubicBezTo>
                <a:cubicBezTo>
                  <a:pt x="20640" y="13557"/>
                  <a:pt x="20640" y="7036"/>
                  <a:pt x="16798" y="3015"/>
                </a:cubicBezTo>
                <a:cubicBezTo>
                  <a:pt x="14876" y="1004"/>
                  <a:pt x="12357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432" name="ORAL FUNCTION &amp; SUBSTANCE EXPOSURE"/>
          <p:cNvSpPr txBox="1"/>
          <p:nvPr/>
        </p:nvSpPr>
        <p:spPr>
          <a:xfrm>
            <a:off x="1160579" y="1408197"/>
            <a:ext cx="10624934" cy="1049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387983">
              <a:defRPr sz="38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1">
                    <a:satOff val="-3547"/>
                    <a:lumOff val="-10352"/>
                  </a:schemeClr>
                </a:solidFill>
                <a:effectLst>
                  <a:outerShdw dist="29844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 FUNCTION </a:t>
            </a:r>
            <a:r>
              <a:rPr>
                <a:solidFill>
                  <a:srgbClr val="FFFFFF"/>
                </a:solidFill>
              </a:rPr>
              <a:t>&amp;</a:t>
            </a:r>
            <a:r>
              <a:t> </a:t>
            </a:r>
            <a:r>
              <a:rPr>
                <a:solidFill>
                  <a:schemeClr val="accent2"/>
                </a:solidFill>
              </a:rPr>
              <a:t>SUBSTANCE EXPOSURE</a:t>
            </a:r>
          </a:p>
        </p:txBody>
      </p:sp>
      <p:grpSp>
        <p:nvGrpSpPr>
          <p:cNvPr id="435" name="ALCOHOL"/>
          <p:cNvGrpSpPr/>
          <p:nvPr/>
        </p:nvGrpSpPr>
        <p:grpSpPr>
          <a:xfrm>
            <a:off x="6716227" y="2129119"/>
            <a:ext cx="1541011" cy="332015"/>
            <a:chOff x="0" y="0"/>
            <a:chExt cx="1541009" cy="332014"/>
          </a:xfrm>
        </p:grpSpPr>
        <p:sp>
          <p:nvSpPr>
            <p:cNvPr id="433" name="Retângulo"/>
            <p:cNvSpPr/>
            <p:nvPr/>
          </p:nvSpPr>
          <p:spPr>
            <a:xfrm>
              <a:off x="-1" y="-1"/>
              <a:ext cx="1541010" cy="33201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2">
                  <a:satOff val="-18194"/>
                  <a:lumOff val="-11215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2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34" name="ALCOHOL"/>
            <p:cNvSpPr txBox="1"/>
            <p:nvPr/>
          </p:nvSpPr>
          <p:spPr>
            <a:xfrm>
              <a:off x="3693" y="39764"/>
              <a:ext cx="1533622" cy="252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1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ALCOHOL</a:t>
              </a:r>
            </a:p>
          </p:txBody>
        </p:sp>
      </p:grpSp>
      <p:grpSp>
        <p:nvGrpSpPr>
          <p:cNvPr id="438" name="SMOKING"/>
          <p:cNvGrpSpPr/>
          <p:nvPr/>
        </p:nvGrpSpPr>
        <p:grpSpPr>
          <a:xfrm>
            <a:off x="6172368" y="2437438"/>
            <a:ext cx="2656425" cy="570686"/>
            <a:chOff x="0" y="0"/>
            <a:chExt cx="2656423" cy="570685"/>
          </a:xfrm>
        </p:grpSpPr>
        <p:sp>
          <p:nvSpPr>
            <p:cNvPr id="436" name="Retângulo"/>
            <p:cNvSpPr/>
            <p:nvPr/>
          </p:nvSpPr>
          <p:spPr>
            <a:xfrm>
              <a:off x="-1" y="-1"/>
              <a:ext cx="2656425" cy="57068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2">
                  <a:satOff val="-18194"/>
                  <a:lumOff val="-11215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2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37" name="SMOKING"/>
            <p:cNvSpPr txBox="1"/>
            <p:nvPr/>
          </p:nvSpPr>
          <p:spPr>
            <a:xfrm>
              <a:off x="6349" y="84556"/>
              <a:ext cx="2643725" cy="4015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2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SMOKING</a:t>
              </a:r>
            </a:p>
          </p:txBody>
        </p:sp>
      </p:grpSp>
      <p:grpSp>
        <p:nvGrpSpPr>
          <p:cNvPr id="441" name="Overall Health"/>
          <p:cNvGrpSpPr/>
          <p:nvPr/>
        </p:nvGrpSpPr>
        <p:grpSpPr>
          <a:xfrm>
            <a:off x="9853044" y="4153730"/>
            <a:ext cx="1785534" cy="384700"/>
            <a:chOff x="0" y="0"/>
            <a:chExt cx="1785532" cy="384698"/>
          </a:xfrm>
        </p:grpSpPr>
        <p:sp>
          <p:nvSpPr>
            <p:cNvPr id="439" name="Retângulo"/>
            <p:cNvSpPr/>
            <p:nvPr/>
          </p:nvSpPr>
          <p:spPr>
            <a:xfrm>
              <a:off x="-1" y="0"/>
              <a:ext cx="1785533" cy="38470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2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40" name="Aesthetic"/>
            <p:cNvSpPr txBox="1"/>
            <p:nvPr/>
          </p:nvSpPr>
          <p:spPr>
            <a:xfrm>
              <a:off x="4280" y="53692"/>
              <a:ext cx="1776972" cy="2773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3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Aesthetic</a:t>
              </a:r>
            </a:p>
          </p:txBody>
        </p:sp>
      </p:grpSp>
      <p:grpSp>
        <p:nvGrpSpPr>
          <p:cNvPr id="444" name="Overall Health"/>
          <p:cNvGrpSpPr/>
          <p:nvPr/>
        </p:nvGrpSpPr>
        <p:grpSpPr>
          <a:xfrm>
            <a:off x="5934353" y="4153730"/>
            <a:ext cx="1785534" cy="384700"/>
            <a:chOff x="0" y="0"/>
            <a:chExt cx="1785532" cy="384698"/>
          </a:xfrm>
        </p:grpSpPr>
        <p:sp>
          <p:nvSpPr>
            <p:cNvPr id="442" name="Retângulo"/>
            <p:cNvSpPr/>
            <p:nvPr/>
          </p:nvSpPr>
          <p:spPr>
            <a:xfrm>
              <a:off x="-1" y="0"/>
              <a:ext cx="1785533" cy="38470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2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43" name="Bruxism"/>
            <p:cNvSpPr txBox="1"/>
            <p:nvPr/>
          </p:nvSpPr>
          <p:spPr>
            <a:xfrm>
              <a:off x="4280" y="53692"/>
              <a:ext cx="1776972" cy="2773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3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Bruxism</a:t>
              </a:r>
            </a:p>
          </p:txBody>
        </p:sp>
      </p:grpSp>
      <p:grpSp>
        <p:nvGrpSpPr>
          <p:cNvPr id="447" name="Overall Health"/>
          <p:cNvGrpSpPr/>
          <p:nvPr/>
        </p:nvGrpSpPr>
        <p:grpSpPr>
          <a:xfrm>
            <a:off x="7880998" y="4153730"/>
            <a:ext cx="1785533" cy="384700"/>
            <a:chOff x="0" y="0"/>
            <a:chExt cx="1785532" cy="384698"/>
          </a:xfrm>
        </p:grpSpPr>
        <p:sp>
          <p:nvSpPr>
            <p:cNvPr id="445" name="Retângulo"/>
            <p:cNvSpPr/>
            <p:nvPr/>
          </p:nvSpPr>
          <p:spPr>
            <a:xfrm>
              <a:off x="-1" y="0"/>
              <a:ext cx="1785534" cy="38470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2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46" name="Periodontal D."/>
            <p:cNvSpPr txBox="1"/>
            <p:nvPr/>
          </p:nvSpPr>
          <p:spPr>
            <a:xfrm>
              <a:off x="4280" y="47425"/>
              <a:ext cx="1776973" cy="289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Periodontal D.</a:t>
              </a:r>
            </a:p>
          </p:txBody>
        </p:sp>
      </p:grpSp>
      <p:grpSp>
        <p:nvGrpSpPr>
          <p:cNvPr id="450" name="Overall Health"/>
          <p:cNvGrpSpPr/>
          <p:nvPr/>
        </p:nvGrpSpPr>
        <p:grpSpPr>
          <a:xfrm>
            <a:off x="4000093" y="4153730"/>
            <a:ext cx="1785533" cy="384700"/>
            <a:chOff x="0" y="0"/>
            <a:chExt cx="1785532" cy="384698"/>
          </a:xfrm>
        </p:grpSpPr>
        <p:sp>
          <p:nvSpPr>
            <p:cNvPr id="448" name="Retângulo"/>
            <p:cNvSpPr/>
            <p:nvPr/>
          </p:nvSpPr>
          <p:spPr>
            <a:xfrm>
              <a:off x="-1" y="0"/>
              <a:ext cx="1785534" cy="38470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2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49" name="Oral Cancer"/>
            <p:cNvSpPr txBox="1"/>
            <p:nvPr/>
          </p:nvSpPr>
          <p:spPr>
            <a:xfrm>
              <a:off x="4280" y="41260"/>
              <a:ext cx="1776973" cy="3021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4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Oral Cancer</a:t>
              </a:r>
            </a:p>
          </p:txBody>
        </p:sp>
      </p:grpSp>
      <p:sp>
        <p:nvSpPr>
          <p:cNvPr id="451" name="Heavy smokers have at a     3-fold greater risk of developing oral cancer than non-smokers…"/>
          <p:cNvSpPr txBox="1"/>
          <p:nvPr/>
        </p:nvSpPr>
        <p:spPr>
          <a:xfrm>
            <a:off x="4002585" y="4640383"/>
            <a:ext cx="1729748" cy="1234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 defTabSz="457200">
              <a:spcBef>
                <a:spcPts val="1200"/>
              </a:spcBef>
              <a:defRPr sz="1100">
                <a:latin typeface="Futura"/>
                <a:ea typeface="Futura"/>
                <a:cs typeface="Futura"/>
                <a:sym typeface="Futura"/>
              </a:defRPr>
            </a:pPr>
            <a:r>
              <a:t>Heavy </a:t>
            </a:r>
            <a:r>
              <a:rPr>
                <a:latin typeface="Futura Bold"/>
                <a:ea typeface="Futura Bold"/>
                <a:cs typeface="Futura Bold"/>
                <a:sym typeface="Futura Bold"/>
              </a:rPr>
              <a:t>smokers</a:t>
            </a:r>
            <a:r>
              <a:t> have at a     </a:t>
            </a:r>
            <a:r>
              <a:rPr>
                <a:latin typeface="Futura Bold"/>
                <a:ea typeface="Futura Bold"/>
                <a:cs typeface="Futura Bold"/>
                <a:sym typeface="Futura Bold"/>
              </a:rPr>
              <a:t>3-fold greater risk </a:t>
            </a:r>
            <a:r>
              <a:t>of developing </a:t>
            </a:r>
            <a:r>
              <a:rPr>
                <a:latin typeface="Futura Bold"/>
                <a:ea typeface="Futura Bold"/>
                <a:cs typeface="Futura Bold"/>
                <a:sym typeface="Futura Bold"/>
              </a:rPr>
              <a:t>oral cancer</a:t>
            </a:r>
            <a:r>
              <a:t> than non-smokers</a:t>
            </a:r>
          </a:p>
          <a:p>
            <a:pPr defTabSz="457200">
              <a:spcBef>
                <a:spcPts val="1200"/>
              </a:spcBef>
              <a:defRPr sz="80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t>Shimazaki, 2015</a:t>
            </a:r>
          </a:p>
        </p:txBody>
      </p:sp>
      <p:sp>
        <p:nvSpPr>
          <p:cNvPr id="452" name="Important independent risk factor for periodontal disease.…"/>
          <p:cNvSpPr txBox="1"/>
          <p:nvPr/>
        </p:nvSpPr>
        <p:spPr>
          <a:xfrm>
            <a:off x="7842898" y="4614983"/>
            <a:ext cx="1785532" cy="1777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sz="1100">
                <a:latin typeface="Futura"/>
                <a:ea typeface="Futura"/>
                <a:cs typeface="Futura"/>
                <a:sym typeface="Futura"/>
              </a:defRPr>
            </a:pPr>
            <a:r>
              <a:t>Important </a:t>
            </a:r>
            <a:r>
              <a:rPr>
                <a:latin typeface="Futura Bold"/>
                <a:ea typeface="Futura Bold"/>
                <a:cs typeface="Futura Bold"/>
                <a:sym typeface="Futura Bold"/>
              </a:rPr>
              <a:t>independent</a:t>
            </a:r>
            <a:r>
              <a:t> </a:t>
            </a:r>
            <a:r>
              <a:rPr>
                <a:latin typeface="Futura Bold"/>
                <a:ea typeface="Futura Bold"/>
                <a:cs typeface="Futura Bold"/>
                <a:sym typeface="Futura Bold"/>
              </a:rPr>
              <a:t>risk factor</a:t>
            </a:r>
            <a:r>
              <a:t> for periodontal disease.</a:t>
            </a:r>
          </a:p>
          <a:p>
            <a:pPr defTabSz="457200">
              <a:spcBef>
                <a:spcPts val="1200"/>
              </a:spcBef>
              <a:defRPr sz="1100">
                <a:latin typeface="Futura Bold"/>
                <a:ea typeface="Futura Bold"/>
                <a:cs typeface="Futura Bold"/>
                <a:sym typeface="Futura Bold"/>
              </a:defRPr>
            </a:pPr>
            <a:r>
              <a:t>Exacerbates</a:t>
            </a:r>
            <a:r>
              <a:rPr>
                <a:latin typeface="Futura"/>
                <a:ea typeface="Futura"/>
                <a:cs typeface="Futura"/>
                <a:sym typeface="Futura"/>
              </a:rPr>
              <a:t> periodontal disease and </a:t>
            </a:r>
            <a:r>
              <a:t>affects treatment </a:t>
            </a:r>
            <a:r>
              <a:rPr>
                <a:latin typeface="Futura"/>
                <a:ea typeface="Futura"/>
                <a:cs typeface="Futura"/>
                <a:sym typeface="Futura"/>
              </a:rPr>
              <a:t>prognoses. </a:t>
            </a:r>
          </a:p>
          <a:p>
            <a:pPr defTabSz="457200">
              <a:spcBef>
                <a:spcPts val="1200"/>
              </a:spcBef>
              <a:defRPr sz="800">
                <a:latin typeface="Futura"/>
                <a:ea typeface="Futura"/>
                <a:cs typeface="Futura"/>
                <a:sym typeface="Futura"/>
              </a:defRPr>
            </a:pPr>
            <a:r>
              <a:t>4-5- fold greater risk vs non-smokers</a:t>
            </a:r>
          </a:p>
        </p:txBody>
      </p:sp>
      <p:sp>
        <p:nvSpPr>
          <p:cNvPr id="453" name="Teeth Discoloration"/>
          <p:cNvSpPr txBox="1"/>
          <p:nvPr/>
        </p:nvSpPr>
        <p:spPr>
          <a:xfrm>
            <a:off x="9853045" y="4603496"/>
            <a:ext cx="1785532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200"/>
              </a:spcBef>
              <a:defRPr sz="11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Teeth Discoloration</a:t>
            </a:r>
          </a:p>
        </p:txBody>
      </p:sp>
      <p:grpSp>
        <p:nvGrpSpPr>
          <p:cNvPr id="456" name="AFFECTED BY THE  NUMBER OF TEETH IN FUNCTIONAL OCCLUSION"/>
          <p:cNvGrpSpPr/>
          <p:nvPr/>
        </p:nvGrpSpPr>
        <p:grpSpPr>
          <a:xfrm>
            <a:off x="4766426" y="2966310"/>
            <a:ext cx="5743246" cy="1085464"/>
            <a:chOff x="0" y="0"/>
            <a:chExt cx="5743245" cy="1085462"/>
          </a:xfrm>
        </p:grpSpPr>
        <p:sp>
          <p:nvSpPr>
            <p:cNvPr id="454" name="Retângulo"/>
            <p:cNvSpPr/>
            <p:nvPr/>
          </p:nvSpPr>
          <p:spPr>
            <a:xfrm>
              <a:off x="-1" y="-1"/>
              <a:ext cx="5743247" cy="10854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55" name="Smokers have a higher risk of tooth loss when compared to non-smokers"/>
            <p:cNvSpPr txBox="1"/>
            <p:nvPr/>
          </p:nvSpPr>
          <p:spPr>
            <a:xfrm>
              <a:off x="6349" y="403973"/>
              <a:ext cx="5730547" cy="2775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Smokers have a higher risk of tooth loss when compared to non-smokers</a:t>
              </a:r>
            </a:p>
          </p:txBody>
        </p:sp>
      </p:grpSp>
      <p:sp>
        <p:nvSpPr>
          <p:cNvPr id="457" name="Predisposing Factor"/>
          <p:cNvSpPr txBox="1"/>
          <p:nvPr/>
        </p:nvSpPr>
        <p:spPr>
          <a:xfrm>
            <a:off x="5947054" y="4603496"/>
            <a:ext cx="1785531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200"/>
              </a:spcBef>
              <a:defRPr sz="11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Predisposing Factor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Linha"/>
          <p:cNvSpPr/>
          <p:nvPr/>
        </p:nvSpPr>
        <p:spPr>
          <a:xfrm flipH="1" flipV="1">
            <a:off x="6126172" y="2657120"/>
            <a:ext cx="3571142" cy="2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0" name="AdobeStock_628883605.jpeg" descr="AdobeStock_628883605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806" t="10394" r="27807" b="10394"/>
          <a:stretch>
            <a:fillRect/>
          </a:stretch>
        </p:blipFill>
        <p:spPr>
          <a:xfrm flipH="1">
            <a:off x="670242" y="2540104"/>
            <a:ext cx="3096178" cy="3096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1" y="0"/>
                  <a:pt x="4803" y="1006"/>
                  <a:pt x="2882" y="3017"/>
                </a:cubicBezTo>
                <a:cubicBezTo>
                  <a:pt x="-961" y="7038"/>
                  <a:pt x="-961" y="13557"/>
                  <a:pt x="2882" y="17579"/>
                </a:cubicBezTo>
                <a:cubicBezTo>
                  <a:pt x="6725" y="21600"/>
                  <a:pt x="12953" y="21600"/>
                  <a:pt x="16796" y="17579"/>
                </a:cubicBezTo>
                <a:cubicBezTo>
                  <a:pt x="20639" y="13557"/>
                  <a:pt x="20639" y="7038"/>
                  <a:pt x="16796" y="3017"/>
                </a:cubicBezTo>
                <a:cubicBezTo>
                  <a:pt x="14875" y="1006"/>
                  <a:pt x="12357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461" name="ORAL FUNCTION &amp; SOCIAL RELATIONS"/>
          <p:cNvSpPr txBox="1"/>
          <p:nvPr/>
        </p:nvSpPr>
        <p:spPr>
          <a:xfrm>
            <a:off x="670975" y="1275879"/>
            <a:ext cx="11071468" cy="1049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520065">
              <a:defRPr sz="44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1">
                    <a:satOff val="-3547"/>
                    <a:lumOff val="-10352"/>
                  </a:schemeClr>
                </a:solidFill>
                <a:effectLst>
                  <a:outerShdw blurRad="12700" dist="4000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 FUNCTION </a:t>
            </a:r>
            <a:r>
              <a:rPr>
                <a:solidFill>
                  <a:srgbClr val="FFFFFF"/>
                </a:solidFill>
              </a:rPr>
              <a:t>&amp;</a:t>
            </a:r>
            <a:r>
              <a:t> </a:t>
            </a:r>
            <a:r>
              <a:rPr>
                <a:solidFill>
                  <a:schemeClr val="accent2"/>
                </a:solidFill>
              </a:rPr>
              <a:t>SOCIAL RELATIONS</a:t>
            </a:r>
          </a:p>
        </p:txBody>
      </p:sp>
      <p:sp>
        <p:nvSpPr>
          <p:cNvPr id="462" name="Retângulo"/>
          <p:cNvSpPr/>
          <p:nvPr/>
        </p:nvSpPr>
        <p:spPr>
          <a:xfrm>
            <a:off x="3961707" y="3207157"/>
            <a:ext cx="1324262" cy="57068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b"/>
          <a:lstStyle/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63" name="Speak"/>
          <p:cNvSpPr txBox="1"/>
          <p:nvPr/>
        </p:nvSpPr>
        <p:spPr>
          <a:xfrm>
            <a:off x="3968057" y="3379162"/>
            <a:ext cx="1311562" cy="239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Speak </a:t>
            </a:r>
          </a:p>
        </p:txBody>
      </p:sp>
      <p:sp>
        <p:nvSpPr>
          <p:cNvPr id="464" name="Retângulo"/>
          <p:cNvSpPr/>
          <p:nvPr/>
        </p:nvSpPr>
        <p:spPr>
          <a:xfrm>
            <a:off x="5491927" y="3207157"/>
            <a:ext cx="1324262" cy="57068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65" name="Smile…"/>
          <p:cNvSpPr txBox="1"/>
          <p:nvPr/>
        </p:nvSpPr>
        <p:spPr>
          <a:xfrm>
            <a:off x="5498277" y="3296335"/>
            <a:ext cx="1311562" cy="392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Smile</a:t>
            </a:r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Express Emotions</a:t>
            </a:r>
          </a:p>
        </p:txBody>
      </p:sp>
      <p:sp>
        <p:nvSpPr>
          <p:cNvPr id="466" name="Retângulo"/>
          <p:cNvSpPr/>
          <p:nvPr/>
        </p:nvSpPr>
        <p:spPr>
          <a:xfrm>
            <a:off x="7022149" y="3214068"/>
            <a:ext cx="1324262" cy="5568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b"/>
          <a:lstStyle/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67" name="Eating"/>
          <p:cNvSpPr txBox="1"/>
          <p:nvPr/>
        </p:nvSpPr>
        <p:spPr>
          <a:xfrm>
            <a:off x="7028499" y="3397652"/>
            <a:ext cx="1311562" cy="239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Eating </a:t>
            </a:r>
          </a:p>
        </p:txBody>
      </p:sp>
      <p:grpSp>
        <p:nvGrpSpPr>
          <p:cNvPr id="470" name="Self-esteem and Confidence"/>
          <p:cNvGrpSpPr/>
          <p:nvPr/>
        </p:nvGrpSpPr>
        <p:grpSpPr>
          <a:xfrm>
            <a:off x="10082592" y="3236015"/>
            <a:ext cx="1324264" cy="570686"/>
            <a:chOff x="-1" y="0"/>
            <a:chExt cx="1324263" cy="570685"/>
          </a:xfrm>
        </p:grpSpPr>
        <p:sp>
          <p:nvSpPr>
            <p:cNvPr id="468" name="Retângulo"/>
            <p:cNvSpPr/>
            <p:nvPr/>
          </p:nvSpPr>
          <p:spPr>
            <a:xfrm>
              <a:off x="-2" y="-1"/>
              <a:ext cx="1324265" cy="57068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1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469" name="Self-esteem and Confidence"/>
            <p:cNvSpPr txBox="1"/>
            <p:nvPr/>
          </p:nvSpPr>
          <p:spPr>
            <a:xfrm>
              <a:off x="6348" y="89178"/>
              <a:ext cx="1311565" cy="3923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1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Self-esteem and Confidence</a:t>
              </a:r>
            </a:p>
          </p:txBody>
        </p:sp>
      </p:grpSp>
      <p:sp>
        <p:nvSpPr>
          <p:cNvPr id="471" name="Retângulo"/>
          <p:cNvSpPr/>
          <p:nvPr/>
        </p:nvSpPr>
        <p:spPr>
          <a:xfrm>
            <a:off x="8552371" y="3214067"/>
            <a:ext cx="1324262" cy="55686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b"/>
          <a:lstStyle/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72" name="Aesthetic"/>
          <p:cNvSpPr txBox="1"/>
          <p:nvPr/>
        </p:nvSpPr>
        <p:spPr>
          <a:xfrm>
            <a:off x="8558721" y="3372252"/>
            <a:ext cx="1311562" cy="239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Aesthetic</a:t>
            </a:r>
          </a:p>
        </p:txBody>
      </p:sp>
      <p:sp>
        <p:nvSpPr>
          <p:cNvPr id="473" name="All scenarios in which tooth loss occurred resulted in reduced social participation.…"/>
          <p:cNvSpPr txBox="1"/>
          <p:nvPr/>
        </p:nvSpPr>
        <p:spPr>
          <a:xfrm>
            <a:off x="4012982" y="5335882"/>
            <a:ext cx="2810237" cy="94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just" defTabSz="457200">
              <a:spcBef>
                <a:spcPts val="1200"/>
              </a:spcBef>
              <a:defRPr sz="1300">
                <a:solidFill>
                  <a:srgbClr val="212121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r>
              <a:t>All scenarios in which </a:t>
            </a:r>
            <a:r>
              <a:rPr b="1"/>
              <a:t>tooth loss </a:t>
            </a:r>
            <a:r>
              <a:t>occurred resulted in </a:t>
            </a:r>
            <a:r>
              <a:rPr b="1"/>
              <a:t>reduced social participation. </a:t>
            </a:r>
          </a:p>
          <a:p>
            <a:pPr algn="just" defTabSz="457200">
              <a:spcBef>
                <a:spcPts val="1200"/>
              </a:spcBef>
              <a:defRPr sz="900" i="1">
                <a:solidFill>
                  <a:srgbClr val="212121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r>
              <a:t>Cooray et al 2023; Qi et al 2023</a:t>
            </a:r>
          </a:p>
        </p:txBody>
      </p:sp>
      <p:sp>
        <p:nvSpPr>
          <p:cNvPr id="474" name="Retângulo"/>
          <p:cNvSpPr/>
          <p:nvPr/>
        </p:nvSpPr>
        <p:spPr>
          <a:xfrm>
            <a:off x="4400332" y="4173192"/>
            <a:ext cx="1851367" cy="57068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2"/>
            </a:solidFill>
            <a:miter/>
          </a:ln>
        </p:spPr>
        <p:txBody>
          <a:bodyPr lIns="45718" tIns="45718" rIns="45718" bIns="45718" anchor="b"/>
          <a:lstStyle/>
          <a:p>
            <a:pPr algn="ctr" defTabSz="825500">
              <a:defRPr sz="1100"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75" name="COMMUNICATION"/>
          <p:cNvSpPr txBox="1"/>
          <p:nvPr/>
        </p:nvSpPr>
        <p:spPr>
          <a:xfrm>
            <a:off x="4406682" y="4345338"/>
            <a:ext cx="1838667" cy="252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 algn="ctr" defTabSz="825500">
              <a:defRPr sz="1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COMMUNICATION</a:t>
            </a:r>
          </a:p>
        </p:txBody>
      </p:sp>
      <p:sp>
        <p:nvSpPr>
          <p:cNvPr id="476" name="Retângulo"/>
          <p:cNvSpPr/>
          <p:nvPr/>
        </p:nvSpPr>
        <p:spPr>
          <a:xfrm>
            <a:off x="6885529" y="4173192"/>
            <a:ext cx="1851367" cy="57068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2"/>
            </a:solidFill>
            <a:miter/>
          </a:ln>
        </p:spPr>
        <p:txBody>
          <a:bodyPr lIns="45718" tIns="45718" rIns="45718" bIns="45718" anchor="b"/>
          <a:lstStyle/>
          <a:p>
            <a:pPr algn="ctr" defTabSz="825500">
              <a:defRPr sz="1100"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77" name="MASTICATION"/>
          <p:cNvSpPr txBox="1"/>
          <p:nvPr/>
        </p:nvSpPr>
        <p:spPr>
          <a:xfrm>
            <a:off x="6891879" y="4358038"/>
            <a:ext cx="1838667" cy="252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 algn="ctr" defTabSz="825500">
              <a:defRPr sz="1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MASTICATION</a:t>
            </a:r>
          </a:p>
        </p:txBody>
      </p:sp>
      <p:sp>
        <p:nvSpPr>
          <p:cNvPr id="478" name="Retângulo"/>
          <p:cNvSpPr/>
          <p:nvPr/>
        </p:nvSpPr>
        <p:spPr>
          <a:xfrm>
            <a:off x="9182828" y="4187014"/>
            <a:ext cx="1851367" cy="5568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2"/>
            </a:solidFill>
            <a:miter/>
          </a:ln>
        </p:spPr>
        <p:txBody>
          <a:bodyPr lIns="45718" tIns="45718" rIns="45718" bIns="45718" anchor="b"/>
          <a:lstStyle/>
          <a:p>
            <a:pPr algn="ctr" defTabSz="825500">
              <a:defRPr sz="1100"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79" name="AESTHETIC APPEARANCE"/>
          <p:cNvSpPr txBox="1"/>
          <p:nvPr/>
        </p:nvSpPr>
        <p:spPr>
          <a:xfrm>
            <a:off x="9189178" y="4264346"/>
            <a:ext cx="1838667" cy="417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 algn="ctr" defTabSz="825500">
              <a:defRPr sz="1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AESTHETIC APPEARANCE</a:t>
            </a:r>
          </a:p>
        </p:txBody>
      </p:sp>
      <p:grpSp>
        <p:nvGrpSpPr>
          <p:cNvPr id="482" name="SELF"/>
          <p:cNvGrpSpPr/>
          <p:nvPr/>
        </p:nvGrpSpPr>
        <p:grpSpPr>
          <a:xfrm>
            <a:off x="9357465" y="2130792"/>
            <a:ext cx="1825967" cy="885625"/>
            <a:chOff x="0" y="0"/>
            <a:chExt cx="1825965" cy="885624"/>
          </a:xfrm>
        </p:grpSpPr>
        <p:sp>
          <p:nvSpPr>
            <p:cNvPr id="480" name="Oval"/>
            <p:cNvSpPr/>
            <p:nvPr/>
          </p:nvSpPr>
          <p:spPr>
            <a:xfrm>
              <a:off x="0" y="-1"/>
              <a:ext cx="1825966" cy="885626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481" name="SELF"/>
            <p:cNvSpPr txBox="1"/>
            <p:nvPr/>
          </p:nvSpPr>
          <p:spPr>
            <a:xfrm>
              <a:off x="273757" y="276269"/>
              <a:ext cx="1278452" cy="3330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SELF</a:t>
              </a:r>
            </a:p>
          </p:txBody>
        </p:sp>
      </p:grpSp>
      <p:sp>
        <p:nvSpPr>
          <p:cNvPr id="483" name="Linha"/>
          <p:cNvSpPr/>
          <p:nvPr/>
        </p:nvSpPr>
        <p:spPr>
          <a:xfrm>
            <a:off x="5720841" y="2490206"/>
            <a:ext cx="3571142" cy="3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486" name="OTHERS"/>
          <p:cNvGrpSpPr/>
          <p:nvPr/>
        </p:nvGrpSpPr>
        <p:grpSpPr>
          <a:xfrm>
            <a:off x="4235232" y="2130792"/>
            <a:ext cx="1825967" cy="885625"/>
            <a:chOff x="0" y="0"/>
            <a:chExt cx="1825965" cy="885624"/>
          </a:xfrm>
        </p:grpSpPr>
        <p:sp>
          <p:nvSpPr>
            <p:cNvPr id="484" name="Oval"/>
            <p:cNvSpPr/>
            <p:nvPr/>
          </p:nvSpPr>
          <p:spPr>
            <a:xfrm>
              <a:off x="0" y="-1"/>
              <a:ext cx="1825966" cy="885626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485" name="OTHERS"/>
            <p:cNvSpPr txBox="1"/>
            <p:nvPr/>
          </p:nvSpPr>
          <p:spPr>
            <a:xfrm>
              <a:off x="273757" y="276269"/>
              <a:ext cx="1278452" cy="3330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OTHERS</a:t>
              </a:r>
            </a:p>
          </p:txBody>
        </p:sp>
      </p:grpSp>
      <p:sp>
        <p:nvSpPr>
          <p:cNvPr id="487" name="All scenarios in which tooth loss occurred resulted in reduced social participation.…"/>
          <p:cNvSpPr txBox="1"/>
          <p:nvPr/>
        </p:nvSpPr>
        <p:spPr>
          <a:xfrm>
            <a:off x="8118233" y="5540408"/>
            <a:ext cx="3337174" cy="99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just" defTabSz="457200">
              <a:spcBef>
                <a:spcPts val="1200"/>
              </a:spcBef>
              <a:defRPr sz="1300" b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t>S</a:t>
            </a:r>
            <a:r>
              <a:rPr>
                <a:latin typeface="Baskerville"/>
                <a:ea typeface="Baskerville"/>
                <a:cs typeface="Baskerville"/>
                <a:sym typeface="Baskerville"/>
              </a:rPr>
              <a:t>ocial isolation </a:t>
            </a:r>
            <a:r>
              <a:rPr b="0">
                <a:latin typeface="Baskerville"/>
                <a:ea typeface="Baskerville"/>
                <a:cs typeface="Baskerville"/>
                <a:sym typeface="Baskerville"/>
              </a:rPr>
              <a:t>can lead to poor dietary habits, </a:t>
            </a:r>
            <a:r>
              <a:rPr b="0"/>
              <a:t>less frequent toothbrushing, less frequent dental visits that conducted a</a:t>
            </a:r>
            <a:r>
              <a:t> poor oral health </a:t>
            </a:r>
          </a:p>
          <a:p>
            <a:pPr algn="just" defTabSz="457200">
              <a:spcBef>
                <a:spcPts val="1200"/>
              </a:spcBef>
              <a:defRPr sz="1000" i="1">
                <a:latin typeface="Baskerville"/>
                <a:ea typeface="Baskerville"/>
                <a:cs typeface="Baskerville"/>
                <a:sym typeface="Baskerville"/>
              </a:defRPr>
            </a:pPr>
            <a:r>
              <a:t>Takahashi et al 2023</a:t>
            </a:r>
          </a:p>
        </p:txBody>
      </p:sp>
      <p:sp>
        <p:nvSpPr>
          <p:cNvPr id="488" name="Linha"/>
          <p:cNvSpPr/>
          <p:nvPr/>
        </p:nvSpPr>
        <p:spPr>
          <a:xfrm flipH="1">
            <a:off x="6967426" y="5764959"/>
            <a:ext cx="1027908" cy="3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9" name="Linha"/>
          <p:cNvSpPr/>
          <p:nvPr/>
        </p:nvSpPr>
        <p:spPr>
          <a:xfrm>
            <a:off x="6971517" y="5598046"/>
            <a:ext cx="1027908" cy="2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" name="AdobeStock_628883605.jpeg" descr="AdobeStock_628883605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818" t="10394" r="27799" b="10398"/>
          <a:stretch>
            <a:fillRect/>
          </a:stretch>
        </p:blipFill>
        <p:spPr>
          <a:xfrm flipH="1">
            <a:off x="1230538" y="1518975"/>
            <a:ext cx="1269674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92" name="AdobeStock_484011905.jpeg" descr="AdobeStock_484011905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991" t="9130" r="25970" b="26803"/>
          <a:stretch>
            <a:fillRect/>
          </a:stretch>
        </p:blipFill>
        <p:spPr>
          <a:xfrm flipH="1">
            <a:off x="2867269" y="1518975"/>
            <a:ext cx="1269674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93" name="AdobeStock_114365340.jpeg" descr="AdobeStock_114365340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2" t="2813" r="23130" b="21112"/>
          <a:stretch>
            <a:fillRect/>
          </a:stretch>
        </p:blipFill>
        <p:spPr>
          <a:xfrm>
            <a:off x="4513373" y="1518975"/>
            <a:ext cx="1269674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94" name="AdobeStock_419382129.jpeg" descr="AdobeStock_419382129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286909" y="1518827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8036" y="0"/>
                  <a:pt x="5275" y="1057"/>
                  <a:pt x="3166" y="3166"/>
                </a:cubicBezTo>
                <a:cubicBezTo>
                  <a:pt x="1057" y="5275"/>
                  <a:pt x="0" y="8036"/>
                  <a:pt x="0" y="10800"/>
                </a:cubicBezTo>
                <a:cubicBezTo>
                  <a:pt x="0" y="13564"/>
                  <a:pt x="1057" y="16325"/>
                  <a:pt x="3166" y="18434"/>
                </a:cubicBezTo>
                <a:cubicBezTo>
                  <a:pt x="5275" y="20543"/>
                  <a:pt x="8036" y="21600"/>
                  <a:pt x="10800" y="21600"/>
                </a:cubicBezTo>
                <a:cubicBezTo>
                  <a:pt x="13564" y="21600"/>
                  <a:pt x="16325" y="20543"/>
                  <a:pt x="18434" y="18434"/>
                </a:cubicBezTo>
                <a:cubicBezTo>
                  <a:pt x="20543" y="16325"/>
                  <a:pt x="21600" y="13564"/>
                  <a:pt x="21600" y="10800"/>
                </a:cubicBezTo>
                <a:cubicBezTo>
                  <a:pt x="21600" y="8036"/>
                  <a:pt x="20543" y="5275"/>
                  <a:pt x="18434" y="3166"/>
                </a:cubicBezTo>
                <a:cubicBezTo>
                  <a:pt x="16325" y="1057"/>
                  <a:pt x="13564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495" name="AdobeStock_597177898.jpeg" descr="AdobeStock_597177898.jpe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04" t="1070" r="17375" b="1076"/>
          <a:stretch>
            <a:fillRect/>
          </a:stretch>
        </p:blipFill>
        <p:spPr>
          <a:xfrm>
            <a:off x="8061317" y="1518974"/>
            <a:ext cx="1269675" cy="1269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496" name="Círculo"/>
          <p:cNvSpPr/>
          <p:nvPr/>
        </p:nvSpPr>
        <p:spPr>
          <a:xfrm>
            <a:off x="9711603" y="1518903"/>
            <a:ext cx="1270005" cy="1270004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497" name="SLEEP"/>
          <p:cNvSpPr txBox="1"/>
          <p:nvPr/>
        </p:nvSpPr>
        <p:spPr>
          <a:xfrm>
            <a:off x="2412313" y="2925947"/>
            <a:ext cx="2205497" cy="782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2400">
                <a:solidFill>
                  <a:srgbClr val="1E1E5B"/>
                </a:solidFill>
                <a:latin typeface="Futura Bold"/>
                <a:ea typeface="Futura Bold"/>
                <a:cs typeface="Futura Bold"/>
                <a:sym typeface="Futura Bold"/>
              </a:defRPr>
            </a:lvl1pPr>
          </a:lstStyle>
          <a:p>
            <a:r>
              <a:t>SLEEP</a:t>
            </a:r>
          </a:p>
        </p:txBody>
      </p:sp>
      <p:sp>
        <p:nvSpPr>
          <p:cNvPr id="498" name="SOCIAL RELATIONS"/>
          <p:cNvSpPr txBox="1"/>
          <p:nvPr/>
        </p:nvSpPr>
        <p:spPr>
          <a:xfrm>
            <a:off x="681847" y="2824402"/>
            <a:ext cx="2468774" cy="748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330200">
              <a:defRPr sz="1700">
                <a:solidFill>
                  <a:srgbClr val="1E1E5B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SOCIAL </a:t>
            </a:r>
          </a:p>
          <a:p>
            <a:pPr algn="ctr" defTabSz="330200">
              <a:defRPr sz="1700">
                <a:solidFill>
                  <a:srgbClr val="1E1E5B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RELATIONS</a:t>
            </a:r>
          </a:p>
        </p:txBody>
      </p:sp>
      <p:sp>
        <p:nvSpPr>
          <p:cNvPr id="499" name="STRESS"/>
          <p:cNvSpPr txBox="1"/>
          <p:nvPr/>
        </p:nvSpPr>
        <p:spPr>
          <a:xfrm>
            <a:off x="4045189" y="2933461"/>
            <a:ext cx="2205494" cy="7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2400">
                <a:solidFill>
                  <a:srgbClr val="1E1E5B"/>
                </a:solidFill>
                <a:latin typeface="Futura Bold"/>
                <a:ea typeface="Futura Bold"/>
                <a:cs typeface="Futura Bold"/>
                <a:sym typeface="Futura Bold"/>
              </a:defRPr>
            </a:lvl1pPr>
          </a:lstStyle>
          <a:p>
            <a:r>
              <a:t>STRESS</a:t>
            </a:r>
          </a:p>
        </p:txBody>
      </p:sp>
      <p:sp>
        <p:nvSpPr>
          <p:cNvPr id="500" name="PHYSICAL…"/>
          <p:cNvSpPr txBox="1"/>
          <p:nvPr/>
        </p:nvSpPr>
        <p:spPr>
          <a:xfrm>
            <a:off x="5819161" y="2900427"/>
            <a:ext cx="2205494" cy="782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825500">
              <a:defRPr sz="1900">
                <a:solidFill>
                  <a:srgbClr val="1E1E5B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PHYSICAL</a:t>
            </a:r>
          </a:p>
          <a:p>
            <a:pPr algn="ctr" defTabSz="825500">
              <a:defRPr sz="1900">
                <a:solidFill>
                  <a:srgbClr val="1E1E5B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ACTIVITY</a:t>
            </a:r>
          </a:p>
        </p:txBody>
      </p:sp>
      <p:sp>
        <p:nvSpPr>
          <p:cNvPr id="501" name="NUTRITION"/>
          <p:cNvSpPr txBox="1"/>
          <p:nvPr/>
        </p:nvSpPr>
        <p:spPr>
          <a:xfrm>
            <a:off x="7742324" y="2953512"/>
            <a:ext cx="1907116" cy="622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>
                <a:solidFill>
                  <a:srgbClr val="1E1E5B"/>
                </a:solidFill>
                <a:latin typeface="Futura Bold"/>
                <a:ea typeface="Futura Bold"/>
                <a:cs typeface="Futura Bold"/>
                <a:sym typeface="Futura Bold"/>
              </a:defRPr>
            </a:lvl1pPr>
          </a:lstStyle>
          <a:p>
            <a:r>
              <a:t>NUTRITION</a:t>
            </a:r>
          </a:p>
        </p:txBody>
      </p:sp>
      <p:sp>
        <p:nvSpPr>
          <p:cNvPr id="502" name="SUBSTANCES…"/>
          <p:cNvSpPr txBox="1"/>
          <p:nvPr/>
        </p:nvSpPr>
        <p:spPr>
          <a:xfrm>
            <a:off x="9230766" y="2887847"/>
            <a:ext cx="2205492" cy="782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825500">
              <a:defRPr sz="1700">
                <a:solidFill>
                  <a:srgbClr val="1E1E5B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SUBSTANCES</a:t>
            </a:r>
          </a:p>
          <a:p>
            <a:pPr algn="ctr" defTabSz="825500">
              <a:defRPr sz="1700">
                <a:solidFill>
                  <a:srgbClr val="1E1E5B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EXPOSURE</a:t>
            </a:r>
          </a:p>
        </p:txBody>
      </p:sp>
      <p:sp>
        <p:nvSpPr>
          <p:cNvPr id="503" name="LIFESTYLE MEDICINE"/>
          <p:cNvSpPr txBox="1"/>
          <p:nvPr/>
        </p:nvSpPr>
        <p:spPr>
          <a:xfrm rot="16200000">
            <a:off x="-1074018" y="2186545"/>
            <a:ext cx="3237653" cy="938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693419">
              <a:defRPr sz="26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53339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LIFESTYLE MEDICINE </a:t>
            </a:r>
          </a:p>
        </p:txBody>
      </p:sp>
      <p:sp>
        <p:nvSpPr>
          <p:cNvPr id="504" name="ORAL…"/>
          <p:cNvSpPr txBox="1"/>
          <p:nvPr/>
        </p:nvSpPr>
        <p:spPr>
          <a:xfrm rot="16200000">
            <a:off x="-1150785" y="5361230"/>
            <a:ext cx="3237652" cy="938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693419">
              <a:defRPr sz="26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53339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</a:t>
            </a:r>
          </a:p>
          <a:p>
            <a:pPr algn="ctr" defTabSz="693419">
              <a:defRPr sz="26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53339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HEALTH</a:t>
            </a:r>
          </a:p>
        </p:txBody>
      </p:sp>
      <p:grpSp>
        <p:nvGrpSpPr>
          <p:cNvPr id="507" name="DENTAL CARIES"/>
          <p:cNvGrpSpPr/>
          <p:nvPr/>
        </p:nvGrpSpPr>
        <p:grpSpPr>
          <a:xfrm>
            <a:off x="1082215" y="5669311"/>
            <a:ext cx="1693438" cy="616597"/>
            <a:chOff x="0" y="0"/>
            <a:chExt cx="1693436" cy="616595"/>
          </a:xfrm>
        </p:grpSpPr>
        <p:sp>
          <p:nvSpPr>
            <p:cNvPr id="505" name="Retângulo"/>
            <p:cNvSpPr/>
            <p:nvPr/>
          </p:nvSpPr>
          <p:spPr>
            <a:xfrm>
              <a:off x="-1" y="-1"/>
              <a:ext cx="1693438" cy="616597"/>
            </a:xfrm>
            <a:prstGeom prst="rect">
              <a:avLst/>
            </a:prstGeom>
            <a:gradFill flip="none" rotWithShape="1">
              <a:gsLst>
                <a:gs pos="0">
                  <a:srgbClr val="70A6DB"/>
                </a:gs>
                <a:gs pos="50000">
                  <a:srgbClr val="559BDB"/>
                </a:gs>
                <a:gs pos="100000">
                  <a:srgbClr val="448AC9"/>
                </a:gs>
              </a:gsLst>
              <a:lin ang="5400000" scaled="0"/>
            </a:gra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06" name="DENTAL CARIES"/>
            <p:cNvSpPr txBox="1"/>
            <p:nvPr/>
          </p:nvSpPr>
          <p:spPr>
            <a:xfrm>
              <a:off x="3174" y="3174"/>
              <a:ext cx="1687088" cy="6102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rmAutofit/>
            </a:bodyPr>
            <a:lstStyle>
              <a:lvl1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DENTAL CARIES</a:t>
              </a:r>
            </a:p>
          </p:txBody>
        </p:sp>
      </p:grpSp>
      <p:sp>
        <p:nvSpPr>
          <p:cNvPr id="508" name="Linha"/>
          <p:cNvSpPr/>
          <p:nvPr/>
        </p:nvSpPr>
        <p:spPr>
          <a:xfrm flipH="1">
            <a:off x="2128784" y="3452507"/>
            <a:ext cx="6365767" cy="2101093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9" name="Linha"/>
          <p:cNvSpPr/>
          <p:nvPr/>
        </p:nvSpPr>
        <p:spPr>
          <a:xfrm flipH="1">
            <a:off x="6578588" y="3439489"/>
            <a:ext cx="1930601" cy="2185243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0" name="Linha"/>
          <p:cNvSpPr/>
          <p:nvPr/>
        </p:nvSpPr>
        <p:spPr>
          <a:xfrm flipV="1">
            <a:off x="3502378" y="3675459"/>
            <a:ext cx="3" cy="1958765"/>
          </a:xfrm>
          <a:prstGeom prst="line">
            <a:avLst/>
          </a:prstGeom>
          <a:ln w="12700">
            <a:solidFill>
              <a:schemeClr val="accent1">
                <a:lumOff val="12058"/>
              </a:schemeClr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1" name="Linha"/>
          <p:cNvSpPr/>
          <p:nvPr/>
        </p:nvSpPr>
        <p:spPr>
          <a:xfrm flipH="1">
            <a:off x="8943912" y="3746648"/>
            <a:ext cx="1422537" cy="1916945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2" name="Linha"/>
          <p:cNvSpPr/>
          <p:nvPr/>
        </p:nvSpPr>
        <p:spPr>
          <a:xfrm flipV="1">
            <a:off x="8458439" y="3441552"/>
            <a:ext cx="3" cy="2523356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3" name="Linha"/>
          <p:cNvSpPr/>
          <p:nvPr/>
        </p:nvSpPr>
        <p:spPr>
          <a:xfrm flipH="1" flipV="1">
            <a:off x="9007391" y="3464457"/>
            <a:ext cx="1553409" cy="2308644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4" name="Linha"/>
          <p:cNvSpPr/>
          <p:nvPr/>
        </p:nvSpPr>
        <p:spPr>
          <a:xfrm flipH="1">
            <a:off x="4224545" y="3651052"/>
            <a:ext cx="931779" cy="2005455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5" name="Chronic Systemic Inflammation"/>
          <p:cNvSpPr txBox="1"/>
          <p:nvPr/>
        </p:nvSpPr>
        <p:spPr>
          <a:xfrm>
            <a:off x="9713148" y="4261315"/>
            <a:ext cx="1481170" cy="489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404495">
              <a:defRPr sz="1200" b="1">
                <a:solidFill>
                  <a:srgbClr val="1E1E5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Chronic Systemic Inflammation</a:t>
            </a:r>
          </a:p>
        </p:txBody>
      </p:sp>
      <p:sp>
        <p:nvSpPr>
          <p:cNvPr id="516" name="Linha"/>
          <p:cNvSpPr/>
          <p:nvPr/>
        </p:nvSpPr>
        <p:spPr>
          <a:xfrm flipH="1" flipV="1">
            <a:off x="2067250" y="3632322"/>
            <a:ext cx="8552138" cy="2087497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7" name="SMILE"/>
          <p:cNvSpPr txBox="1"/>
          <p:nvPr/>
        </p:nvSpPr>
        <p:spPr>
          <a:xfrm>
            <a:off x="200225" y="4297752"/>
            <a:ext cx="1481172" cy="489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b="1">
                <a:solidFill>
                  <a:srgbClr val="1E1E5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SMILE</a:t>
            </a:r>
          </a:p>
        </p:txBody>
      </p:sp>
      <p:sp>
        <p:nvSpPr>
          <p:cNvPr id="518" name="Linha"/>
          <p:cNvSpPr/>
          <p:nvPr/>
        </p:nvSpPr>
        <p:spPr>
          <a:xfrm>
            <a:off x="6434947" y="3673028"/>
            <a:ext cx="3" cy="1958765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9" name="Linha"/>
          <p:cNvSpPr/>
          <p:nvPr/>
        </p:nvSpPr>
        <p:spPr>
          <a:xfrm>
            <a:off x="5177721" y="3656267"/>
            <a:ext cx="649479" cy="1994020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0" name="Linha"/>
          <p:cNvSpPr/>
          <p:nvPr/>
        </p:nvSpPr>
        <p:spPr>
          <a:xfrm flipV="1">
            <a:off x="1099603" y="3550495"/>
            <a:ext cx="470203" cy="779273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1" name="Linha"/>
          <p:cNvSpPr/>
          <p:nvPr/>
        </p:nvSpPr>
        <p:spPr>
          <a:xfrm flipH="1">
            <a:off x="6979988" y="3710213"/>
            <a:ext cx="3428625" cy="1953257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2" name="Linha"/>
          <p:cNvSpPr/>
          <p:nvPr/>
        </p:nvSpPr>
        <p:spPr>
          <a:xfrm flipH="1">
            <a:off x="1436419" y="3699830"/>
            <a:ext cx="8934561" cy="834698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3" name="Linha"/>
          <p:cNvSpPr/>
          <p:nvPr/>
        </p:nvSpPr>
        <p:spPr>
          <a:xfrm flipH="1" flipV="1">
            <a:off x="7030070" y="3673028"/>
            <a:ext cx="3552847" cy="2018308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526" name="BRUXISM  /OCLUSION"/>
          <p:cNvGrpSpPr/>
          <p:nvPr/>
        </p:nvGrpSpPr>
        <p:grpSpPr>
          <a:xfrm>
            <a:off x="3037801" y="5666505"/>
            <a:ext cx="1770725" cy="616597"/>
            <a:chOff x="0" y="0"/>
            <a:chExt cx="1770723" cy="616595"/>
          </a:xfrm>
        </p:grpSpPr>
        <p:sp>
          <p:nvSpPr>
            <p:cNvPr id="524" name="Retângulo"/>
            <p:cNvSpPr/>
            <p:nvPr/>
          </p:nvSpPr>
          <p:spPr>
            <a:xfrm>
              <a:off x="-1" y="-1"/>
              <a:ext cx="1770725" cy="616597"/>
            </a:xfrm>
            <a:prstGeom prst="rect">
              <a:avLst/>
            </a:prstGeom>
            <a:gradFill flip="none" rotWithShape="1">
              <a:gsLst>
                <a:gs pos="0">
                  <a:srgbClr val="70A6DB"/>
                </a:gs>
                <a:gs pos="50000">
                  <a:srgbClr val="559BDB"/>
                </a:gs>
                <a:gs pos="100000">
                  <a:srgbClr val="448AC9"/>
                </a:gs>
              </a:gsLst>
              <a:lin ang="5400000" scaled="0"/>
            </a:gra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777240">
                <a:defRPr sz="17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25" name="BRUXISM  /OCLUSION"/>
            <p:cNvSpPr txBox="1"/>
            <p:nvPr/>
          </p:nvSpPr>
          <p:spPr>
            <a:xfrm>
              <a:off x="3174" y="3174"/>
              <a:ext cx="1764375" cy="6102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rmAutofit lnSpcReduction="10000"/>
            </a:bodyPr>
            <a:lstStyle>
              <a:lvl1pPr algn="ctr" defTabSz="777240">
                <a:defRPr sz="17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BRUXISM  /OCLUSION</a:t>
              </a:r>
            </a:p>
          </p:txBody>
        </p:sp>
      </p:grpSp>
      <p:grpSp>
        <p:nvGrpSpPr>
          <p:cNvPr id="529" name="PERIODONTAL DISEASE"/>
          <p:cNvGrpSpPr/>
          <p:nvPr/>
        </p:nvGrpSpPr>
        <p:grpSpPr>
          <a:xfrm>
            <a:off x="5007178" y="5666505"/>
            <a:ext cx="2199144" cy="616597"/>
            <a:chOff x="0" y="0"/>
            <a:chExt cx="2199142" cy="616595"/>
          </a:xfrm>
        </p:grpSpPr>
        <p:sp>
          <p:nvSpPr>
            <p:cNvPr id="527" name="Retângulo"/>
            <p:cNvSpPr/>
            <p:nvPr/>
          </p:nvSpPr>
          <p:spPr>
            <a:xfrm>
              <a:off x="0" y="-1"/>
              <a:ext cx="2199143" cy="616597"/>
            </a:xfrm>
            <a:prstGeom prst="rect">
              <a:avLst/>
            </a:prstGeom>
            <a:gradFill flip="none" rotWithShape="1">
              <a:gsLst>
                <a:gs pos="0">
                  <a:srgbClr val="70A6DB"/>
                </a:gs>
                <a:gs pos="50000">
                  <a:srgbClr val="559BDB"/>
                </a:gs>
                <a:gs pos="100000">
                  <a:srgbClr val="448AC9"/>
                </a:gs>
              </a:gsLst>
              <a:lin ang="5400000" scaled="0"/>
            </a:gra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512062">
                <a:defRPr sz="17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28" name="PERIODONTAL DISEASE"/>
            <p:cNvSpPr txBox="1"/>
            <p:nvPr/>
          </p:nvSpPr>
          <p:spPr>
            <a:xfrm>
              <a:off x="3175" y="3174"/>
              <a:ext cx="2192793" cy="6102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rmAutofit/>
            </a:bodyPr>
            <a:lstStyle>
              <a:lvl1pPr algn="ctr" defTabSz="512062">
                <a:defRPr sz="17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PERIODONTAL DISEASE</a:t>
              </a:r>
            </a:p>
          </p:txBody>
        </p:sp>
      </p:grpSp>
      <p:grpSp>
        <p:nvGrpSpPr>
          <p:cNvPr id="532" name="ORAL CANCER"/>
          <p:cNvGrpSpPr/>
          <p:nvPr/>
        </p:nvGrpSpPr>
        <p:grpSpPr>
          <a:xfrm>
            <a:off x="7508139" y="5666505"/>
            <a:ext cx="1693438" cy="616597"/>
            <a:chOff x="0" y="0"/>
            <a:chExt cx="1693436" cy="616595"/>
          </a:xfrm>
        </p:grpSpPr>
        <p:sp>
          <p:nvSpPr>
            <p:cNvPr id="530" name="Retângulo"/>
            <p:cNvSpPr/>
            <p:nvPr/>
          </p:nvSpPr>
          <p:spPr>
            <a:xfrm>
              <a:off x="-1" y="-1"/>
              <a:ext cx="1693438" cy="616597"/>
            </a:xfrm>
            <a:prstGeom prst="rect">
              <a:avLst/>
            </a:prstGeom>
            <a:gradFill flip="none" rotWithShape="1">
              <a:gsLst>
                <a:gs pos="0">
                  <a:srgbClr val="70A6DB"/>
                </a:gs>
                <a:gs pos="50000">
                  <a:srgbClr val="559BDB"/>
                </a:gs>
                <a:gs pos="100000">
                  <a:srgbClr val="448AC9"/>
                </a:gs>
              </a:gsLst>
              <a:lin ang="5400000" scaled="0"/>
            </a:gra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31" name="ORAL CANCER"/>
            <p:cNvSpPr txBox="1"/>
            <p:nvPr/>
          </p:nvSpPr>
          <p:spPr>
            <a:xfrm>
              <a:off x="3174" y="3174"/>
              <a:ext cx="1687088" cy="6102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rmAutofit/>
            </a:bodyPr>
            <a:lstStyle>
              <a:lvl1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ORAL CANCER</a:t>
              </a:r>
            </a:p>
          </p:txBody>
        </p:sp>
      </p:grpSp>
      <p:grpSp>
        <p:nvGrpSpPr>
          <p:cNvPr id="535" name="EDENTULISM"/>
          <p:cNvGrpSpPr/>
          <p:nvPr/>
        </p:nvGrpSpPr>
        <p:grpSpPr>
          <a:xfrm>
            <a:off x="9483392" y="5649742"/>
            <a:ext cx="1693438" cy="616596"/>
            <a:chOff x="0" y="0"/>
            <a:chExt cx="1693436" cy="616594"/>
          </a:xfrm>
        </p:grpSpPr>
        <p:sp>
          <p:nvSpPr>
            <p:cNvPr id="533" name="Retângulo"/>
            <p:cNvSpPr/>
            <p:nvPr/>
          </p:nvSpPr>
          <p:spPr>
            <a:xfrm>
              <a:off x="-1" y="-1"/>
              <a:ext cx="1693438" cy="616595"/>
            </a:xfrm>
            <a:prstGeom prst="rect">
              <a:avLst/>
            </a:prstGeom>
            <a:gradFill flip="none" rotWithShape="1">
              <a:gsLst>
                <a:gs pos="0">
                  <a:srgbClr val="70A6DB"/>
                </a:gs>
                <a:gs pos="50000">
                  <a:srgbClr val="559BDB"/>
                </a:gs>
                <a:gs pos="100000">
                  <a:srgbClr val="448AC9"/>
                </a:gs>
              </a:gsLst>
              <a:lin ang="5400000" scaled="0"/>
            </a:gra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34" name="EDENTULISM"/>
            <p:cNvSpPr txBox="1"/>
            <p:nvPr/>
          </p:nvSpPr>
          <p:spPr>
            <a:xfrm>
              <a:off x="3174" y="3174"/>
              <a:ext cx="1687088" cy="6102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rmAutofit/>
            </a:bodyPr>
            <a:lstStyle>
              <a:lvl1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EDENTULISM</a:t>
              </a:r>
            </a:p>
          </p:txBody>
        </p:sp>
      </p:grpSp>
      <p:sp>
        <p:nvSpPr>
          <p:cNvPr id="536" name="OVERALL HEALTH"/>
          <p:cNvSpPr txBox="1"/>
          <p:nvPr/>
        </p:nvSpPr>
        <p:spPr>
          <a:xfrm rot="5398202">
            <a:off x="8841240" y="3490154"/>
            <a:ext cx="5685456" cy="736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 lnSpcReduction="10000"/>
          </a:bodyPr>
          <a:lstStyle>
            <a:lvl1pPr algn="ctr" defTabSz="310388">
              <a:defRPr sz="42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2"/>
                </a:solidFill>
                <a:effectLst>
                  <a:outerShdw dist="23876" dir="762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OVERALL HEALTH</a:t>
            </a:r>
          </a:p>
        </p:txBody>
      </p:sp>
      <p:sp>
        <p:nvSpPr>
          <p:cNvPr id="537" name="Linha"/>
          <p:cNvSpPr/>
          <p:nvPr/>
        </p:nvSpPr>
        <p:spPr>
          <a:xfrm flipV="1">
            <a:off x="4384602" y="3650212"/>
            <a:ext cx="1954846" cy="1954846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38" name="Linha"/>
          <p:cNvSpPr/>
          <p:nvPr/>
        </p:nvSpPr>
        <p:spPr>
          <a:xfrm flipH="1" flipV="1">
            <a:off x="1258816" y="4810657"/>
            <a:ext cx="306820" cy="780418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39" name="Linha"/>
          <p:cNvSpPr/>
          <p:nvPr/>
        </p:nvSpPr>
        <p:spPr>
          <a:xfrm flipH="1">
            <a:off x="1298118" y="3633326"/>
            <a:ext cx="454112" cy="739736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40" name="Linha"/>
          <p:cNvSpPr/>
          <p:nvPr/>
        </p:nvSpPr>
        <p:spPr>
          <a:xfrm flipH="1">
            <a:off x="4592608" y="3725319"/>
            <a:ext cx="5776980" cy="1882045"/>
          </a:xfrm>
          <a:prstGeom prst="line">
            <a:avLst/>
          </a:prstGeom>
          <a:ln w="12700">
            <a:solidFill>
              <a:schemeClr val="accent2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1" name="AdobeStock_618873256.jpeg" descr="AdobeStock_618873256.jpe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936" t="501" r="22925" b="18278"/>
          <a:stretch>
            <a:fillRect/>
          </a:stretch>
        </p:blipFill>
        <p:spPr>
          <a:xfrm>
            <a:off x="9718391" y="1518980"/>
            <a:ext cx="1269682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3" name="AdobeStock_612806393.jpeg" descr="AdobeStock_612806393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400" y="1215557"/>
            <a:ext cx="12354536" cy="6168078"/>
          </a:xfrm>
          <a:prstGeom prst="rect">
            <a:avLst/>
          </a:prstGeom>
          <a:ln w="12700">
            <a:miter lim="400000"/>
          </a:ln>
        </p:spPr>
      </p:pic>
      <p:sp>
        <p:nvSpPr>
          <p:cNvPr id="544" name="WHAT WE KNOW NOW ?"/>
          <p:cNvSpPr txBox="1"/>
          <p:nvPr/>
        </p:nvSpPr>
        <p:spPr>
          <a:xfrm>
            <a:off x="1195425" y="3410941"/>
            <a:ext cx="10188345" cy="2886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75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WE KNOW NOW ?</a:t>
            </a:r>
          </a:p>
        </p:txBody>
      </p:sp>
      <p:sp>
        <p:nvSpPr>
          <p:cNvPr id="545" name="SCIENCE"/>
          <p:cNvSpPr txBox="1"/>
          <p:nvPr/>
        </p:nvSpPr>
        <p:spPr>
          <a:xfrm>
            <a:off x="3150535" y="1439500"/>
            <a:ext cx="5890930" cy="1628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7500" b="1">
                <a:ln w="12700" cap="flat">
                  <a:solidFill>
                    <a:srgbClr val="1E1E5B"/>
                  </a:solidFill>
                  <a:prstDash val="solid"/>
                  <a:miter lim="400000"/>
                </a:ln>
                <a:solidFill>
                  <a:schemeClr val="accent2"/>
                </a:solidFill>
                <a:effectLst>
                  <a:outerShdw blurRad="12700" dist="63500" dir="18900000" rotWithShape="0">
                    <a:srgbClr val="FFFFFF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SCIENCE</a:t>
            </a:r>
          </a:p>
        </p:txBody>
      </p:sp>
      <p:grpSp>
        <p:nvGrpSpPr>
          <p:cNvPr id="558" name="Agrupar"/>
          <p:cNvGrpSpPr/>
          <p:nvPr/>
        </p:nvGrpSpPr>
        <p:grpSpPr>
          <a:xfrm>
            <a:off x="4186993" y="2827277"/>
            <a:ext cx="3929749" cy="564873"/>
            <a:chOff x="-1" y="0"/>
            <a:chExt cx="3929748" cy="564872"/>
          </a:xfrm>
        </p:grpSpPr>
        <p:sp>
          <p:nvSpPr>
            <p:cNvPr id="546" name="Retângulo"/>
            <p:cNvSpPr/>
            <p:nvPr/>
          </p:nvSpPr>
          <p:spPr>
            <a:xfrm>
              <a:off x="-2" y="132351"/>
              <a:ext cx="3929750" cy="30017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47" name="Retângulo"/>
            <p:cNvSpPr/>
            <p:nvPr/>
          </p:nvSpPr>
          <p:spPr>
            <a:xfrm>
              <a:off x="45730" y="166320"/>
              <a:ext cx="1400650" cy="232231"/>
            </a:xfrm>
            <a:prstGeom prst="rect">
              <a:avLst/>
            </a:prstGeom>
            <a:solidFill>
              <a:srgbClr val="1E1E5B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48" name="Retângulo"/>
            <p:cNvSpPr/>
            <p:nvPr/>
          </p:nvSpPr>
          <p:spPr>
            <a:xfrm>
              <a:off x="1468132" y="166320"/>
              <a:ext cx="178593" cy="232231"/>
            </a:xfrm>
            <a:prstGeom prst="rect">
              <a:avLst/>
            </a:prstGeom>
            <a:solidFill>
              <a:srgbClr val="1E1E5B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49" name="Retângulo"/>
            <p:cNvSpPr/>
            <p:nvPr/>
          </p:nvSpPr>
          <p:spPr>
            <a:xfrm>
              <a:off x="1667308" y="166320"/>
              <a:ext cx="70442" cy="232231"/>
            </a:xfrm>
            <a:prstGeom prst="rect">
              <a:avLst/>
            </a:prstGeom>
            <a:solidFill>
              <a:srgbClr val="1E1E5B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50" name="Retângulo"/>
            <p:cNvSpPr/>
            <p:nvPr/>
          </p:nvSpPr>
          <p:spPr>
            <a:xfrm>
              <a:off x="1753794" y="166320"/>
              <a:ext cx="70442" cy="232231"/>
            </a:xfrm>
            <a:prstGeom prst="rect">
              <a:avLst/>
            </a:prstGeom>
            <a:solidFill>
              <a:srgbClr val="1E1E5B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51" name="Retângulo"/>
            <p:cNvSpPr/>
            <p:nvPr/>
          </p:nvSpPr>
          <p:spPr>
            <a:xfrm>
              <a:off x="1848386" y="166320"/>
              <a:ext cx="70442" cy="232231"/>
            </a:xfrm>
            <a:prstGeom prst="rect">
              <a:avLst/>
            </a:prstGeom>
            <a:solidFill>
              <a:srgbClr val="1E1E5B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52" name="Retângulo"/>
            <p:cNvSpPr/>
            <p:nvPr/>
          </p:nvSpPr>
          <p:spPr>
            <a:xfrm>
              <a:off x="1956705" y="166320"/>
              <a:ext cx="16335" cy="232231"/>
            </a:xfrm>
            <a:prstGeom prst="rect">
              <a:avLst/>
            </a:prstGeom>
            <a:solidFill>
              <a:schemeClr val="accent1">
                <a:satOff val="-3547"/>
                <a:lumOff val="-10352"/>
              </a:schemeClr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53" name="Retângulo"/>
            <p:cNvSpPr/>
            <p:nvPr/>
          </p:nvSpPr>
          <p:spPr>
            <a:xfrm>
              <a:off x="2004061" y="166320"/>
              <a:ext cx="16335" cy="232231"/>
            </a:xfrm>
            <a:prstGeom prst="rect">
              <a:avLst/>
            </a:prstGeom>
            <a:solidFill>
              <a:srgbClr val="1E1E5B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54" name="Retângulo"/>
            <p:cNvSpPr/>
            <p:nvPr/>
          </p:nvSpPr>
          <p:spPr>
            <a:xfrm>
              <a:off x="2051416" y="166320"/>
              <a:ext cx="16335" cy="232231"/>
            </a:xfrm>
            <a:prstGeom prst="rect">
              <a:avLst/>
            </a:prstGeom>
            <a:solidFill>
              <a:srgbClr val="1E1E5B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55" name="Retângulo"/>
            <p:cNvSpPr/>
            <p:nvPr/>
          </p:nvSpPr>
          <p:spPr>
            <a:xfrm>
              <a:off x="2107137" y="166320"/>
              <a:ext cx="16335" cy="232231"/>
            </a:xfrm>
            <a:prstGeom prst="rect">
              <a:avLst/>
            </a:prstGeom>
            <a:solidFill>
              <a:srgbClr val="1E1E5B"/>
            </a:solidFill>
            <a:ln w="12700" cap="flat">
              <a:solidFill>
                <a:schemeClr val="accent1"/>
              </a:solidFill>
              <a:prstDash val="sysDot"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56" name="Retângulo"/>
            <p:cNvSpPr/>
            <p:nvPr/>
          </p:nvSpPr>
          <p:spPr>
            <a:xfrm>
              <a:off x="2157937" y="166320"/>
              <a:ext cx="16335" cy="232231"/>
            </a:xfrm>
            <a:prstGeom prst="rect">
              <a:avLst/>
            </a:prstGeom>
            <a:solidFill>
              <a:srgbClr val="1E1E5B"/>
            </a:solidFill>
            <a:ln w="12700" cap="flat">
              <a:solidFill>
                <a:schemeClr val="accent1"/>
              </a:solidFill>
              <a:prstDash val="sysDot"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1E1E5B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557" name="LOADING…"/>
            <p:cNvSpPr txBox="1"/>
            <p:nvPr/>
          </p:nvSpPr>
          <p:spPr>
            <a:xfrm>
              <a:off x="105217" y="-1"/>
              <a:ext cx="1676983" cy="564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rmAutofit/>
            </a:bodyPr>
            <a:lstStyle>
              <a:lvl1pPr>
                <a:defRPr sz="1400" i="1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LOADING…</a:t>
              </a: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0" name="AdobeStock_612806393.jpeg" descr="AdobeStock_612806393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29604"/>
            <a:ext cx="12192001" cy="608693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3" name="ORAL DISEASES ARE A GLOBAL PUBLIC HEALTH PROBLEM…"/>
          <p:cNvGrpSpPr/>
          <p:nvPr/>
        </p:nvGrpSpPr>
        <p:grpSpPr>
          <a:xfrm>
            <a:off x="1914761" y="2791004"/>
            <a:ext cx="8362479" cy="667172"/>
            <a:chOff x="0" y="-1"/>
            <a:chExt cx="8362477" cy="667170"/>
          </a:xfrm>
        </p:grpSpPr>
        <p:sp>
          <p:nvSpPr>
            <p:cNvPr id="561" name="Retângulo"/>
            <p:cNvSpPr/>
            <p:nvPr/>
          </p:nvSpPr>
          <p:spPr>
            <a:xfrm>
              <a:off x="0" y="-2"/>
              <a:ext cx="8362479" cy="66717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5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562" name="ORAL DISEASES ARE A GLOBAL PUBLIC HEALTH PROBLEM…"/>
            <p:cNvSpPr txBox="1"/>
            <p:nvPr/>
          </p:nvSpPr>
          <p:spPr>
            <a:xfrm>
              <a:off x="6350" y="68281"/>
              <a:ext cx="8349779" cy="5306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5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ORAL DISEASES ARE A GLOBAL PUBLIC HEALTH PROBLEM </a:t>
              </a:r>
            </a:p>
            <a:p>
              <a:pPr algn="ctr" defTabSz="825500">
                <a:defRPr sz="15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PREVENTION AND ACCESS TO BASIC ORAL HEALTH IS NOT EQUALLY</a:t>
              </a:r>
            </a:p>
          </p:txBody>
        </p:sp>
      </p:grpSp>
      <p:grpSp>
        <p:nvGrpSpPr>
          <p:cNvPr id="566" name="SHARED RISK FACTORS FOR NCDs AND ORAL DISEASES…"/>
          <p:cNvGrpSpPr/>
          <p:nvPr/>
        </p:nvGrpSpPr>
        <p:grpSpPr>
          <a:xfrm>
            <a:off x="1914761" y="4758459"/>
            <a:ext cx="8362479" cy="667171"/>
            <a:chOff x="0" y="0"/>
            <a:chExt cx="8362477" cy="667169"/>
          </a:xfrm>
        </p:grpSpPr>
        <p:sp>
          <p:nvSpPr>
            <p:cNvPr id="564" name="Retângulo"/>
            <p:cNvSpPr/>
            <p:nvPr/>
          </p:nvSpPr>
          <p:spPr>
            <a:xfrm>
              <a:off x="0" y="0"/>
              <a:ext cx="8362479" cy="66717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565" name="SHARED RISK FACTORS FOR NCDs AND ORAL DISEASES…"/>
            <p:cNvSpPr txBox="1"/>
            <p:nvPr/>
          </p:nvSpPr>
          <p:spPr>
            <a:xfrm>
              <a:off x="6350" y="93326"/>
              <a:ext cx="8349779" cy="4805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SHARED RISK FACTORS FOR NCDs AND ORAL DISEASES </a:t>
              </a:r>
            </a:p>
            <a:p>
              <a:pPr algn="ctr" defTabSz="825500">
                <a:defRPr sz="13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SMOKING, STRESS, EATING HABITS, LACK OF EXERCISE.</a:t>
              </a:r>
            </a:p>
          </p:txBody>
        </p:sp>
      </p:grpSp>
      <p:grpSp>
        <p:nvGrpSpPr>
          <p:cNvPr id="569" name="ORAL DISEASES ARE THE MOST WIDESPREAD NONCOMMUNICABLE DISEASES AFFECTING ALMOST HALF OF THE WORLD’S POPULATION (45%) OVER THE LIFE COURSE FROM EARLY LIFE TO OLD AGE (WHO, 2022)"/>
          <p:cNvGrpSpPr/>
          <p:nvPr/>
        </p:nvGrpSpPr>
        <p:grpSpPr>
          <a:xfrm>
            <a:off x="1914761" y="3774732"/>
            <a:ext cx="8362479" cy="667171"/>
            <a:chOff x="0" y="-1"/>
            <a:chExt cx="8362477" cy="667170"/>
          </a:xfrm>
        </p:grpSpPr>
        <p:sp>
          <p:nvSpPr>
            <p:cNvPr id="567" name="Retângulo"/>
            <p:cNvSpPr/>
            <p:nvPr/>
          </p:nvSpPr>
          <p:spPr>
            <a:xfrm>
              <a:off x="0" y="-2"/>
              <a:ext cx="8362479" cy="66717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3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568" name="ORAL DISEASES ARE THE MOST WIDESPREAD NONCOMMUNICABLE DISEASES AFFECTING ALMOST HALF OF THE WORLD’S POPULATION (45%) OVER THE LIFE COURSE FROM EARLY LIFE TO OLD AGE (WHO, 2022)"/>
            <p:cNvSpPr txBox="1"/>
            <p:nvPr/>
          </p:nvSpPr>
          <p:spPr>
            <a:xfrm>
              <a:off x="6350" y="10420"/>
              <a:ext cx="8349779" cy="6463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3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ORAL DISEASES ARE THE </a:t>
              </a:r>
              <a:r>
                <a:rPr b="1"/>
                <a:t>MOST WIDESPREAD NONCOMMUNICABLE DISEASES </a:t>
              </a:r>
              <a:r>
                <a:t>AFFECTING ALMOST </a:t>
              </a:r>
              <a:r>
                <a:rPr b="1"/>
                <a:t>HALF OF THE WORLD’S POPULATION </a:t>
              </a:r>
              <a:r>
                <a:t>(45%) OVER THE LIFE COURSE FROM EARLY LIFE TO OLD AGE </a:t>
              </a:r>
              <a:r>
                <a:rPr sz="1100"/>
                <a:t>(WHO, 2022)</a:t>
              </a:r>
            </a:p>
          </p:txBody>
        </p:sp>
      </p:grpSp>
      <p:sp>
        <p:nvSpPr>
          <p:cNvPr id="570" name="WHAT WE KNOW NOW…"/>
          <p:cNvSpPr txBox="1"/>
          <p:nvPr/>
        </p:nvSpPr>
        <p:spPr>
          <a:xfrm>
            <a:off x="656099" y="1340934"/>
            <a:ext cx="11201139" cy="1260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00734">
              <a:defRPr sz="7200" b="1">
                <a:ln w="12700" cap="flat">
                  <a:solidFill>
                    <a:schemeClr val="accent2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6159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WE KNOW NOW…</a:t>
            </a:r>
          </a:p>
        </p:txBody>
      </p:sp>
      <p:grpSp>
        <p:nvGrpSpPr>
          <p:cNvPr id="573" name="SHARED RISK FACTORS FOR NCDs AND ORAL DISEASES…"/>
          <p:cNvGrpSpPr/>
          <p:nvPr/>
        </p:nvGrpSpPr>
        <p:grpSpPr>
          <a:xfrm>
            <a:off x="1952860" y="5549586"/>
            <a:ext cx="8362479" cy="874214"/>
            <a:chOff x="0" y="-103521"/>
            <a:chExt cx="8362477" cy="874213"/>
          </a:xfrm>
        </p:grpSpPr>
        <p:sp>
          <p:nvSpPr>
            <p:cNvPr id="571" name="Retângulo"/>
            <p:cNvSpPr/>
            <p:nvPr/>
          </p:nvSpPr>
          <p:spPr>
            <a:xfrm>
              <a:off x="0" y="0"/>
              <a:ext cx="8362479" cy="66717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572" name="SHARED RISK FACTORS FOR NCDs AND ORAL DISEASES…"/>
            <p:cNvSpPr txBox="1"/>
            <p:nvPr/>
          </p:nvSpPr>
          <p:spPr>
            <a:xfrm>
              <a:off x="6350" y="-103522"/>
              <a:ext cx="8349779" cy="8742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DISEASES CLOSE RELATION: ORAL + SYSTEMIC =  MULTIDISCIPLINARY APPROACH</a:t>
              </a:r>
            </a:p>
            <a:p>
              <a:pPr algn="ctr" defTabSz="825500">
                <a:defRPr sz="13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(CVD, T2 DIABETES, OBESITY, …)</a:t>
              </a:r>
            </a:p>
          </p:txBody>
        </p:sp>
      </p:grp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5" name="AdobeStock_612806393.jpeg" descr="AdobeStock_612806393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29604"/>
            <a:ext cx="12192001" cy="608693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78" name="THE POTENTIAL BENEFITS OF DENTURE USE IN MITIGATING THE ADVERSE EFFECTS OF TOOTH LOSS."/>
          <p:cNvGrpSpPr/>
          <p:nvPr/>
        </p:nvGrpSpPr>
        <p:grpSpPr>
          <a:xfrm>
            <a:off x="2075427" y="3839485"/>
            <a:ext cx="8362481" cy="667171"/>
            <a:chOff x="0" y="-1"/>
            <a:chExt cx="8362479" cy="667170"/>
          </a:xfrm>
        </p:grpSpPr>
        <p:sp>
          <p:nvSpPr>
            <p:cNvPr id="576" name="Retângulo"/>
            <p:cNvSpPr/>
            <p:nvPr/>
          </p:nvSpPr>
          <p:spPr>
            <a:xfrm>
              <a:off x="-1" y="-2"/>
              <a:ext cx="8362481" cy="66717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3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577" name="THE POTENTIAL BENEFITS OF DENTURE USE IN MITIGATING THE ADVERSE EFFECTS OF TOOTH LOSS."/>
            <p:cNvSpPr txBox="1"/>
            <p:nvPr/>
          </p:nvSpPr>
          <p:spPr>
            <a:xfrm>
              <a:off x="6349" y="188660"/>
              <a:ext cx="8349781" cy="289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3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THE POTENTIAL</a:t>
              </a:r>
              <a:r>
                <a:rPr b="1"/>
                <a:t> BENEFITS OF DENTURE USE </a:t>
              </a:r>
              <a:r>
                <a:t>IN MITIGATING THE ADVERSE EFFECTS OF TOOTH LOSS</a:t>
              </a:r>
            </a:p>
          </p:txBody>
        </p:sp>
      </p:grpSp>
      <p:grpSp>
        <p:nvGrpSpPr>
          <p:cNvPr id="581" name="PREVENT TOOTH LOSS AND ENCOURAGE PEOPLE TO REMAINING 20 TEETH AT 80 AGE."/>
          <p:cNvGrpSpPr/>
          <p:nvPr/>
        </p:nvGrpSpPr>
        <p:grpSpPr>
          <a:xfrm>
            <a:off x="2075427" y="4823212"/>
            <a:ext cx="8362481" cy="667171"/>
            <a:chOff x="0" y="0"/>
            <a:chExt cx="8362479" cy="667169"/>
          </a:xfrm>
        </p:grpSpPr>
        <p:sp>
          <p:nvSpPr>
            <p:cNvPr id="579" name="Retângulo"/>
            <p:cNvSpPr/>
            <p:nvPr/>
          </p:nvSpPr>
          <p:spPr>
            <a:xfrm>
              <a:off x="-1" y="0"/>
              <a:ext cx="8362481" cy="66717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580" name="PREVENT TOOTH LOSS AND ENCOURAGE PEOPLE TO REMAINING AT LEAST 20 TEETH AT 80 AGE."/>
            <p:cNvSpPr txBox="1"/>
            <p:nvPr/>
          </p:nvSpPr>
          <p:spPr>
            <a:xfrm>
              <a:off x="6349" y="188659"/>
              <a:ext cx="8349781" cy="289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PREVENT TOOTH LOSS AND ENCOURAGE PEOPLE TO REMAINING AT LEAST 20 TEETH AT 80 AGE </a:t>
              </a:r>
            </a:p>
          </p:txBody>
        </p:sp>
      </p:grpSp>
      <p:sp>
        <p:nvSpPr>
          <p:cNvPr id="582" name="WHAT WE KNOW NOW…"/>
          <p:cNvSpPr txBox="1"/>
          <p:nvPr/>
        </p:nvSpPr>
        <p:spPr>
          <a:xfrm>
            <a:off x="656099" y="1340934"/>
            <a:ext cx="11201139" cy="1260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00734">
              <a:defRPr sz="7200" b="1">
                <a:ln w="12700" cap="flat">
                  <a:solidFill>
                    <a:schemeClr val="accent2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6159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WE KNOW NOW…</a:t>
            </a:r>
          </a:p>
        </p:txBody>
      </p:sp>
      <p:grpSp>
        <p:nvGrpSpPr>
          <p:cNvPr id="585" name="ENCOURAGE PATIENTS TO VISIT DENTIST REGULARLY (1 a 2 x/ year)"/>
          <p:cNvGrpSpPr/>
          <p:nvPr/>
        </p:nvGrpSpPr>
        <p:grpSpPr>
          <a:xfrm>
            <a:off x="2075427" y="5750863"/>
            <a:ext cx="8362481" cy="667171"/>
            <a:chOff x="0" y="-1"/>
            <a:chExt cx="8362479" cy="667170"/>
          </a:xfrm>
        </p:grpSpPr>
        <p:sp>
          <p:nvSpPr>
            <p:cNvPr id="583" name="Retângulo"/>
            <p:cNvSpPr/>
            <p:nvPr/>
          </p:nvSpPr>
          <p:spPr>
            <a:xfrm>
              <a:off x="-1" y="-2"/>
              <a:ext cx="8362481" cy="66717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584" name="ENCOURAGE PATIENTS TO VISIT DENTIST REGULARLY (1 a 2 x/ year)"/>
            <p:cNvSpPr txBox="1"/>
            <p:nvPr/>
          </p:nvSpPr>
          <p:spPr>
            <a:xfrm>
              <a:off x="6349" y="188659"/>
              <a:ext cx="8349781" cy="289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ENCOURAGE PATIENTS TO VISIT DENTIST REGULARLY </a:t>
              </a:r>
              <a:r>
                <a:rPr sz="1100" b="0"/>
                <a:t>(1 a 2 x/ year)</a:t>
              </a:r>
            </a:p>
          </p:txBody>
        </p:sp>
      </p:grpSp>
      <p:grpSp>
        <p:nvGrpSpPr>
          <p:cNvPr id="588" name="PREVENT AND TREAT PERIODONTAL DISEASE IS PREVENT ALSO CHRONIC SYSTEMIC INFLAMMATIONS LEVELS"/>
          <p:cNvGrpSpPr/>
          <p:nvPr/>
        </p:nvGrpSpPr>
        <p:grpSpPr>
          <a:xfrm>
            <a:off x="2075428" y="2868458"/>
            <a:ext cx="8362479" cy="667171"/>
            <a:chOff x="0" y="-1"/>
            <a:chExt cx="8362477" cy="667170"/>
          </a:xfrm>
        </p:grpSpPr>
        <p:sp>
          <p:nvSpPr>
            <p:cNvPr id="586" name="Retângulo"/>
            <p:cNvSpPr/>
            <p:nvPr/>
          </p:nvSpPr>
          <p:spPr>
            <a:xfrm>
              <a:off x="0" y="-2"/>
              <a:ext cx="8362479" cy="66717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587" name="PREVENT AND TREAT PERIODONTAL DISEASE IS PREVENT ALSO CHRONIC SYSTEMIC INFLAMMATIONS LEVELS"/>
            <p:cNvSpPr txBox="1"/>
            <p:nvPr/>
          </p:nvSpPr>
          <p:spPr>
            <a:xfrm>
              <a:off x="6350" y="87059"/>
              <a:ext cx="8349779" cy="4930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PREVENT AND TREAT PERIODONTAL DISEASE IS PREVENT ALSO CHRONIC SYSTEMIC INFLAMMATIONS LEVELS </a:t>
              </a:r>
            </a:p>
          </p:txBody>
        </p: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Retângulo"/>
          <p:cNvSpPr/>
          <p:nvPr/>
        </p:nvSpPr>
        <p:spPr>
          <a:xfrm>
            <a:off x="-1006793" y="1086410"/>
            <a:ext cx="13961744" cy="6975004"/>
          </a:xfrm>
          <a:prstGeom prst="rect">
            <a:avLst/>
          </a:prstGeom>
          <a:solidFill>
            <a:srgbClr val="042140"/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91" name="matter!"/>
          <p:cNvSpPr txBox="1"/>
          <p:nvPr/>
        </p:nvSpPr>
        <p:spPr>
          <a:xfrm>
            <a:off x="10223848" y="3154382"/>
            <a:ext cx="7891733" cy="572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553084">
              <a:defRPr sz="3000" b="1" i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19D64"/>
                </a:solidFill>
                <a:effectLst>
                  <a:outerShdw blurRad="12700" dist="4254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matter!</a:t>
            </a:r>
          </a:p>
        </p:txBody>
      </p:sp>
      <p:sp>
        <p:nvSpPr>
          <p:cNvPr id="592" name="FROM HEALTH TO LONGEVITY"/>
          <p:cNvSpPr txBox="1"/>
          <p:nvPr/>
        </p:nvSpPr>
        <p:spPr>
          <a:xfrm>
            <a:off x="572786" y="1693253"/>
            <a:ext cx="11201137" cy="1260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643888">
              <a:defRPr sz="58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2"/>
                </a:solidFill>
                <a:effectLst>
                  <a:outerShdw blurRad="12700" dist="4953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FROM</a:t>
            </a:r>
            <a:r>
              <a:rPr>
                <a:solidFill>
                  <a:srgbClr val="1E1E5B"/>
                </a:solidFill>
              </a:rPr>
              <a:t> HEALTH </a:t>
            </a:r>
            <a:r>
              <a:t>TO</a:t>
            </a:r>
            <a:r>
              <a:rPr>
                <a:solidFill>
                  <a:srgbClr val="1E1E5B"/>
                </a:solidFill>
              </a:rPr>
              <a:t> LONGEVITY</a:t>
            </a:r>
          </a:p>
        </p:txBody>
      </p:sp>
      <p:sp>
        <p:nvSpPr>
          <p:cNvPr id="593" name="ORAL HEALTH"/>
          <p:cNvSpPr txBox="1"/>
          <p:nvPr/>
        </p:nvSpPr>
        <p:spPr>
          <a:xfrm>
            <a:off x="6287727" y="2420691"/>
            <a:ext cx="5435548" cy="1320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 fontScale="92500"/>
          </a:bodyPr>
          <a:lstStyle>
            <a:lvl1pPr algn="ctr" defTabSz="610869">
              <a:defRPr sz="59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4699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ORAL HEALTH</a:t>
            </a:r>
          </a:p>
        </p:txBody>
      </p:sp>
      <p:sp>
        <p:nvSpPr>
          <p:cNvPr id="594" name="ORAL HEALTH"/>
          <p:cNvSpPr txBox="1"/>
          <p:nvPr/>
        </p:nvSpPr>
        <p:spPr>
          <a:xfrm>
            <a:off x="6241648" y="2471491"/>
            <a:ext cx="5435547" cy="1320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 fontScale="92500"/>
          </a:bodyPr>
          <a:lstStyle>
            <a:lvl1pPr algn="ctr" defTabSz="610869">
              <a:defRPr sz="5900" b="1"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4699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ORAL HEALTH</a:t>
            </a:r>
          </a:p>
        </p:txBody>
      </p:sp>
      <p:sp>
        <p:nvSpPr>
          <p:cNvPr id="595" name="QUESTIONS?"/>
          <p:cNvSpPr txBox="1"/>
          <p:nvPr/>
        </p:nvSpPr>
        <p:spPr>
          <a:xfrm>
            <a:off x="5854880" y="5315505"/>
            <a:ext cx="7931079" cy="761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478790">
              <a:defRPr sz="43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3683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QUESTIONS?</a:t>
            </a:r>
          </a:p>
        </p:txBody>
      </p:sp>
      <p:sp>
        <p:nvSpPr>
          <p:cNvPr id="596" name="Thank You"/>
          <p:cNvSpPr txBox="1"/>
          <p:nvPr/>
        </p:nvSpPr>
        <p:spPr>
          <a:xfrm>
            <a:off x="7258899" y="4596761"/>
            <a:ext cx="4898563" cy="543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algn="ctr" defTabSz="751205">
              <a:defRPr sz="2639">
                <a:solidFill>
                  <a:srgbClr val="FFFFFF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Thank You!</a:t>
            </a:r>
          </a:p>
        </p:txBody>
      </p:sp>
      <p:sp>
        <p:nvSpPr>
          <p:cNvPr id="597" name="Retângulo"/>
          <p:cNvSpPr/>
          <p:nvPr/>
        </p:nvSpPr>
        <p:spPr>
          <a:xfrm>
            <a:off x="1867752" y="4549829"/>
            <a:ext cx="4693286" cy="150179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598" name="ANDREIA PATRÃO…"/>
          <p:cNvSpPr txBox="1"/>
          <p:nvPr/>
        </p:nvSpPr>
        <p:spPr>
          <a:xfrm>
            <a:off x="4166177" y="4838739"/>
            <a:ext cx="1974790" cy="1260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 defTabSz="825500">
              <a:defRPr sz="11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ANDREIA PATRÃO</a:t>
            </a:r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Dentist, </a:t>
            </a:r>
            <a:r>
              <a:rPr b="1"/>
              <a:t>Oral Rehabilitation</a:t>
            </a:r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and Lifestyle Medicine</a:t>
            </a:r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algn="ctr" defTabSz="825500">
              <a:defRPr sz="11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Porto, Portugal</a:t>
            </a:r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algn="ctr"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pic>
        <p:nvPicPr>
          <p:cNvPr id="599" name="AdobeStock_484011905.jpeg" descr="AdobeStock_484011905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58" t="7806" r="20935" b="21353"/>
          <a:stretch>
            <a:fillRect/>
          </a:stretch>
        </p:blipFill>
        <p:spPr>
          <a:xfrm>
            <a:off x="807022" y="3584755"/>
            <a:ext cx="3062444" cy="2983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0594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solidFill>
              <a:schemeClr val="accent1"/>
            </a:solidFill>
            <a:miter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Linha"/>
          <p:cNvSpPr/>
          <p:nvPr/>
        </p:nvSpPr>
        <p:spPr>
          <a:xfrm>
            <a:off x="-1007809" y="6108064"/>
            <a:ext cx="13434326" cy="1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2" name="AdobeStock_462897978.jpeg" descr="AdobeStock_462897978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597" y="1384218"/>
            <a:ext cx="8756306" cy="5472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AdobeStock_462897978.jpeg" descr="AdobeStock_462897978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96193" y="1386816"/>
            <a:ext cx="9055156" cy="56594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AdobeStock_462897978.jpeg" descr="AdobeStock_462897978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8134623" y="1384218"/>
            <a:ext cx="8756306" cy="5472692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matter?"/>
          <p:cNvSpPr txBox="1"/>
          <p:nvPr/>
        </p:nvSpPr>
        <p:spPr>
          <a:xfrm>
            <a:off x="7291072" y="5318404"/>
            <a:ext cx="9846420" cy="989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825500">
              <a:defRPr sz="4500" b="1" i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2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matter?</a:t>
            </a:r>
          </a:p>
        </p:txBody>
      </p:sp>
      <p:sp>
        <p:nvSpPr>
          <p:cNvPr id="106" name="ORAL…"/>
          <p:cNvSpPr txBox="1"/>
          <p:nvPr/>
        </p:nvSpPr>
        <p:spPr>
          <a:xfrm>
            <a:off x="6215950" y="3251487"/>
            <a:ext cx="4237426" cy="2271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726440">
              <a:defRPr sz="71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588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</a:t>
            </a:r>
          </a:p>
          <a:p>
            <a:pPr algn="ctr" defTabSz="726440">
              <a:defRPr sz="71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588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HEALTH</a:t>
            </a:r>
          </a:p>
        </p:txBody>
      </p:sp>
      <p:sp>
        <p:nvSpPr>
          <p:cNvPr id="107" name="FROM HEALTH TO LONGEVITY"/>
          <p:cNvSpPr txBox="1"/>
          <p:nvPr/>
        </p:nvSpPr>
        <p:spPr>
          <a:xfrm>
            <a:off x="474576" y="1539303"/>
            <a:ext cx="11201139" cy="1260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643888">
              <a:defRPr sz="58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4953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FROM </a:t>
            </a:r>
            <a:r>
              <a:rPr>
                <a:solidFill>
                  <a:srgbClr val="FFFFFF"/>
                </a:solidFill>
              </a:rPr>
              <a:t>HEALTH</a:t>
            </a:r>
            <a:r>
              <a:t> TO </a:t>
            </a:r>
            <a:r>
              <a:rPr>
                <a:solidFill>
                  <a:srgbClr val="FFFFFF"/>
                </a:solidFill>
              </a:rPr>
              <a:t>LONGEVITY</a:t>
            </a:r>
          </a:p>
        </p:txBody>
      </p:sp>
      <p:sp>
        <p:nvSpPr>
          <p:cNvPr id="108" name="why"/>
          <p:cNvSpPr txBox="1"/>
          <p:nvPr/>
        </p:nvSpPr>
        <p:spPr>
          <a:xfrm>
            <a:off x="7291072" y="2495653"/>
            <a:ext cx="9846420" cy="989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825500">
              <a:defRPr sz="3400" b="1" i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2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why does</a:t>
            </a:r>
          </a:p>
        </p:txBody>
      </p:sp>
      <p:sp>
        <p:nvSpPr>
          <p:cNvPr id="109" name="ORAL…"/>
          <p:cNvSpPr txBox="1"/>
          <p:nvPr/>
        </p:nvSpPr>
        <p:spPr>
          <a:xfrm>
            <a:off x="6152450" y="3302377"/>
            <a:ext cx="4237426" cy="2271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726440">
              <a:defRPr sz="7100" b="1">
                <a:ln w="12700" cap="flat">
                  <a:solidFill>
                    <a:schemeClr val="accent2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588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</a:t>
            </a:r>
          </a:p>
          <a:p>
            <a:pPr algn="ctr" defTabSz="726440">
              <a:defRPr sz="7100" b="1">
                <a:ln w="12700" cap="flat">
                  <a:solidFill>
                    <a:schemeClr val="accent2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588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HEALTH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AdobeStock_612806393.jpeg" descr="AdobeStock_612806393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42304"/>
            <a:ext cx="12192001" cy="6086931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A bibliographic search was conducted in the Pubmed, Medline, and Google Scholar databases in two phases: first, a comprehensive literature review was performed, focusing on the link between oral health and overall health.…"/>
          <p:cNvSpPr txBox="1"/>
          <p:nvPr/>
        </p:nvSpPr>
        <p:spPr>
          <a:xfrm>
            <a:off x="899622" y="2857380"/>
            <a:ext cx="5512465" cy="3120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indent="179704" algn="just" defTabSz="457200"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Baskerville"/>
                <a:ea typeface="Baskerville"/>
                <a:cs typeface="Baskerville"/>
                <a:sym typeface="Baskerville"/>
              </a:defRPr>
            </a:pPr>
            <a:r>
              <a:t>A bibliographic search was conducted in the Pubmed, Medline, and Google Scholar databases in two phases: first, a comprehensive literature review was performed, focusing on the link between</a:t>
            </a:r>
            <a:r>
              <a:rPr b="1"/>
              <a:t> oral health and overall health. </a:t>
            </a:r>
          </a:p>
          <a:p>
            <a:pPr indent="179704" algn="just" defTabSz="457200"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Baskerville"/>
                <a:ea typeface="Baskerville"/>
                <a:cs typeface="Baskerville"/>
                <a:sym typeface="Baskerville"/>
              </a:defRPr>
            </a:pPr>
            <a:endParaRPr b="1"/>
          </a:p>
          <a:p>
            <a:pPr indent="179704" algn="just" defTabSz="457200"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Baskerville"/>
                <a:ea typeface="Baskerville"/>
                <a:cs typeface="Baskerville"/>
                <a:sym typeface="Baskerville"/>
              </a:defRPr>
            </a:pPr>
            <a:r>
              <a:t>Then, an independent research was conducted concerning </a:t>
            </a:r>
            <a:r>
              <a:rPr b="1"/>
              <a:t>oral health</a:t>
            </a:r>
            <a:r>
              <a:t> and its association with the six pillars of </a:t>
            </a:r>
            <a:r>
              <a:rPr b="1"/>
              <a:t>Lifestyle Medicine: Nutrition, Exercise, Sleep, Stress, Substances Exposure, and Social Relations. </a:t>
            </a:r>
          </a:p>
          <a:p>
            <a:pPr indent="179704" algn="just" defTabSz="457200"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Baskerville"/>
                <a:ea typeface="Baskerville"/>
                <a:cs typeface="Baskerville"/>
                <a:sym typeface="Baskerville"/>
              </a:defRPr>
            </a:pPr>
            <a:endParaRPr b="1"/>
          </a:p>
          <a:p>
            <a:pPr indent="179704" algn="just" defTabSz="457200"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Baskerville"/>
                <a:ea typeface="Baskerville"/>
                <a:cs typeface="Baskerville"/>
                <a:sym typeface="Baskerville"/>
              </a:defRPr>
            </a:pPr>
            <a:r>
              <a:t>The sample included articles published between 2000-2023, resulting from qualitative primary research and theoretical studies, and </a:t>
            </a:r>
            <a:r>
              <a:rPr b="1"/>
              <a:t>77 scientific articles and 2 books</a:t>
            </a:r>
            <a:r>
              <a:t> related to the topics were selected for the final sample, supporting this oral presentation.</a:t>
            </a:r>
          </a:p>
        </p:txBody>
      </p:sp>
      <p:sp>
        <p:nvSpPr>
          <p:cNvPr id="113" name="METHODS"/>
          <p:cNvSpPr txBox="1"/>
          <p:nvPr/>
        </p:nvSpPr>
        <p:spPr>
          <a:xfrm>
            <a:off x="962965" y="1578673"/>
            <a:ext cx="4833289" cy="986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701675">
              <a:defRPr sz="57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397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METHODS</a:t>
            </a:r>
          </a:p>
        </p:txBody>
      </p:sp>
      <p:sp>
        <p:nvSpPr>
          <p:cNvPr id="114" name="1"/>
          <p:cNvSpPr txBox="1"/>
          <p:nvPr/>
        </p:nvSpPr>
        <p:spPr>
          <a:xfrm>
            <a:off x="72211" y="2736922"/>
            <a:ext cx="782917" cy="986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701675">
              <a:defRPr sz="57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397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1</a:t>
            </a:r>
          </a:p>
        </p:txBody>
      </p:sp>
      <p:sp>
        <p:nvSpPr>
          <p:cNvPr id="115" name="2"/>
          <p:cNvSpPr txBox="1"/>
          <p:nvPr/>
        </p:nvSpPr>
        <p:spPr>
          <a:xfrm>
            <a:off x="72211" y="3778322"/>
            <a:ext cx="782917" cy="986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701675">
              <a:defRPr sz="57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397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2</a:t>
            </a:r>
          </a:p>
        </p:txBody>
      </p:sp>
      <p:sp>
        <p:nvSpPr>
          <p:cNvPr id="116" name="3"/>
          <p:cNvSpPr txBox="1"/>
          <p:nvPr/>
        </p:nvSpPr>
        <p:spPr>
          <a:xfrm>
            <a:off x="72211" y="4921322"/>
            <a:ext cx="782917" cy="986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701675">
              <a:defRPr sz="57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397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3</a:t>
            </a:r>
          </a:p>
        </p:txBody>
      </p:sp>
      <p:pic>
        <p:nvPicPr>
          <p:cNvPr id="117" name="AdobeStock_628883605.jpeg" descr="AdobeStock_628883605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818" t="10394" r="27799" b="10398"/>
          <a:stretch>
            <a:fillRect/>
          </a:stretch>
        </p:blipFill>
        <p:spPr>
          <a:xfrm flipH="1">
            <a:off x="10727279" y="4650256"/>
            <a:ext cx="1269675" cy="1269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18" name="AdobeStock_484011905.jpeg" descr="AdobeStock_484011905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991" t="9130" r="25970" b="26803"/>
          <a:stretch>
            <a:fillRect/>
          </a:stretch>
        </p:blipFill>
        <p:spPr>
          <a:xfrm flipH="1">
            <a:off x="6851294" y="4650259"/>
            <a:ext cx="1269675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19" name="AdobeStock_114365340.jpeg" descr="AdobeStock_114365340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2" t="2813" r="23130" b="21112"/>
          <a:stretch>
            <a:fillRect/>
          </a:stretch>
        </p:blipFill>
        <p:spPr>
          <a:xfrm>
            <a:off x="8726726" y="5407173"/>
            <a:ext cx="1269675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0" name="AdobeStock_419382129.jpeg" descr="AdobeStock_419382129.jpe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998659" y="2595297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8036" y="0"/>
                  <a:pt x="5275" y="1057"/>
                  <a:pt x="3166" y="3166"/>
                </a:cubicBezTo>
                <a:cubicBezTo>
                  <a:pt x="1057" y="5275"/>
                  <a:pt x="0" y="8036"/>
                  <a:pt x="0" y="10800"/>
                </a:cubicBezTo>
                <a:cubicBezTo>
                  <a:pt x="0" y="13564"/>
                  <a:pt x="1057" y="16325"/>
                  <a:pt x="3166" y="18434"/>
                </a:cubicBezTo>
                <a:cubicBezTo>
                  <a:pt x="5275" y="20543"/>
                  <a:pt x="8036" y="21600"/>
                  <a:pt x="10800" y="21600"/>
                </a:cubicBezTo>
                <a:cubicBezTo>
                  <a:pt x="13564" y="21600"/>
                  <a:pt x="16325" y="20543"/>
                  <a:pt x="18434" y="18434"/>
                </a:cubicBezTo>
                <a:cubicBezTo>
                  <a:pt x="20543" y="16325"/>
                  <a:pt x="21600" y="13564"/>
                  <a:pt x="21600" y="10800"/>
                </a:cubicBezTo>
                <a:cubicBezTo>
                  <a:pt x="21600" y="8036"/>
                  <a:pt x="20543" y="5275"/>
                  <a:pt x="18434" y="3166"/>
                </a:cubicBezTo>
                <a:cubicBezTo>
                  <a:pt x="16325" y="1057"/>
                  <a:pt x="13564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1" name="AdobeStock_597177898.jpeg" descr="AdobeStock_597177898.jpe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04" t="1070" r="17375" b="1076"/>
          <a:stretch>
            <a:fillRect/>
          </a:stretch>
        </p:blipFill>
        <p:spPr>
          <a:xfrm>
            <a:off x="8689250" y="1437120"/>
            <a:ext cx="1269675" cy="1269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grpSp>
        <p:nvGrpSpPr>
          <p:cNvPr id="124" name="ORAL HEALTH"/>
          <p:cNvGrpSpPr/>
          <p:nvPr/>
        </p:nvGrpSpPr>
        <p:grpSpPr>
          <a:xfrm>
            <a:off x="8707866" y="3003426"/>
            <a:ext cx="1270005" cy="1270004"/>
            <a:chOff x="0" y="0"/>
            <a:chExt cx="1270003" cy="1270003"/>
          </a:xfrm>
        </p:grpSpPr>
        <p:sp>
          <p:nvSpPr>
            <p:cNvPr id="122" name="Círculo"/>
            <p:cNvSpPr/>
            <p:nvPr/>
          </p:nvSpPr>
          <p:spPr>
            <a:xfrm>
              <a:off x="0" y="0"/>
              <a:ext cx="1270005" cy="1270005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3" name="ORAL HEALTH"/>
            <p:cNvSpPr txBox="1"/>
            <p:nvPr/>
          </p:nvSpPr>
          <p:spPr>
            <a:xfrm>
              <a:off x="192337" y="322407"/>
              <a:ext cx="885329" cy="6251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ORAL HEALTH</a:t>
              </a:r>
            </a:p>
          </p:txBody>
        </p:sp>
      </p:grpSp>
      <p:sp>
        <p:nvSpPr>
          <p:cNvPr id="125" name="Círculo"/>
          <p:cNvSpPr/>
          <p:nvPr/>
        </p:nvSpPr>
        <p:spPr>
          <a:xfrm>
            <a:off x="8108401" y="3889914"/>
            <a:ext cx="1270003" cy="127000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6" name="OVERALL HEALTH"/>
          <p:cNvSpPr txBox="1"/>
          <p:nvPr/>
        </p:nvSpPr>
        <p:spPr>
          <a:xfrm>
            <a:off x="8300738" y="4271617"/>
            <a:ext cx="885327" cy="506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5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OVERALL HEALTH</a:t>
            </a:r>
          </a:p>
        </p:txBody>
      </p:sp>
      <p:grpSp>
        <p:nvGrpSpPr>
          <p:cNvPr id="129" name="LIFESTYLE MEDICINE"/>
          <p:cNvGrpSpPr/>
          <p:nvPr/>
        </p:nvGrpSpPr>
        <p:grpSpPr>
          <a:xfrm>
            <a:off x="9269228" y="3889913"/>
            <a:ext cx="1270005" cy="1270007"/>
            <a:chOff x="0" y="0"/>
            <a:chExt cx="1270003" cy="1270005"/>
          </a:xfrm>
        </p:grpSpPr>
        <p:sp>
          <p:nvSpPr>
            <p:cNvPr id="127" name="Círculo"/>
            <p:cNvSpPr/>
            <p:nvPr/>
          </p:nvSpPr>
          <p:spPr>
            <a:xfrm>
              <a:off x="0" y="-1"/>
              <a:ext cx="1270005" cy="1270006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8" name="LIFESTYLE MEDICINE"/>
            <p:cNvSpPr txBox="1"/>
            <p:nvPr/>
          </p:nvSpPr>
          <p:spPr>
            <a:xfrm>
              <a:off x="192337" y="381703"/>
              <a:ext cx="885329" cy="506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1500"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LIFESTYLE MEDICINE</a:t>
              </a:r>
            </a:p>
          </p:txBody>
        </p:sp>
      </p:grpSp>
      <p:pic>
        <p:nvPicPr>
          <p:cNvPr id="130" name="AdobeStock_618873256.jpeg" descr="AdobeStock_618873256.jpe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936" t="501" r="22925" b="18278"/>
          <a:stretch>
            <a:fillRect/>
          </a:stretch>
        </p:blipFill>
        <p:spPr>
          <a:xfrm>
            <a:off x="10385609" y="2421961"/>
            <a:ext cx="1269682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AdobeStock_542544344.jpeg" descr="AdobeStock_542544344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97" r="1552"/>
          <a:stretch>
            <a:fillRect/>
          </a:stretch>
        </p:blipFill>
        <p:spPr>
          <a:xfrm>
            <a:off x="-1843" y="1164113"/>
            <a:ext cx="12195689" cy="6057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AdobeStock_542544344.jpeg" descr="AdobeStock_542544344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807" t="22071" r="50142" b="56221"/>
          <a:stretch>
            <a:fillRect/>
          </a:stretch>
        </p:blipFill>
        <p:spPr>
          <a:xfrm>
            <a:off x="542157" y="3887606"/>
            <a:ext cx="5004614" cy="1297927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tate of the mouth, teeth and orofacial structures that enables individuals to perform essential functions, such as eating, breathing and speaking, and encompasses psychosocial dimensions, such as self-confidence, well- being and the ability to socialize"/>
          <p:cNvSpPr txBox="1"/>
          <p:nvPr/>
        </p:nvSpPr>
        <p:spPr>
          <a:xfrm>
            <a:off x="609621" y="2165745"/>
            <a:ext cx="4768068" cy="3749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 defTabSz="457200">
              <a:spcBef>
                <a:spcPts val="1200"/>
              </a:spcBef>
              <a:defRPr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State of the mouth, teeth and orofacial structures that enables individuals to perform essential functions, such as </a:t>
            </a:r>
            <a:r>
              <a:rPr b="1"/>
              <a:t>eating</a:t>
            </a:r>
            <a:r>
              <a:t>, </a:t>
            </a:r>
            <a:r>
              <a:rPr b="1"/>
              <a:t>breathing</a:t>
            </a:r>
            <a:r>
              <a:t> and </a:t>
            </a:r>
            <a:r>
              <a:rPr b="1"/>
              <a:t>speaking</a:t>
            </a:r>
            <a:r>
              <a:t>, and </a:t>
            </a:r>
            <a:r>
              <a:rPr b="1"/>
              <a:t>encompasses</a:t>
            </a:r>
            <a:r>
              <a:t> </a:t>
            </a:r>
            <a:r>
              <a:rPr b="1"/>
              <a:t>psychosocial</a:t>
            </a:r>
            <a:r>
              <a:t> </a:t>
            </a:r>
            <a:r>
              <a:rPr b="1"/>
              <a:t>dimensions</a:t>
            </a:r>
            <a:r>
              <a:t>, such as </a:t>
            </a:r>
            <a:r>
              <a:rPr b="1"/>
              <a:t>self-confidence,</a:t>
            </a:r>
            <a:r>
              <a:t> well- being and the ability to socialize and work without pain, discomfort and embarrassment. Oral health varies over the life course from early life to old age, </a:t>
            </a:r>
            <a:r>
              <a:rPr b="1"/>
              <a:t>is i</a:t>
            </a:r>
            <a:r>
              <a:rPr b="1" u="sng"/>
              <a:t>ntegral to general health and supports individuals in participating in society and achieving their potential. </a:t>
            </a:r>
          </a:p>
          <a:p>
            <a:pPr algn="just" defTabSz="457200">
              <a:spcBef>
                <a:spcPts val="1200"/>
              </a:spcBef>
              <a:defRPr i="1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World Health Org 2022</a:t>
            </a:r>
          </a:p>
        </p:txBody>
      </p:sp>
      <p:sp>
        <p:nvSpPr>
          <p:cNvPr id="135" name="ORAL HEALTH"/>
          <p:cNvSpPr txBox="1"/>
          <p:nvPr/>
        </p:nvSpPr>
        <p:spPr>
          <a:xfrm>
            <a:off x="148778" y="1160744"/>
            <a:ext cx="5791351" cy="986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643888">
              <a:defRPr sz="50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4953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ORAL HEALTH</a:t>
            </a:r>
          </a:p>
        </p:txBody>
      </p:sp>
      <p:sp>
        <p:nvSpPr>
          <p:cNvPr id="136" name="MASTICATION, SWALLOWING AND TASTE"/>
          <p:cNvSpPr txBox="1"/>
          <p:nvPr/>
        </p:nvSpPr>
        <p:spPr>
          <a:xfrm>
            <a:off x="7347456" y="2474349"/>
            <a:ext cx="985777" cy="487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396237">
              <a:defRPr sz="8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MASTICATION, SWALLOWING AND TASTE </a:t>
            </a:r>
          </a:p>
        </p:txBody>
      </p:sp>
      <p:sp>
        <p:nvSpPr>
          <p:cNvPr id="137" name="BREATHING"/>
          <p:cNvSpPr txBox="1"/>
          <p:nvPr/>
        </p:nvSpPr>
        <p:spPr>
          <a:xfrm>
            <a:off x="6990181" y="3127393"/>
            <a:ext cx="1652418" cy="38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9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BREATHING</a:t>
            </a:r>
          </a:p>
        </p:txBody>
      </p:sp>
      <p:sp>
        <p:nvSpPr>
          <p:cNvPr id="138" name="SPEAKING"/>
          <p:cNvSpPr txBox="1"/>
          <p:nvPr/>
        </p:nvSpPr>
        <p:spPr>
          <a:xfrm>
            <a:off x="6679045" y="3815757"/>
            <a:ext cx="1652417" cy="38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9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SPEAKING</a:t>
            </a:r>
          </a:p>
        </p:txBody>
      </p:sp>
      <p:sp>
        <p:nvSpPr>
          <p:cNvPr id="139" name="SMILE"/>
          <p:cNvSpPr txBox="1"/>
          <p:nvPr/>
        </p:nvSpPr>
        <p:spPr>
          <a:xfrm>
            <a:off x="6208028" y="4629005"/>
            <a:ext cx="1652418" cy="38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9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SMILE</a:t>
            </a:r>
          </a:p>
        </p:txBody>
      </p:sp>
      <p:sp>
        <p:nvSpPr>
          <p:cNvPr id="140" name="AESTHETIC…"/>
          <p:cNvSpPr txBox="1"/>
          <p:nvPr/>
        </p:nvSpPr>
        <p:spPr>
          <a:xfrm>
            <a:off x="7865298" y="4504118"/>
            <a:ext cx="774061" cy="510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379729">
              <a:defRPr sz="7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AESTHETIC</a:t>
            </a:r>
          </a:p>
          <a:p>
            <a:pPr algn="ctr" defTabSz="379729">
              <a:defRPr sz="7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APPEARENCE </a:t>
            </a:r>
          </a:p>
        </p:txBody>
      </p:sp>
      <p:sp>
        <p:nvSpPr>
          <p:cNvPr id="141" name="POSTURE…"/>
          <p:cNvSpPr txBox="1"/>
          <p:nvPr/>
        </p:nvSpPr>
        <p:spPr>
          <a:xfrm>
            <a:off x="7426120" y="5179779"/>
            <a:ext cx="1652418" cy="38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825500">
              <a:defRPr sz="9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POSTURE</a:t>
            </a:r>
          </a:p>
          <a:p>
            <a:pPr algn="ctr" defTabSz="825500">
              <a:defRPr sz="9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AND BALANCE</a:t>
            </a:r>
          </a:p>
        </p:txBody>
      </p:sp>
      <p:sp>
        <p:nvSpPr>
          <p:cNvPr id="142" name="SMOKING &amp; ALCOHOL"/>
          <p:cNvSpPr txBox="1"/>
          <p:nvPr/>
        </p:nvSpPr>
        <p:spPr>
          <a:xfrm>
            <a:off x="6208028" y="5313907"/>
            <a:ext cx="1652418" cy="389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900" b="1">
                <a:solidFill>
                  <a:srgbClr val="50FAF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SMOKING &amp; ALCOHOL</a:t>
            </a:r>
          </a:p>
        </p:txBody>
      </p:sp>
      <p:sp>
        <p:nvSpPr>
          <p:cNvPr id="143" name="ORAL FUNCTION"/>
          <p:cNvSpPr txBox="1"/>
          <p:nvPr/>
        </p:nvSpPr>
        <p:spPr>
          <a:xfrm>
            <a:off x="577011" y="5766386"/>
            <a:ext cx="4833289" cy="986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544830">
              <a:defRPr sz="44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4191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ORAL FUNCTION</a:t>
            </a:r>
          </a:p>
        </p:txBody>
      </p:sp>
      <p:sp>
        <p:nvSpPr>
          <p:cNvPr id="144" name="Retângulo"/>
          <p:cNvSpPr/>
          <p:nvPr/>
        </p:nvSpPr>
        <p:spPr>
          <a:xfrm>
            <a:off x="8538305" y="1560356"/>
            <a:ext cx="973077" cy="187530"/>
          </a:xfrm>
          <a:prstGeom prst="rect">
            <a:avLst/>
          </a:prstGeom>
          <a:solidFill>
            <a:srgbClr val="1A2C5A"/>
          </a:solidFill>
          <a:ln w="12700">
            <a:solidFill>
              <a:srgbClr val="1A2C5A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45" name="The Stomatognatic System performs vital functions essential for human survival:"/>
          <p:cNvSpPr txBox="1"/>
          <p:nvPr/>
        </p:nvSpPr>
        <p:spPr>
          <a:xfrm>
            <a:off x="6129170" y="1405199"/>
            <a:ext cx="5791351" cy="29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 defTabSz="457200">
              <a:spcBef>
                <a:spcPts val="1200"/>
              </a:spcBef>
              <a:defRPr sz="1300" i="1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The </a:t>
            </a:r>
            <a:r>
              <a:rPr b="1"/>
              <a:t>Stomatognatic</a:t>
            </a:r>
            <a:r>
              <a:t> </a:t>
            </a:r>
            <a:r>
              <a:rPr b="1"/>
              <a:t>System</a:t>
            </a:r>
            <a:r>
              <a:t> performs vital functions essential for human survival: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AdobeStock_612806393.jpeg" descr="AdobeStock_612806393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29604"/>
            <a:ext cx="12192001" cy="608693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ORAL DISEASES"/>
          <p:cNvSpPr txBox="1"/>
          <p:nvPr/>
        </p:nvSpPr>
        <p:spPr>
          <a:xfrm>
            <a:off x="227754" y="1014190"/>
            <a:ext cx="7322478" cy="1517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68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ORAL DISEASES</a:t>
            </a:r>
          </a:p>
        </p:txBody>
      </p:sp>
      <p:sp>
        <p:nvSpPr>
          <p:cNvPr id="149" name="SYSTEMIC DISEASES"/>
          <p:cNvSpPr txBox="1"/>
          <p:nvPr/>
        </p:nvSpPr>
        <p:spPr>
          <a:xfrm>
            <a:off x="4386040" y="5665187"/>
            <a:ext cx="7322479" cy="1517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660400">
              <a:defRPr sz="54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08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SYSTEMIC DISEASES</a:t>
            </a:r>
          </a:p>
        </p:txBody>
      </p:sp>
      <p:sp>
        <p:nvSpPr>
          <p:cNvPr id="150" name="Linha"/>
          <p:cNvSpPr/>
          <p:nvPr/>
        </p:nvSpPr>
        <p:spPr>
          <a:xfrm flipV="1">
            <a:off x="6771492" y="2393821"/>
            <a:ext cx="1" cy="3409351"/>
          </a:xfrm>
          <a:prstGeom prst="line">
            <a:avLst/>
          </a:prstGeom>
          <a:ln w="12700">
            <a:solidFill>
              <a:srgbClr val="FFFFFF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1" name="Linha"/>
          <p:cNvSpPr/>
          <p:nvPr/>
        </p:nvSpPr>
        <p:spPr>
          <a:xfrm>
            <a:off x="6603021" y="2437377"/>
            <a:ext cx="4" cy="3409352"/>
          </a:xfrm>
          <a:prstGeom prst="line">
            <a:avLst/>
          </a:prstGeom>
          <a:ln w="12700">
            <a:solidFill>
              <a:srgbClr val="FFFFFF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154" name="CARDIOVASCULAR DISEASE"/>
          <p:cNvGrpSpPr/>
          <p:nvPr/>
        </p:nvGrpSpPr>
        <p:grpSpPr>
          <a:xfrm>
            <a:off x="7876341" y="1922320"/>
            <a:ext cx="3621631" cy="339357"/>
            <a:chOff x="0" y="-1"/>
            <a:chExt cx="3621630" cy="339355"/>
          </a:xfrm>
        </p:grpSpPr>
        <p:sp>
          <p:nvSpPr>
            <p:cNvPr id="152" name="Retângulo"/>
            <p:cNvSpPr/>
            <p:nvPr/>
          </p:nvSpPr>
          <p:spPr>
            <a:xfrm>
              <a:off x="0" y="-2"/>
              <a:ext cx="3621632" cy="3393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53" name="CARDIOVASCULAR DISEASE"/>
            <p:cNvSpPr txBox="1"/>
            <p:nvPr/>
          </p:nvSpPr>
          <p:spPr>
            <a:xfrm>
              <a:off x="6350" y="9657"/>
              <a:ext cx="360893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CARDIOVASCULAR DISEASE</a:t>
              </a:r>
            </a:p>
          </p:txBody>
        </p:sp>
      </p:grpSp>
      <p:grpSp>
        <p:nvGrpSpPr>
          <p:cNvPr id="157" name="TYPE 2 DYABETES"/>
          <p:cNvGrpSpPr/>
          <p:nvPr/>
        </p:nvGrpSpPr>
        <p:grpSpPr>
          <a:xfrm>
            <a:off x="7889041" y="2455720"/>
            <a:ext cx="3621631" cy="339357"/>
            <a:chOff x="0" y="-1"/>
            <a:chExt cx="3621630" cy="339355"/>
          </a:xfrm>
        </p:grpSpPr>
        <p:sp>
          <p:nvSpPr>
            <p:cNvPr id="155" name="Retângulo"/>
            <p:cNvSpPr/>
            <p:nvPr/>
          </p:nvSpPr>
          <p:spPr>
            <a:xfrm>
              <a:off x="0" y="-2"/>
              <a:ext cx="3621632" cy="3393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56" name="TYPE 2 DYABETES"/>
            <p:cNvSpPr txBox="1"/>
            <p:nvPr/>
          </p:nvSpPr>
          <p:spPr>
            <a:xfrm>
              <a:off x="6350" y="9657"/>
              <a:ext cx="360893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TYPE 2 DYABETES</a:t>
              </a:r>
            </a:p>
          </p:txBody>
        </p:sp>
      </p:grpSp>
      <p:grpSp>
        <p:nvGrpSpPr>
          <p:cNvPr id="160" name="5 TYPES OF CANCER"/>
          <p:cNvGrpSpPr/>
          <p:nvPr/>
        </p:nvGrpSpPr>
        <p:grpSpPr>
          <a:xfrm>
            <a:off x="7889041" y="1427020"/>
            <a:ext cx="3621631" cy="339357"/>
            <a:chOff x="0" y="-1"/>
            <a:chExt cx="3621630" cy="339355"/>
          </a:xfrm>
        </p:grpSpPr>
        <p:sp>
          <p:nvSpPr>
            <p:cNvPr id="158" name="Retângulo"/>
            <p:cNvSpPr/>
            <p:nvPr/>
          </p:nvSpPr>
          <p:spPr>
            <a:xfrm>
              <a:off x="0" y="-2"/>
              <a:ext cx="3621632" cy="3393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59" name="5 TYPES OF CANCER &amp; 28 NCDs"/>
            <p:cNvSpPr txBox="1"/>
            <p:nvPr/>
          </p:nvSpPr>
          <p:spPr>
            <a:xfrm>
              <a:off x="6350" y="9657"/>
              <a:ext cx="360893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5 TYPES OF CANCER &amp; 28 NCDs</a:t>
              </a:r>
            </a:p>
          </p:txBody>
        </p:sp>
      </p:grpSp>
      <p:grpSp>
        <p:nvGrpSpPr>
          <p:cNvPr id="163" name="NEURODEGENERATIVE CONDITIONS"/>
          <p:cNvGrpSpPr/>
          <p:nvPr/>
        </p:nvGrpSpPr>
        <p:grpSpPr>
          <a:xfrm>
            <a:off x="7901741" y="2963720"/>
            <a:ext cx="3621631" cy="339357"/>
            <a:chOff x="0" y="-1"/>
            <a:chExt cx="3621630" cy="339355"/>
          </a:xfrm>
        </p:grpSpPr>
        <p:sp>
          <p:nvSpPr>
            <p:cNvPr id="161" name="Retângulo"/>
            <p:cNvSpPr/>
            <p:nvPr/>
          </p:nvSpPr>
          <p:spPr>
            <a:xfrm>
              <a:off x="0" y="-2"/>
              <a:ext cx="3621632" cy="3393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62" name="NEURODEGENERATIVE CONDITIONS"/>
            <p:cNvSpPr txBox="1"/>
            <p:nvPr/>
          </p:nvSpPr>
          <p:spPr>
            <a:xfrm>
              <a:off x="6350" y="9657"/>
              <a:ext cx="360893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NEURODEGENERATIVE CONDITIONS</a:t>
              </a:r>
            </a:p>
          </p:txBody>
        </p:sp>
      </p:grpSp>
      <p:grpSp>
        <p:nvGrpSpPr>
          <p:cNvPr id="166" name="DEPRESSION"/>
          <p:cNvGrpSpPr/>
          <p:nvPr/>
        </p:nvGrpSpPr>
        <p:grpSpPr>
          <a:xfrm>
            <a:off x="7901741" y="3458947"/>
            <a:ext cx="3621631" cy="339356"/>
            <a:chOff x="0" y="-1"/>
            <a:chExt cx="3621630" cy="339355"/>
          </a:xfrm>
        </p:grpSpPr>
        <p:sp>
          <p:nvSpPr>
            <p:cNvPr id="164" name="Retângulo"/>
            <p:cNvSpPr/>
            <p:nvPr/>
          </p:nvSpPr>
          <p:spPr>
            <a:xfrm>
              <a:off x="0" y="-2"/>
              <a:ext cx="3621632" cy="3393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65" name="DEPRESSION"/>
            <p:cNvSpPr txBox="1"/>
            <p:nvPr/>
          </p:nvSpPr>
          <p:spPr>
            <a:xfrm>
              <a:off x="6350" y="9657"/>
              <a:ext cx="360893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DEPRESSION</a:t>
              </a:r>
            </a:p>
          </p:txBody>
        </p:sp>
      </p:grpSp>
      <p:grpSp>
        <p:nvGrpSpPr>
          <p:cNvPr id="169" name="ASTHMA"/>
          <p:cNvGrpSpPr/>
          <p:nvPr/>
        </p:nvGrpSpPr>
        <p:grpSpPr>
          <a:xfrm>
            <a:off x="7901741" y="3903520"/>
            <a:ext cx="3621631" cy="339356"/>
            <a:chOff x="0" y="-1"/>
            <a:chExt cx="3621630" cy="339355"/>
          </a:xfrm>
        </p:grpSpPr>
        <p:sp>
          <p:nvSpPr>
            <p:cNvPr id="167" name="Retângulo"/>
            <p:cNvSpPr/>
            <p:nvPr/>
          </p:nvSpPr>
          <p:spPr>
            <a:xfrm>
              <a:off x="0" y="-2"/>
              <a:ext cx="3621632" cy="3393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68" name="ASTHMA"/>
            <p:cNvSpPr txBox="1"/>
            <p:nvPr/>
          </p:nvSpPr>
          <p:spPr>
            <a:xfrm>
              <a:off x="6350" y="9657"/>
              <a:ext cx="360893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ASTHMA</a:t>
              </a:r>
            </a:p>
          </p:txBody>
        </p:sp>
      </p:grpSp>
      <p:grpSp>
        <p:nvGrpSpPr>
          <p:cNvPr id="172" name="RHEUMATIC DISEASES"/>
          <p:cNvGrpSpPr/>
          <p:nvPr/>
        </p:nvGrpSpPr>
        <p:grpSpPr>
          <a:xfrm>
            <a:off x="7901741" y="4335320"/>
            <a:ext cx="3621631" cy="339356"/>
            <a:chOff x="0" y="-1"/>
            <a:chExt cx="3621630" cy="339355"/>
          </a:xfrm>
        </p:grpSpPr>
        <p:sp>
          <p:nvSpPr>
            <p:cNvPr id="170" name="Retângulo"/>
            <p:cNvSpPr/>
            <p:nvPr/>
          </p:nvSpPr>
          <p:spPr>
            <a:xfrm>
              <a:off x="0" y="-2"/>
              <a:ext cx="3621632" cy="3393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71" name="RHEUMATIC DISEASES"/>
            <p:cNvSpPr txBox="1"/>
            <p:nvPr/>
          </p:nvSpPr>
          <p:spPr>
            <a:xfrm>
              <a:off x="6350" y="9657"/>
              <a:ext cx="360893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RHEUMATIC DISEASES</a:t>
              </a:r>
            </a:p>
          </p:txBody>
        </p:sp>
      </p:grpSp>
      <p:grpSp>
        <p:nvGrpSpPr>
          <p:cNvPr id="175" name="DENTAL CARIE"/>
          <p:cNvGrpSpPr/>
          <p:nvPr/>
        </p:nvGrpSpPr>
        <p:grpSpPr>
          <a:xfrm>
            <a:off x="1680467" y="2913898"/>
            <a:ext cx="3621634" cy="452473"/>
            <a:chOff x="0" y="0"/>
            <a:chExt cx="3621633" cy="452471"/>
          </a:xfrm>
        </p:grpSpPr>
        <p:sp>
          <p:nvSpPr>
            <p:cNvPr id="173" name="Retângulo"/>
            <p:cNvSpPr/>
            <p:nvPr/>
          </p:nvSpPr>
          <p:spPr>
            <a:xfrm>
              <a:off x="-1" y="-1"/>
              <a:ext cx="3621635" cy="45247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7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74" name="DENTAL CARIE"/>
            <p:cNvSpPr txBox="1"/>
            <p:nvPr/>
          </p:nvSpPr>
          <p:spPr>
            <a:xfrm>
              <a:off x="6349" y="53516"/>
              <a:ext cx="3608935" cy="345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7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DENTAL CARIE</a:t>
              </a:r>
            </a:p>
          </p:txBody>
        </p:sp>
      </p:grpSp>
      <p:grpSp>
        <p:nvGrpSpPr>
          <p:cNvPr id="178" name="PERIODONTAL DISEASE"/>
          <p:cNvGrpSpPr/>
          <p:nvPr/>
        </p:nvGrpSpPr>
        <p:grpSpPr>
          <a:xfrm>
            <a:off x="1680467" y="3539876"/>
            <a:ext cx="3621634" cy="452475"/>
            <a:chOff x="0" y="0"/>
            <a:chExt cx="3621633" cy="452474"/>
          </a:xfrm>
        </p:grpSpPr>
        <p:sp>
          <p:nvSpPr>
            <p:cNvPr id="176" name="Retângulo"/>
            <p:cNvSpPr/>
            <p:nvPr/>
          </p:nvSpPr>
          <p:spPr>
            <a:xfrm>
              <a:off x="-1" y="-1"/>
              <a:ext cx="3621635" cy="45247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7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77" name="PERIODONTAL DISEASE"/>
            <p:cNvSpPr txBox="1"/>
            <p:nvPr/>
          </p:nvSpPr>
          <p:spPr>
            <a:xfrm>
              <a:off x="6349" y="53516"/>
              <a:ext cx="3608935" cy="345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7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PERIODONTAL DISEASE</a:t>
              </a:r>
            </a:p>
          </p:txBody>
        </p:sp>
      </p:grpSp>
      <p:grpSp>
        <p:nvGrpSpPr>
          <p:cNvPr id="181" name="ORAL CANCER"/>
          <p:cNvGrpSpPr/>
          <p:nvPr/>
        </p:nvGrpSpPr>
        <p:grpSpPr>
          <a:xfrm>
            <a:off x="1680467" y="4187125"/>
            <a:ext cx="3621634" cy="452475"/>
            <a:chOff x="0" y="0"/>
            <a:chExt cx="3621633" cy="452474"/>
          </a:xfrm>
        </p:grpSpPr>
        <p:sp>
          <p:nvSpPr>
            <p:cNvPr id="179" name="Retângulo"/>
            <p:cNvSpPr/>
            <p:nvPr/>
          </p:nvSpPr>
          <p:spPr>
            <a:xfrm>
              <a:off x="-1" y="-1"/>
              <a:ext cx="3621635" cy="45247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7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80" name="ORAL CANCER"/>
            <p:cNvSpPr txBox="1"/>
            <p:nvPr/>
          </p:nvSpPr>
          <p:spPr>
            <a:xfrm>
              <a:off x="6349" y="53516"/>
              <a:ext cx="3608935" cy="345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7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ORAL CANCER</a:t>
              </a:r>
            </a:p>
          </p:txBody>
        </p:sp>
      </p:grpSp>
      <p:grpSp>
        <p:nvGrpSpPr>
          <p:cNvPr id="184" name="EDENTULISM"/>
          <p:cNvGrpSpPr/>
          <p:nvPr/>
        </p:nvGrpSpPr>
        <p:grpSpPr>
          <a:xfrm>
            <a:off x="1680467" y="4834375"/>
            <a:ext cx="3621634" cy="452475"/>
            <a:chOff x="0" y="0"/>
            <a:chExt cx="3621633" cy="452474"/>
          </a:xfrm>
        </p:grpSpPr>
        <p:sp>
          <p:nvSpPr>
            <p:cNvPr id="182" name="Retângulo"/>
            <p:cNvSpPr/>
            <p:nvPr/>
          </p:nvSpPr>
          <p:spPr>
            <a:xfrm>
              <a:off x="-1" y="-1"/>
              <a:ext cx="3621635" cy="45247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7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83" name="EDENTULISM"/>
            <p:cNvSpPr txBox="1"/>
            <p:nvPr/>
          </p:nvSpPr>
          <p:spPr>
            <a:xfrm>
              <a:off x="6349" y="53516"/>
              <a:ext cx="3608935" cy="345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7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EDENTULISM</a:t>
              </a:r>
            </a:p>
          </p:txBody>
        </p:sp>
      </p:grpSp>
      <p:sp>
        <p:nvSpPr>
          <p:cNvPr id="185" name="(WHO, 2022)"/>
          <p:cNvSpPr txBox="1"/>
          <p:nvPr/>
        </p:nvSpPr>
        <p:spPr>
          <a:xfrm>
            <a:off x="3157062" y="5336773"/>
            <a:ext cx="668443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457200">
              <a:spcBef>
                <a:spcPts val="1200"/>
              </a:spcBef>
              <a:defRPr sz="8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(WHO, 2022)</a:t>
            </a:r>
          </a:p>
        </p:txBody>
      </p:sp>
      <p:sp>
        <p:nvSpPr>
          <p:cNvPr id="186" name="THE 4 MAJOR ORAL DISEASES OVER THE LIFE COURSE"/>
          <p:cNvSpPr txBox="1"/>
          <p:nvPr/>
        </p:nvSpPr>
        <p:spPr>
          <a:xfrm rot="16200000">
            <a:off x="139344" y="3916681"/>
            <a:ext cx="2345824" cy="421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200"/>
              </a:spcBef>
              <a:defRPr sz="11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THE 4 MAJOR ORAL DISEASES OVER THE LIFE COURSE</a:t>
            </a:r>
          </a:p>
        </p:txBody>
      </p:sp>
      <p:sp>
        <p:nvSpPr>
          <p:cNvPr id="187" name="Botelho et al. An umbrella review of the evidence linking oral health and systemic noncommunicable diseases. Nat Commun. 2022 Dec 9;13(1):7614."/>
          <p:cNvSpPr txBox="1"/>
          <p:nvPr/>
        </p:nvSpPr>
        <p:spPr>
          <a:xfrm>
            <a:off x="94902" y="6472721"/>
            <a:ext cx="4150749" cy="356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000" i="1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r>
              <a:t>Botelho et al. An umbrella review of the evidence linking oral health and systemic noncommunicable diseases. Nat Commun. 2022 Dec 9;13(1):7614.</a:t>
            </a:r>
          </a:p>
        </p:txBody>
      </p:sp>
      <p:sp>
        <p:nvSpPr>
          <p:cNvPr id="188" name="14 NCDs were associated with a higher risk of having an oral disease"/>
          <p:cNvSpPr txBox="1"/>
          <p:nvPr/>
        </p:nvSpPr>
        <p:spPr>
          <a:xfrm rot="16200000">
            <a:off x="5891898" y="3887678"/>
            <a:ext cx="2345824" cy="421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200"/>
              </a:spcBef>
              <a:defRPr sz="11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14 NCDs were associated with a higher risk of having an oral disease </a:t>
            </a:r>
          </a:p>
        </p:txBody>
      </p:sp>
      <p:sp>
        <p:nvSpPr>
          <p:cNvPr id="189" name="BRUXISM"/>
          <p:cNvSpPr txBox="1"/>
          <p:nvPr/>
        </p:nvSpPr>
        <p:spPr>
          <a:xfrm>
            <a:off x="4197384" y="5279623"/>
            <a:ext cx="103004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457200">
              <a:spcBef>
                <a:spcPts val="1200"/>
              </a:spcBef>
              <a:defRPr sz="16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BRUXISM</a:t>
            </a:r>
          </a:p>
        </p:txBody>
      </p:sp>
      <p:grpSp>
        <p:nvGrpSpPr>
          <p:cNvPr id="192" name="OBESITY"/>
          <p:cNvGrpSpPr/>
          <p:nvPr/>
        </p:nvGrpSpPr>
        <p:grpSpPr>
          <a:xfrm>
            <a:off x="7901741" y="4767120"/>
            <a:ext cx="3621631" cy="339356"/>
            <a:chOff x="0" y="-1"/>
            <a:chExt cx="3621630" cy="339355"/>
          </a:xfrm>
        </p:grpSpPr>
        <p:sp>
          <p:nvSpPr>
            <p:cNvPr id="190" name="Retângulo"/>
            <p:cNvSpPr/>
            <p:nvPr/>
          </p:nvSpPr>
          <p:spPr>
            <a:xfrm>
              <a:off x="0" y="-2"/>
              <a:ext cx="3621632" cy="3393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91" name="OBESITY"/>
            <p:cNvSpPr txBox="1"/>
            <p:nvPr/>
          </p:nvSpPr>
          <p:spPr>
            <a:xfrm>
              <a:off x="6350" y="9657"/>
              <a:ext cx="360893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OBESITY</a:t>
              </a:r>
            </a:p>
          </p:txBody>
        </p:sp>
      </p:grpSp>
      <p:sp>
        <p:nvSpPr>
          <p:cNvPr id="193" name="The exposure of an oral disease increasing the risk towards a NCDs"/>
          <p:cNvSpPr txBox="1"/>
          <p:nvPr/>
        </p:nvSpPr>
        <p:spPr>
          <a:xfrm rot="5400000">
            <a:off x="4821928" y="3962251"/>
            <a:ext cx="2930616" cy="421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200"/>
              </a:spcBef>
              <a:defRPr sz="11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The exposure of an oral disease increasing the risk towards a NCDs</a:t>
            </a:r>
          </a:p>
        </p:txBody>
      </p:sp>
      <p:grpSp>
        <p:nvGrpSpPr>
          <p:cNvPr id="196" name="INFLAMMATORY BOWEL DISEASE"/>
          <p:cNvGrpSpPr/>
          <p:nvPr/>
        </p:nvGrpSpPr>
        <p:grpSpPr>
          <a:xfrm>
            <a:off x="7901741" y="5182236"/>
            <a:ext cx="3621631" cy="339356"/>
            <a:chOff x="0" y="-1"/>
            <a:chExt cx="3621630" cy="339355"/>
          </a:xfrm>
        </p:grpSpPr>
        <p:sp>
          <p:nvSpPr>
            <p:cNvPr id="194" name="Retângulo"/>
            <p:cNvSpPr/>
            <p:nvPr/>
          </p:nvSpPr>
          <p:spPr>
            <a:xfrm>
              <a:off x="0" y="-2"/>
              <a:ext cx="3621632" cy="3393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95" name="INFLAMMATORY BOWEL DISEASE"/>
            <p:cNvSpPr txBox="1"/>
            <p:nvPr/>
          </p:nvSpPr>
          <p:spPr>
            <a:xfrm>
              <a:off x="6350" y="9657"/>
              <a:ext cx="360893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INFLAMMATORY BOWEL DISEASE</a:t>
              </a:r>
            </a:p>
          </p:txBody>
        </p:sp>
      </p:grpSp>
      <p:grpSp>
        <p:nvGrpSpPr>
          <p:cNvPr id="199" name="…"/>
          <p:cNvGrpSpPr/>
          <p:nvPr/>
        </p:nvGrpSpPr>
        <p:grpSpPr>
          <a:xfrm>
            <a:off x="9483768" y="5592620"/>
            <a:ext cx="655752" cy="339355"/>
            <a:chOff x="-1" y="0"/>
            <a:chExt cx="655751" cy="339353"/>
          </a:xfrm>
        </p:grpSpPr>
        <p:sp>
          <p:nvSpPr>
            <p:cNvPr id="197" name="Retângulo"/>
            <p:cNvSpPr/>
            <p:nvPr/>
          </p:nvSpPr>
          <p:spPr>
            <a:xfrm>
              <a:off x="-2" y="-1"/>
              <a:ext cx="655752" cy="33935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pPr>
              <a:endParaRPr/>
            </a:p>
          </p:txBody>
        </p:sp>
        <p:sp>
          <p:nvSpPr>
            <p:cNvPr id="198" name="…"/>
            <p:cNvSpPr txBox="1"/>
            <p:nvPr/>
          </p:nvSpPr>
          <p:spPr>
            <a:xfrm>
              <a:off x="6349" y="9656"/>
              <a:ext cx="643052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457200">
                <a:spcBef>
                  <a:spcPts val="1200"/>
                </a:spcBef>
                <a:defRPr sz="1500" b="1"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r>
                <a:t>…</a:t>
              </a:r>
            </a:p>
          </p:txBody>
        </p:sp>
      </p:grpSp>
      <p:sp>
        <p:nvSpPr>
          <p:cNvPr id="200" name="May impact systemic health through multiple pathways… there is  a close often bidirectional association between oral diseases and general health, particularly with other NCDs."/>
          <p:cNvSpPr txBox="1"/>
          <p:nvPr/>
        </p:nvSpPr>
        <p:spPr>
          <a:xfrm>
            <a:off x="291392" y="5723193"/>
            <a:ext cx="3757770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200"/>
              </a:spcBef>
              <a:defRPr sz="11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May impact systemic health through multiple pathways… there is  a close often bidirectional association between oral diseases and systemic diseases, particularly with other NCDs.</a:t>
            </a:r>
          </a:p>
        </p:txBody>
      </p:sp>
      <p:sp>
        <p:nvSpPr>
          <p:cNvPr id="201" name="ORAL DISEASES"/>
          <p:cNvSpPr txBox="1"/>
          <p:nvPr/>
        </p:nvSpPr>
        <p:spPr>
          <a:xfrm>
            <a:off x="1559239" y="1615781"/>
            <a:ext cx="3757770" cy="1517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19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Non-Communicable Disease</a:t>
            </a:r>
          </a:p>
        </p:txBody>
      </p:sp>
      <p:sp>
        <p:nvSpPr>
          <p:cNvPr id="202" name="AFFECTING ALMOST HALF OF THE WORLD’S POPULATION"/>
          <p:cNvSpPr txBox="1"/>
          <p:nvPr/>
        </p:nvSpPr>
        <p:spPr>
          <a:xfrm>
            <a:off x="1460278" y="2453346"/>
            <a:ext cx="3960686" cy="228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825500">
              <a:defRPr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AFFECTING ALMOST </a:t>
            </a:r>
            <a:r>
              <a:rPr b="1"/>
              <a:t>HALF OF THE WORLD’S POPULATION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AdobeStock_612806393.jpeg" descr="AdobeStock_612806393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29604"/>
            <a:ext cx="12192001" cy="6086931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LIFESTYLE MEDICINE"/>
          <p:cNvSpPr txBox="1"/>
          <p:nvPr/>
        </p:nvSpPr>
        <p:spPr>
          <a:xfrm>
            <a:off x="4632225" y="2387207"/>
            <a:ext cx="6829488" cy="1517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45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chemeClr val="accent2">
                    <a:lumOff val="10980"/>
                  </a:schemeClr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LIFESTYLE MEDICINE</a:t>
            </a:r>
          </a:p>
        </p:txBody>
      </p:sp>
      <p:pic>
        <p:nvPicPr>
          <p:cNvPr id="206" name="AdobeStock_628883605.jpeg" descr="AdobeStock_628883605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818" t="10394" r="27799" b="10398"/>
          <a:stretch>
            <a:fillRect/>
          </a:stretch>
        </p:blipFill>
        <p:spPr>
          <a:xfrm flipH="1">
            <a:off x="9680809" y="3885612"/>
            <a:ext cx="1269674" cy="1269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07" name="AdobeStock_484011905.jpeg" descr="AdobeStock_484011905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991" t="9130" r="25970" b="26803"/>
          <a:stretch>
            <a:fillRect/>
          </a:stretch>
        </p:blipFill>
        <p:spPr>
          <a:xfrm flipH="1">
            <a:off x="6314817" y="3885615"/>
            <a:ext cx="1269674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08" name="AdobeStock_114365340.jpeg" descr="AdobeStock_114365340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2" t="2813" r="23130" b="21112"/>
          <a:stretch>
            <a:fillRect/>
          </a:stretch>
        </p:blipFill>
        <p:spPr>
          <a:xfrm>
            <a:off x="4632516" y="3885615"/>
            <a:ext cx="1269674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09" name="AdobeStock_419382129.jpeg" descr="AdobeStock_419382129.jpe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949084" y="3885541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8036" y="0"/>
                  <a:pt x="5275" y="1057"/>
                  <a:pt x="3166" y="3166"/>
                </a:cubicBezTo>
                <a:cubicBezTo>
                  <a:pt x="1057" y="5275"/>
                  <a:pt x="0" y="8036"/>
                  <a:pt x="0" y="10800"/>
                </a:cubicBezTo>
                <a:cubicBezTo>
                  <a:pt x="0" y="13564"/>
                  <a:pt x="1057" y="16325"/>
                  <a:pt x="3166" y="18434"/>
                </a:cubicBezTo>
                <a:cubicBezTo>
                  <a:pt x="5275" y="20543"/>
                  <a:pt x="8036" y="21600"/>
                  <a:pt x="10800" y="21600"/>
                </a:cubicBezTo>
                <a:cubicBezTo>
                  <a:pt x="13564" y="21600"/>
                  <a:pt x="16325" y="20543"/>
                  <a:pt x="18434" y="18434"/>
                </a:cubicBezTo>
                <a:cubicBezTo>
                  <a:pt x="20543" y="16325"/>
                  <a:pt x="21600" y="13564"/>
                  <a:pt x="21600" y="10800"/>
                </a:cubicBezTo>
                <a:cubicBezTo>
                  <a:pt x="21600" y="8036"/>
                  <a:pt x="20543" y="5275"/>
                  <a:pt x="18434" y="3166"/>
                </a:cubicBezTo>
                <a:cubicBezTo>
                  <a:pt x="16325" y="1057"/>
                  <a:pt x="13564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10" name="AdobeStock_597177898.jpeg" descr="AdobeStock_597177898.jpe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04" t="1070" r="17375" b="1076"/>
          <a:stretch>
            <a:fillRect/>
          </a:stretch>
        </p:blipFill>
        <p:spPr>
          <a:xfrm>
            <a:off x="1266523" y="3885612"/>
            <a:ext cx="1269674" cy="1269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11" name="Círculo"/>
          <p:cNvSpPr/>
          <p:nvPr/>
        </p:nvSpPr>
        <p:spPr>
          <a:xfrm>
            <a:off x="7933734" y="3885541"/>
            <a:ext cx="1270005" cy="127000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2" name="NUTRITION"/>
          <p:cNvSpPr txBox="1"/>
          <p:nvPr/>
        </p:nvSpPr>
        <p:spPr>
          <a:xfrm>
            <a:off x="742756" y="5257615"/>
            <a:ext cx="2025021" cy="477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19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NUTRITION</a:t>
            </a:r>
          </a:p>
        </p:txBody>
      </p:sp>
      <p:sp>
        <p:nvSpPr>
          <p:cNvPr id="213" name="EXERCISE"/>
          <p:cNvSpPr txBox="1"/>
          <p:nvPr/>
        </p:nvSpPr>
        <p:spPr>
          <a:xfrm>
            <a:off x="2482673" y="5270315"/>
            <a:ext cx="2025021" cy="477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19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EXERCISE</a:t>
            </a:r>
          </a:p>
        </p:txBody>
      </p:sp>
      <p:sp>
        <p:nvSpPr>
          <p:cNvPr id="214" name="STRESS"/>
          <p:cNvSpPr txBox="1"/>
          <p:nvPr/>
        </p:nvSpPr>
        <p:spPr>
          <a:xfrm>
            <a:off x="4229167" y="5270315"/>
            <a:ext cx="2025022" cy="477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19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STRESS</a:t>
            </a:r>
          </a:p>
        </p:txBody>
      </p:sp>
      <p:sp>
        <p:nvSpPr>
          <p:cNvPr id="215" name="SLEEP"/>
          <p:cNvSpPr txBox="1"/>
          <p:nvPr/>
        </p:nvSpPr>
        <p:spPr>
          <a:xfrm>
            <a:off x="5937417" y="5321115"/>
            <a:ext cx="2025021" cy="477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19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635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SLEEP</a:t>
            </a:r>
          </a:p>
        </p:txBody>
      </p:sp>
      <p:sp>
        <p:nvSpPr>
          <p:cNvPr id="216" name="SUBSTANCE…"/>
          <p:cNvSpPr txBox="1"/>
          <p:nvPr/>
        </p:nvSpPr>
        <p:spPr>
          <a:xfrm>
            <a:off x="7525080" y="5270315"/>
            <a:ext cx="2025021" cy="604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734694">
              <a:defRPr sz="16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6514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SUBSTANCE</a:t>
            </a:r>
          </a:p>
          <a:p>
            <a:pPr algn="ctr" defTabSz="734694">
              <a:defRPr sz="16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6514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EXPOSURE</a:t>
            </a:r>
          </a:p>
        </p:txBody>
      </p:sp>
      <p:sp>
        <p:nvSpPr>
          <p:cNvPr id="217" name="SOCIAL…"/>
          <p:cNvSpPr txBox="1"/>
          <p:nvPr/>
        </p:nvSpPr>
        <p:spPr>
          <a:xfrm>
            <a:off x="9392163" y="5257615"/>
            <a:ext cx="2025021" cy="604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ctr" defTabSz="734694">
              <a:defRPr sz="16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6514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SOCIAL</a:t>
            </a:r>
          </a:p>
          <a:p>
            <a:pPr algn="ctr" defTabSz="734694">
              <a:defRPr sz="16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6514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RELATIONS</a:t>
            </a:r>
          </a:p>
        </p:txBody>
      </p:sp>
      <p:sp>
        <p:nvSpPr>
          <p:cNvPr id="218" name="ORAL FUNCTION"/>
          <p:cNvSpPr txBox="1"/>
          <p:nvPr/>
        </p:nvSpPr>
        <p:spPr>
          <a:xfrm>
            <a:off x="1084698" y="1576053"/>
            <a:ext cx="6829488" cy="1517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767715">
              <a:defRPr sz="6300" b="1">
                <a:ln w="12700" cap="flat">
                  <a:solidFill>
                    <a:srgbClr val="50FAFD"/>
                  </a:solidFill>
                  <a:prstDash val="solid"/>
                  <a:miter lim="400000"/>
                </a:ln>
                <a:solidFill>
                  <a:srgbClr val="FFFFFF"/>
                </a:solidFill>
                <a:effectLst>
                  <a:outerShdw blurRad="12700" dist="5905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ORAL FUNCTION</a:t>
            </a:r>
          </a:p>
        </p:txBody>
      </p:sp>
      <p:pic>
        <p:nvPicPr>
          <p:cNvPr id="219" name="AdobeStock_618873256.jpeg" descr="AdobeStock_618873256.jpe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936" t="501" r="22925" b="18278"/>
          <a:stretch>
            <a:fillRect/>
          </a:stretch>
        </p:blipFill>
        <p:spPr>
          <a:xfrm>
            <a:off x="7934024" y="3885616"/>
            <a:ext cx="1269682" cy="126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extrusionOk="0">
                <a:moveTo>
                  <a:pt x="9839" y="0"/>
                </a:moveTo>
                <a:cubicBezTo>
                  <a:pt x="7320" y="0"/>
                  <a:pt x="4804" y="1008"/>
                  <a:pt x="2882" y="3019"/>
                </a:cubicBezTo>
                <a:cubicBezTo>
                  <a:pt x="-961" y="7041"/>
                  <a:pt x="-961" y="13556"/>
                  <a:pt x="2882" y="17578"/>
                </a:cubicBezTo>
                <a:cubicBezTo>
                  <a:pt x="6726" y="21600"/>
                  <a:pt x="12952" y="21600"/>
                  <a:pt x="16796" y="17578"/>
                </a:cubicBezTo>
                <a:cubicBezTo>
                  <a:pt x="20639" y="13556"/>
                  <a:pt x="20639" y="7041"/>
                  <a:pt x="16796" y="3019"/>
                </a:cubicBezTo>
                <a:cubicBezTo>
                  <a:pt x="14874" y="1008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ORAL FUNCTION &amp; NUTRITION"/>
          <p:cNvSpPr txBox="1"/>
          <p:nvPr/>
        </p:nvSpPr>
        <p:spPr>
          <a:xfrm>
            <a:off x="2694446" y="1273964"/>
            <a:ext cx="9108473" cy="1049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594359">
              <a:defRPr sz="46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4572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 FUNCTION </a:t>
            </a:r>
            <a:r>
              <a:rPr>
                <a:solidFill>
                  <a:srgbClr val="FFFFFF"/>
                </a:solidFill>
              </a:rPr>
              <a:t>&amp;</a:t>
            </a: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</a:rPr>
              <a:t> </a:t>
            </a:r>
            <a:r>
              <a:rPr>
                <a:solidFill>
                  <a:schemeClr val="accent2"/>
                </a:solidFill>
              </a:rPr>
              <a:t>NUTRITION</a:t>
            </a:r>
          </a:p>
        </p:txBody>
      </p:sp>
      <p:sp>
        <p:nvSpPr>
          <p:cNvPr id="222" name="Linha"/>
          <p:cNvSpPr/>
          <p:nvPr/>
        </p:nvSpPr>
        <p:spPr>
          <a:xfrm>
            <a:off x="6765379" y="6054910"/>
            <a:ext cx="2594562" cy="3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3" name="Linha"/>
          <p:cNvSpPr/>
          <p:nvPr/>
        </p:nvSpPr>
        <p:spPr>
          <a:xfrm flipH="1" flipV="1">
            <a:off x="6625614" y="2352223"/>
            <a:ext cx="3138385" cy="3631485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4" name="INADEQUATE…"/>
          <p:cNvSpPr txBox="1"/>
          <p:nvPr/>
        </p:nvSpPr>
        <p:spPr>
          <a:xfrm>
            <a:off x="8395344" y="5720776"/>
            <a:ext cx="4373884" cy="819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825500">
              <a:defRPr sz="24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25400" dist="50800" dir="7800000" rotWithShape="0">
                    <a:srgbClr val="000000">
                      <a:alpha val="86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INADEQUATE </a:t>
            </a:r>
          </a:p>
          <a:p>
            <a:pPr algn="ctr" defTabSz="825500">
              <a:defRPr sz="24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25400" dist="50800" dir="7800000" rotWithShape="0">
                    <a:srgbClr val="000000">
                      <a:alpha val="86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NUTRITION</a:t>
            </a:r>
          </a:p>
        </p:txBody>
      </p:sp>
      <p:grpSp>
        <p:nvGrpSpPr>
          <p:cNvPr id="227" name="CHRONIC DISEASES"/>
          <p:cNvGrpSpPr/>
          <p:nvPr/>
        </p:nvGrpSpPr>
        <p:grpSpPr>
          <a:xfrm>
            <a:off x="9458583" y="3778247"/>
            <a:ext cx="1983031" cy="434405"/>
            <a:chOff x="0" y="0"/>
            <a:chExt cx="1983030" cy="434404"/>
          </a:xfrm>
        </p:grpSpPr>
        <p:sp>
          <p:nvSpPr>
            <p:cNvPr id="225" name="Retângulo"/>
            <p:cNvSpPr/>
            <p:nvPr/>
          </p:nvSpPr>
          <p:spPr>
            <a:xfrm>
              <a:off x="-1" y="-1"/>
              <a:ext cx="1983032" cy="434405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26" name="CHRONIC DISEASES"/>
            <p:cNvSpPr txBox="1"/>
            <p:nvPr/>
          </p:nvSpPr>
          <p:spPr>
            <a:xfrm>
              <a:off x="6349" y="84715"/>
              <a:ext cx="1970332" cy="2649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CHRONIC DISEASES</a:t>
              </a:r>
            </a:p>
          </p:txBody>
        </p:sp>
      </p:grpSp>
      <p:grpSp>
        <p:nvGrpSpPr>
          <p:cNvPr id="230" name="MASTICATORY PERFORMANCE"/>
          <p:cNvGrpSpPr/>
          <p:nvPr/>
        </p:nvGrpSpPr>
        <p:grpSpPr>
          <a:xfrm>
            <a:off x="3569936" y="2082164"/>
            <a:ext cx="3021235" cy="404891"/>
            <a:chOff x="-1" y="0"/>
            <a:chExt cx="3021233" cy="404890"/>
          </a:xfrm>
        </p:grpSpPr>
        <p:sp>
          <p:nvSpPr>
            <p:cNvPr id="228" name="Retângulo"/>
            <p:cNvSpPr/>
            <p:nvPr/>
          </p:nvSpPr>
          <p:spPr>
            <a:xfrm>
              <a:off x="-2" y="-1"/>
              <a:ext cx="3021235" cy="40489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400" b="1">
                  <a:solidFill>
                    <a:srgbClr val="1E1E5B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29" name="MASTICATORY PERFORMANCE"/>
            <p:cNvSpPr txBox="1"/>
            <p:nvPr/>
          </p:nvSpPr>
          <p:spPr>
            <a:xfrm>
              <a:off x="6348" y="51354"/>
              <a:ext cx="3008535" cy="3021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400" b="1">
                  <a:solidFill>
                    <a:srgbClr val="1E1E5B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MASTICATORY PERFORMANCE </a:t>
              </a:r>
            </a:p>
          </p:txBody>
        </p:sp>
      </p:grpSp>
      <p:grpSp>
        <p:nvGrpSpPr>
          <p:cNvPr id="233" name="MINERALIZATION PROCESS"/>
          <p:cNvGrpSpPr/>
          <p:nvPr/>
        </p:nvGrpSpPr>
        <p:grpSpPr>
          <a:xfrm>
            <a:off x="8701988" y="5120930"/>
            <a:ext cx="1355039" cy="508790"/>
            <a:chOff x="0" y="0"/>
            <a:chExt cx="1355037" cy="508789"/>
          </a:xfrm>
        </p:grpSpPr>
        <p:sp>
          <p:nvSpPr>
            <p:cNvPr id="231" name="Retângulo"/>
            <p:cNvSpPr/>
            <p:nvPr/>
          </p:nvSpPr>
          <p:spPr>
            <a:xfrm>
              <a:off x="-1" y="0"/>
              <a:ext cx="1355039" cy="50879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32" name="MINERALIZATION PROCESS"/>
            <p:cNvSpPr txBox="1"/>
            <p:nvPr/>
          </p:nvSpPr>
          <p:spPr>
            <a:xfrm>
              <a:off x="6350" y="58116"/>
              <a:ext cx="1342337" cy="392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MINERALIZATION PROCESS</a:t>
              </a:r>
            </a:p>
          </p:txBody>
        </p:sp>
      </p:grpSp>
      <p:grpSp>
        <p:nvGrpSpPr>
          <p:cNvPr id="236" name="CHEWING DIFFICULTIES"/>
          <p:cNvGrpSpPr/>
          <p:nvPr/>
        </p:nvGrpSpPr>
        <p:grpSpPr>
          <a:xfrm>
            <a:off x="3699594" y="3469987"/>
            <a:ext cx="2742846" cy="359522"/>
            <a:chOff x="0" y="0"/>
            <a:chExt cx="2742844" cy="359521"/>
          </a:xfrm>
        </p:grpSpPr>
        <p:sp>
          <p:nvSpPr>
            <p:cNvPr id="234" name="Retângulo"/>
            <p:cNvSpPr/>
            <p:nvPr/>
          </p:nvSpPr>
          <p:spPr>
            <a:xfrm>
              <a:off x="-1" y="-1"/>
              <a:ext cx="2742846" cy="35952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35" name="CHEWING DIFFICULTIES"/>
            <p:cNvSpPr txBox="1"/>
            <p:nvPr/>
          </p:nvSpPr>
          <p:spPr>
            <a:xfrm>
              <a:off x="6349" y="34835"/>
              <a:ext cx="2730146" cy="289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CHEWING DIFFICULTIES </a:t>
              </a:r>
            </a:p>
          </p:txBody>
        </p:sp>
      </p:grpSp>
      <p:sp>
        <p:nvSpPr>
          <p:cNvPr id="237" name="Linha"/>
          <p:cNvSpPr/>
          <p:nvPr/>
        </p:nvSpPr>
        <p:spPr>
          <a:xfrm>
            <a:off x="5117639" y="3857697"/>
            <a:ext cx="2" cy="446308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40" name="AFFECTED BY THE  NUMBER OF TEETH IN FUNCTIONAL OCCLUSION"/>
          <p:cNvGrpSpPr/>
          <p:nvPr/>
        </p:nvGrpSpPr>
        <p:grpSpPr>
          <a:xfrm>
            <a:off x="3734395" y="2768576"/>
            <a:ext cx="2692033" cy="508790"/>
            <a:chOff x="0" y="0"/>
            <a:chExt cx="2692031" cy="508789"/>
          </a:xfrm>
        </p:grpSpPr>
        <p:sp>
          <p:nvSpPr>
            <p:cNvPr id="238" name="Retângulo"/>
            <p:cNvSpPr/>
            <p:nvPr/>
          </p:nvSpPr>
          <p:spPr>
            <a:xfrm>
              <a:off x="-1" y="0"/>
              <a:ext cx="2692033" cy="50879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39" name="AFFECTED BY THE  NUMBER OF TEETH IN FUNCTIONAL OCCLUSION"/>
            <p:cNvSpPr txBox="1"/>
            <p:nvPr/>
          </p:nvSpPr>
          <p:spPr>
            <a:xfrm>
              <a:off x="6349" y="58116"/>
              <a:ext cx="2679333" cy="392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AFFECTED BY THE  NUMBER OF TEETH IN FUNCTIONAL OCCLUSION</a:t>
              </a:r>
            </a:p>
          </p:txBody>
        </p:sp>
      </p:grpSp>
      <p:sp>
        <p:nvSpPr>
          <p:cNvPr id="241" name="Linha"/>
          <p:cNvSpPr/>
          <p:nvPr/>
        </p:nvSpPr>
        <p:spPr>
          <a:xfrm flipV="1">
            <a:off x="10429197" y="4236962"/>
            <a:ext cx="4" cy="1734729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2" name="Linha"/>
          <p:cNvSpPr/>
          <p:nvPr/>
        </p:nvSpPr>
        <p:spPr>
          <a:xfrm flipH="1" flipV="1">
            <a:off x="7399280" y="1959328"/>
            <a:ext cx="2075822" cy="1844251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3" name="Linha"/>
          <p:cNvSpPr/>
          <p:nvPr/>
        </p:nvSpPr>
        <p:spPr>
          <a:xfrm flipV="1">
            <a:off x="10402914" y="3432898"/>
            <a:ext cx="3" cy="277523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4" name="Linha"/>
          <p:cNvSpPr/>
          <p:nvPr/>
        </p:nvSpPr>
        <p:spPr>
          <a:xfrm>
            <a:off x="10402913" y="2497160"/>
            <a:ext cx="3" cy="447103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47" name="is a key modulator of health"/>
          <p:cNvGrpSpPr/>
          <p:nvPr/>
        </p:nvGrpSpPr>
        <p:grpSpPr>
          <a:xfrm>
            <a:off x="8842853" y="2115597"/>
            <a:ext cx="2742846" cy="388825"/>
            <a:chOff x="0" y="-1"/>
            <a:chExt cx="2742845" cy="388824"/>
          </a:xfrm>
        </p:grpSpPr>
        <p:sp>
          <p:nvSpPr>
            <p:cNvPr id="245" name="Retângulo"/>
            <p:cNvSpPr/>
            <p:nvPr/>
          </p:nvSpPr>
          <p:spPr>
            <a:xfrm>
              <a:off x="-1" y="-2"/>
              <a:ext cx="2742846" cy="38882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46" name="is a key modulator of health"/>
            <p:cNvSpPr txBox="1"/>
            <p:nvPr/>
          </p:nvSpPr>
          <p:spPr>
            <a:xfrm>
              <a:off x="6349" y="49486"/>
              <a:ext cx="2730146" cy="289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3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is a key modulator of health</a:t>
              </a:r>
            </a:p>
          </p:txBody>
        </p:sp>
      </p:grpSp>
      <p:pic>
        <p:nvPicPr>
          <p:cNvPr id="248" name="AdobeStock_597177898.jpeg" descr="AdobeStock_597177898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381" t="1070" r="17378" b="1069"/>
          <a:stretch>
            <a:fillRect/>
          </a:stretch>
        </p:blipFill>
        <p:spPr>
          <a:xfrm>
            <a:off x="68344" y="1493843"/>
            <a:ext cx="3143234" cy="3143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0595" extrusionOk="0">
                <a:moveTo>
                  <a:pt x="9839" y="0"/>
                </a:moveTo>
                <a:cubicBezTo>
                  <a:pt x="7321" y="0"/>
                  <a:pt x="4803" y="1006"/>
                  <a:pt x="2882" y="3016"/>
                </a:cubicBezTo>
                <a:cubicBezTo>
                  <a:pt x="-961" y="7038"/>
                  <a:pt x="-961" y="13557"/>
                  <a:pt x="2882" y="17578"/>
                </a:cubicBezTo>
                <a:cubicBezTo>
                  <a:pt x="6724" y="21600"/>
                  <a:pt x="12954" y="21600"/>
                  <a:pt x="16796" y="17578"/>
                </a:cubicBezTo>
                <a:cubicBezTo>
                  <a:pt x="20639" y="13557"/>
                  <a:pt x="20639" y="7038"/>
                  <a:pt x="16796" y="3016"/>
                </a:cubicBezTo>
                <a:cubicBezTo>
                  <a:pt x="14875" y="1006"/>
                  <a:pt x="12357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grpSp>
        <p:nvGrpSpPr>
          <p:cNvPr id="251" name="OVERALL HEALTH"/>
          <p:cNvGrpSpPr/>
          <p:nvPr/>
        </p:nvGrpSpPr>
        <p:grpSpPr>
          <a:xfrm>
            <a:off x="9022259" y="2960060"/>
            <a:ext cx="2436788" cy="404891"/>
            <a:chOff x="0" y="0"/>
            <a:chExt cx="2436786" cy="404890"/>
          </a:xfrm>
        </p:grpSpPr>
        <p:sp>
          <p:nvSpPr>
            <p:cNvPr id="249" name="Retângulo"/>
            <p:cNvSpPr/>
            <p:nvPr/>
          </p:nvSpPr>
          <p:spPr>
            <a:xfrm>
              <a:off x="-1" y="-1"/>
              <a:ext cx="2436787" cy="40489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5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50" name="OVERALL HEALTH"/>
            <p:cNvSpPr txBox="1"/>
            <p:nvPr/>
          </p:nvSpPr>
          <p:spPr>
            <a:xfrm>
              <a:off x="6349" y="45188"/>
              <a:ext cx="2424087" cy="3145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5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OVERALL HEALTH</a:t>
              </a:r>
            </a:p>
          </p:txBody>
        </p:sp>
      </p:grpSp>
      <p:sp>
        <p:nvSpPr>
          <p:cNvPr id="252" name="&gt;20"/>
          <p:cNvSpPr txBox="1"/>
          <p:nvPr/>
        </p:nvSpPr>
        <p:spPr>
          <a:xfrm>
            <a:off x="783208" y="4860809"/>
            <a:ext cx="1010175" cy="1029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defTabSz="528319">
              <a:defRPr sz="41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40639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&gt;20</a:t>
            </a:r>
          </a:p>
        </p:txBody>
      </p:sp>
      <p:grpSp>
        <p:nvGrpSpPr>
          <p:cNvPr id="255" name="selection soft and easy-to-chew foods and leading to suboptimal nutritional status"/>
          <p:cNvGrpSpPr/>
          <p:nvPr/>
        </p:nvGrpSpPr>
        <p:grpSpPr>
          <a:xfrm>
            <a:off x="4063495" y="5663761"/>
            <a:ext cx="2692032" cy="667171"/>
            <a:chOff x="0" y="-1"/>
            <a:chExt cx="2692031" cy="667170"/>
          </a:xfrm>
        </p:grpSpPr>
        <p:sp>
          <p:nvSpPr>
            <p:cNvPr id="253" name="Retângulo"/>
            <p:cNvSpPr/>
            <p:nvPr/>
          </p:nvSpPr>
          <p:spPr>
            <a:xfrm>
              <a:off x="-1" y="-2"/>
              <a:ext cx="2692032" cy="66717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54" name="selection soft and easy-to-chew foods and leading to suboptimal nutritional status"/>
            <p:cNvSpPr txBox="1"/>
            <p:nvPr/>
          </p:nvSpPr>
          <p:spPr>
            <a:xfrm>
              <a:off x="6349" y="4324"/>
              <a:ext cx="2679332" cy="6585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selection soft and easy-to-chew foods and leading to suboptimal nutritional status </a:t>
              </a:r>
            </a:p>
          </p:txBody>
        </p:sp>
      </p:grpSp>
      <p:grpSp>
        <p:nvGrpSpPr>
          <p:cNvPr id="258" name="affects dietary patterns and determines food selection"/>
          <p:cNvGrpSpPr/>
          <p:nvPr/>
        </p:nvGrpSpPr>
        <p:grpSpPr>
          <a:xfrm>
            <a:off x="4064366" y="4336195"/>
            <a:ext cx="2286091" cy="667171"/>
            <a:chOff x="0" y="-1"/>
            <a:chExt cx="2286089" cy="667170"/>
          </a:xfrm>
        </p:grpSpPr>
        <p:sp>
          <p:nvSpPr>
            <p:cNvPr id="256" name="Retângulo"/>
            <p:cNvSpPr/>
            <p:nvPr/>
          </p:nvSpPr>
          <p:spPr>
            <a:xfrm>
              <a:off x="-1" y="-2"/>
              <a:ext cx="2286090" cy="66717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57" name="affects dietary patterns and determines food selection"/>
            <p:cNvSpPr txBox="1"/>
            <p:nvPr/>
          </p:nvSpPr>
          <p:spPr>
            <a:xfrm>
              <a:off x="6349" y="99574"/>
              <a:ext cx="2273390" cy="4680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affects dietary patterns and determines food selection</a:t>
              </a:r>
            </a:p>
          </p:txBody>
        </p:sp>
      </p:grpSp>
      <p:sp>
        <p:nvSpPr>
          <p:cNvPr id="259" name="TEETH"/>
          <p:cNvSpPr txBox="1"/>
          <p:nvPr/>
        </p:nvSpPr>
        <p:spPr>
          <a:xfrm>
            <a:off x="82820" y="5030913"/>
            <a:ext cx="4373882" cy="40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25500">
              <a:defRPr sz="20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1">
                    <a:satOff val="-3547"/>
                    <a:lumOff val="-10352"/>
                  </a:schemeClr>
                </a:solidFill>
                <a:effectLst>
                  <a:outerShdw blurRad="25400" dist="50800" dir="7800000" rotWithShape="0">
                    <a:srgbClr val="000000">
                      <a:alpha val="86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TEETH</a:t>
            </a:r>
          </a:p>
        </p:txBody>
      </p:sp>
      <p:grpSp>
        <p:nvGrpSpPr>
          <p:cNvPr id="262" name="decreased protein and micronutrient intake, together with increased CH consumption in people with less than 21 teeth."/>
          <p:cNvGrpSpPr/>
          <p:nvPr/>
        </p:nvGrpSpPr>
        <p:grpSpPr>
          <a:xfrm>
            <a:off x="512379" y="5683226"/>
            <a:ext cx="2855995" cy="667171"/>
            <a:chOff x="0" y="-1"/>
            <a:chExt cx="2855993" cy="667170"/>
          </a:xfrm>
        </p:grpSpPr>
        <p:sp>
          <p:nvSpPr>
            <p:cNvPr id="260" name="Retângulo"/>
            <p:cNvSpPr/>
            <p:nvPr/>
          </p:nvSpPr>
          <p:spPr>
            <a:xfrm>
              <a:off x="-1" y="-2"/>
              <a:ext cx="2855995" cy="66717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61" name="decreased protein and micronutrient intake, together with increased CH consumption in people with less than 21 teeth."/>
            <p:cNvSpPr txBox="1"/>
            <p:nvPr/>
          </p:nvSpPr>
          <p:spPr>
            <a:xfrm>
              <a:off x="6349" y="61106"/>
              <a:ext cx="2843295" cy="5449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decreased protein and micronutrient intake, together with increased CH consumption in people with less than 21 teeth.</a:t>
              </a:r>
            </a:p>
          </p:txBody>
        </p:sp>
      </p:grpSp>
      <p:sp>
        <p:nvSpPr>
          <p:cNvPr id="263" name="Linha"/>
          <p:cNvSpPr/>
          <p:nvPr/>
        </p:nvSpPr>
        <p:spPr>
          <a:xfrm>
            <a:off x="5149534" y="4987809"/>
            <a:ext cx="3" cy="691507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4" name="Linha"/>
          <p:cNvSpPr/>
          <p:nvPr/>
        </p:nvSpPr>
        <p:spPr>
          <a:xfrm flipH="1">
            <a:off x="3394028" y="5997345"/>
            <a:ext cx="643814" cy="3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67" name="PERIODONTAL DISEASE"/>
          <p:cNvGrpSpPr/>
          <p:nvPr/>
        </p:nvGrpSpPr>
        <p:grpSpPr>
          <a:xfrm>
            <a:off x="7774429" y="3867947"/>
            <a:ext cx="1329686" cy="492243"/>
            <a:chOff x="-1" y="0"/>
            <a:chExt cx="1329685" cy="492241"/>
          </a:xfrm>
        </p:grpSpPr>
        <p:sp>
          <p:nvSpPr>
            <p:cNvPr id="265" name="Retângulo"/>
            <p:cNvSpPr/>
            <p:nvPr/>
          </p:nvSpPr>
          <p:spPr>
            <a:xfrm>
              <a:off x="-2" y="-1"/>
              <a:ext cx="1329686" cy="49224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66" name="PERIODONTAL DISEASE"/>
            <p:cNvSpPr txBox="1"/>
            <p:nvPr/>
          </p:nvSpPr>
          <p:spPr>
            <a:xfrm>
              <a:off x="6348" y="49842"/>
              <a:ext cx="1316986" cy="392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PERIODONTAL DISEASE</a:t>
              </a:r>
            </a:p>
          </p:txBody>
        </p:sp>
      </p:grpSp>
      <p:grpSp>
        <p:nvGrpSpPr>
          <p:cNvPr id="270" name="Periodontal Surgery Outcomes"/>
          <p:cNvGrpSpPr/>
          <p:nvPr/>
        </p:nvGrpSpPr>
        <p:grpSpPr>
          <a:xfrm>
            <a:off x="7195165" y="3236399"/>
            <a:ext cx="1329687" cy="505218"/>
            <a:chOff x="-1" y="0"/>
            <a:chExt cx="1329685" cy="505217"/>
          </a:xfrm>
        </p:grpSpPr>
        <p:sp>
          <p:nvSpPr>
            <p:cNvPr id="268" name="Retângulo"/>
            <p:cNvSpPr/>
            <p:nvPr/>
          </p:nvSpPr>
          <p:spPr>
            <a:xfrm>
              <a:off x="-2" y="-1"/>
              <a:ext cx="1329686" cy="50521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69" name="Periodontal Surgery Outcomes"/>
            <p:cNvSpPr txBox="1"/>
            <p:nvPr/>
          </p:nvSpPr>
          <p:spPr>
            <a:xfrm>
              <a:off x="6348" y="56330"/>
              <a:ext cx="1316986" cy="392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Periodontal Surgery Outcomes</a:t>
              </a:r>
            </a:p>
          </p:txBody>
        </p:sp>
      </p:grpSp>
      <p:grpSp>
        <p:nvGrpSpPr>
          <p:cNvPr id="273" name="DENTAL CARIES"/>
          <p:cNvGrpSpPr/>
          <p:nvPr/>
        </p:nvGrpSpPr>
        <p:grpSpPr>
          <a:xfrm>
            <a:off x="8197656" y="4473818"/>
            <a:ext cx="1329686" cy="490208"/>
            <a:chOff x="0" y="0"/>
            <a:chExt cx="1329685" cy="490206"/>
          </a:xfrm>
        </p:grpSpPr>
        <p:sp>
          <p:nvSpPr>
            <p:cNvPr id="271" name="Retângulo"/>
            <p:cNvSpPr/>
            <p:nvPr/>
          </p:nvSpPr>
          <p:spPr>
            <a:xfrm>
              <a:off x="-1" y="-1"/>
              <a:ext cx="1329686" cy="49020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72" name="DENTAL CARIES"/>
            <p:cNvSpPr txBox="1"/>
            <p:nvPr/>
          </p:nvSpPr>
          <p:spPr>
            <a:xfrm>
              <a:off x="6349" y="125025"/>
              <a:ext cx="1316986" cy="2401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DENTAL CARIES</a:t>
              </a:r>
            </a:p>
          </p:txBody>
        </p:sp>
      </p:grpSp>
      <p:grpSp>
        <p:nvGrpSpPr>
          <p:cNvPr id="276" name="TOOTH LOSS"/>
          <p:cNvGrpSpPr/>
          <p:nvPr/>
        </p:nvGrpSpPr>
        <p:grpSpPr>
          <a:xfrm>
            <a:off x="6679757" y="2666648"/>
            <a:ext cx="1329686" cy="434407"/>
            <a:chOff x="-1" y="-1"/>
            <a:chExt cx="1329685" cy="434405"/>
          </a:xfrm>
        </p:grpSpPr>
        <p:sp>
          <p:nvSpPr>
            <p:cNvPr id="274" name="Retângulo"/>
            <p:cNvSpPr/>
            <p:nvPr/>
          </p:nvSpPr>
          <p:spPr>
            <a:xfrm>
              <a:off x="-2" y="-2"/>
              <a:ext cx="1329686" cy="43440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75" name="TOOTH LOSS"/>
            <p:cNvSpPr txBox="1"/>
            <p:nvPr/>
          </p:nvSpPr>
          <p:spPr>
            <a:xfrm>
              <a:off x="6348" y="97123"/>
              <a:ext cx="1316986" cy="2401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TOOTH LOSS</a:t>
              </a:r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OVERALL HEALTH"/>
          <p:cNvGrpSpPr/>
          <p:nvPr/>
        </p:nvGrpSpPr>
        <p:grpSpPr>
          <a:xfrm>
            <a:off x="8889662" y="2123653"/>
            <a:ext cx="1639718" cy="376433"/>
            <a:chOff x="0" y="-1"/>
            <a:chExt cx="1639716" cy="376432"/>
          </a:xfrm>
        </p:grpSpPr>
        <p:sp>
          <p:nvSpPr>
            <p:cNvPr id="278" name="Retângulo"/>
            <p:cNvSpPr/>
            <p:nvPr/>
          </p:nvSpPr>
          <p:spPr>
            <a:xfrm>
              <a:off x="0" y="-2"/>
              <a:ext cx="1639717" cy="37643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79" name="OVERALL HEALTH"/>
            <p:cNvSpPr txBox="1"/>
            <p:nvPr/>
          </p:nvSpPr>
          <p:spPr>
            <a:xfrm>
              <a:off x="6350" y="68137"/>
              <a:ext cx="1627017" cy="2401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OVERALL HEALTH</a:t>
              </a:r>
            </a:p>
          </p:txBody>
        </p:sp>
      </p:grpSp>
      <p:grpSp>
        <p:nvGrpSpPr>
          <p:cNvPr id="283" name="PERIODONTAL DISEASE…"/>
          <p:cNvGrpSpPr/>
          <p:nvPr/>
        </p:nvGrpSpPr>
        <p:grpSpPr>
          <a:xfrm>
            <a:off x="6093495" y="1979790"/>
            <a:ext cx="2057746" cy="667170"/>
            <a:chOff x="0" y="0"/>
            <a:chExt cx="2057744" cy="667169"/>
          </a:xfrm>
        </p:grpSpPr>
        <p:sp>
          <p:nvSpPr>
            <p:cNvPr id="281" name="Retângulo"/>
            <p:cNvSpPr/>
            <p:nvPr/>
          </p:nvSpPr>
          <p:spPr>
            <a:xfrm>
              <a:off x="0" y="0"/>
              <a:ext cx="2057745" cy="66717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82" name="PERIODONTAL DISEASE…"/>
            <p:cNvSpPr txBox="1"/>
            <p:nvPr/>
          </p:nvSpPr>
          <p:spPr>
            <a:xfrm>
              <a:off x="6350" y="118192"/>
              <a:ext cx="2045045" cy="4307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200" b="1">
                  <a:solidFill>
                    <a:srgbClr val="1E1E5B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PERIODONTAL DISEASE</a:t>
              </a:r>
            </a:p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(local inflammatory condition)</a:t>
              </a:r>
            </a:p>
          </p:txBody>
        </p:sp>
      </p:grpSp>
      <p:grpSp>
        <p:nvGrpSpPr>
          <p:cNvPr id="286" name="PHYSICALLY FIT INDIVIDUALS  HAVE A GOOD PERIODONTAL STATUS"/>
          <p:cNvGrpSpPr/>
          <p:nvPr/>
        </p:nvGrpSpPr>
        <p:grpSpPr>
          <a:xfrm>
            <a:off x="8317524" y="2648809"/>
            <a:ext cx="2439061" cy="518691"/>
            <a:chOff x="0" y="0"/>
            <a:chExt cx="2439060" cy="518689"/>
          </a:xfrm>
        </p:grpSpPr>
        <p:sp>
          <p:nvSpPr>
            <p:cNvPr id="284" name="Retângulo"/>
            <p:cNvSpPr/>
            <p:nvPr/>
          </p:nvSpPr>
          <p:spPr>
            <a:xfrm>
              <a:off x="-1" y="-1"/>
              <a:ext cx="2439062" cy="518691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85" name="PHYSICALLY FIT INDIVIDUALS  HAVE A GOOD PERIODONTAL STATUS"/>
            <p:cNvSpPr txBox="1"/>
            <p:nvPr/>
          </p:nvSpPr>
          <p:spPr>
            <a:xfrm>
              <a:off x="6349" y="63066"/>
              <a:ext cx="2426362" cy="392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PHYSICALLY FIT INDIVIDUALS  HAVE A GOOD PERIODONTAL STATUS</a:t>
              </a:r>
            </a:p>
          </p:txBody>
        </p:sp>
      </p:grpSp>
      <p:grpSp>
        <p:nvGrpSpPr>
          <p:cNvPr id="289" name="moderate p.a. at least 5 times a week…"/>
          <p:cNvGrpSpPr/>
          <p:nvPr/>
        </p:nvGrpSpPr>
        <p:grpSpPr>
          <a:xfrm>
            <a:off x="8279424" y="3290379"/>
            <a:ext cx="2515261" cy="544725"/>
            <a:chOff x="0" y="0"/>
            <a:chExt cx="2515260" cy="544724"/>
          </a:xfrm>
        </p:grpSpPr>
        <p:sp>
          <p:nvSpPr>
            <p:cNvPr id="287" name="Retângulo"/>
            <p:cNvSpPr/>
            <p:nvPr/>
          </p:nvSpPr>
          <p:spPr>
            <a:xfrm>
              <a:off x="0" y="13017"/>
              <a:ext cx="2515261" cy="518691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1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88" name="moderate p.a. at least 5 times a week…"/>
            <p:cNvSpPr txBox="1"/>
            <p:nvPr/>
          </p:nvSpPr>
          <p:spPr>
            <a:xfrm>
              <a:off x="6350" y="-1"/>
              <a:ext cx="2502561" cy="5447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1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moderate p.a. at least 5 times a week</a:t>
              </a:r>
            </a:p>
            <a:p>
              <a:pPr algn="ctr" defTabSz="825500">
                <a:defRPr sz="11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vigorous p.a. at least 3 times a week</a:t>
              </a:r>
            </a:p>
          </p:txBody>
        </p:sp>
      </p:grpSp>
      <p:sp>
        <p:nvSpPr>
          <p:cNvPr id="290" name="Linha"/>
          <p:cNvSpPr/>
          <p:nvPr/>
        </p:nvSpPr>
        <p:spPr>
          <a:xfrm flipV="1">
            <a:off x="7108835" y="2658310"/>
            <a:ext cx="3" cy="940874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1" name="Significantly…"/>
          <p:cNvSpPr txBox="1"/>
          <p:nvPr/>
        </p:nvSpPr>
        <p:spPr>
          <a:xfrm>
            <a:off x="7045335" y="3211870"/>
            <a:ext cx="1215214" cy="367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825500">
              <a:defRPr sz="9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Significantly</a:t>
            </a:r>
          </a:p>
          <a:p>
            <a:pPr algn="ctr" defTabSz="825500">
              <a:defRPr sz="9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Lower Risk </a:t>
            </a:r>
          </a:p>
        </p:txBody>
      </p:sp>
      <p:grpSp>
        <p:nvGrpSpPr>
          <p:cNvPr id="294" name="Physical Activity reduce inflammatory biomarkers…"/>
          <p:cNvGrpSpPr/>
          <p:nvPr/>
        </p:nvGrpSpPr>
        <p:grpSpPr>
          <a:xfrm>
            <a:off x="8279424" y="4082926"/>
            <a:ext cx="2515261" cy="671897"/>
            <a:chOff x="0" y="0"/>
            <a:chExt cx="2515260" cy="671896"/>
          </a:xfrm>
        </p:grpSpPr>
        <p:sp>
          <p:nvSpPr>
            <p:cNvPr id="292" name="Retângulo"/>
            <p:cNvSpPr/>
            <p:nvPr/>
          </p:nvSpPr>
          <p:spPr>
            <a:xfrm>
              <a:off x="0" y="0"/>
              <a:ext cx="2515261" cy="67189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93" name="Physical Activity reduce inflammatory biomarkers…"/>
            <p:cNvSpPr txBox="1"/>
            <p:nvPr/>
          </p:nvSpPr>
          <p:spPr>
            <a:xfrm>
              <a:off x="6350" y="63090"/>
              <a:ext cx="2502561" cy="5457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Physical Activity </a:t>
              </a:r>
              <a:r>
                <a:rPr b="0"/>
                <a:t>reduce </a:t>
              </a:r>
              <a:r>
                <a:t>inflammatory biomarkers </a:t>
              </a:r>
            </a:p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(CRP, 1L-1b..)</a:t>
              </a:r>
            </a:p>
          </p:txBody>
        </p:sp>
      </p:grpSp>
      <p:sp>
        <p:nvSpPr>
          <p:cNvPr id="295" name="Linha"/>
          <p:cNvSpPr/>
          <p:nvPr/>
        </p:nvSpPr>
        <p:spPr>
          <a:xfrm flipV="1">
            <a:off x="6653785" y="2658132"/>
            <a:ext cx="3" cy="2024278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6" name="Linha"/>
          <p:cNvSpPr/>
          <p:nvPr/>
        </p:nvSpPr>
        <p:spPr>
          <a:xfrm>
            <a:off x="6657322" y="4688694"/>
            <a:ext cx="1614232" cy="3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7" name="Supress inflammatory response"/>
          <p:cNvSpPr txBox="1"/>
          <p:nvPr/>
        </p:nvSpPr>
        <p:spPr>
          <a:xfrm>
            <a:off x="6632257" y="4437195"/>
            <a:ext cx="1614233" cy="203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25500">
              <a:defRPr sz="7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Supress inflammatory response</a:t>
            </a:r>
          </a:p>
        </p:txBody>
      </p:sp>
      <p:grpSp>
        <p:nvGrpSpPr>
          <p:cNvPr id="300" name="OCCLUSION"/>
          <p:cNvGrpSpPr/>
          <p:nvPr/>
        </p:nvGrpSpPr>
        <p:grpSpPr>
          <a:xfrm>
            <a:off x="3455389" y="2034357"/>
            <a:ext cx="2057747" cy="555021"/>
            <a:chOff x="0" y="0"/>
            <a:chExt cx="2057746" cy="555019"/>
          </a:xfrm>
        </p:grpSpPr>
        <p:sp>
          <p:nvSpPr>
            <p:cNvPr id="298" name="Retângulo"/>
            <p:cNvSpPr/>
            <p:nvPr/>
          </p:nvSpPr>
          <p:spPr>
            <a:xfrm>
              <a:off x="-1" y="-1"/>
              <a:ext cx="2057748" cy="555021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solidFill>
                    <a:srgbClr val="1E1E5B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99" name="OCCLUSION"/>
            <p:cNvSpPr txBox="1"/>
            <p:nvPr/>
          </p:nvSpPr>
          <p:spPr>
            <a:xfrm>
              <a:off x="6349" y="138750"/>
              <a:ext cx="2045048" cy="2775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200" b="1">
                  <a:solidFill>
                    <a:srgbClr val="1E1E5B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OCCLUSION</a:t>
              </a:r>
            </a:p>
          </p:txBody>
        </p:sp>
      </p:grpSp>
      <p:grpSp>
        <p:nvGrpSpPr>
          <p:cNvPr id="303" name="BALANCE PERCEPTION"/>
          <p:cNvGrpSpPr/>
          <p:nvPr/>
        </p:nvGrpSpPr>
        <p:grpSpPr>
          <a:xfrm>
            <a:off x="3664403" y="2752973"/>
            <a:ext cx="1639719" cy="376433"/>
            <a:chOff x="0" y="-1"/>
            <a:chExt cx="1639717" cy="376432"/>
          </a:xfrm>
        </p:grpSpPr>
        <p:sp>
          <p:nvSpPr>
            <p:cNvPr id="301" name="Retângulo"/>
            <p:cNvSpPr/>
            <p:nvPr/>
          </p:nvSpPr>
          <p:spPr>
            <a:xfrm>
              <a:off x="0" y="-2"/>
              <a:ext cx="1639718" cy="37643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02" name="BALANCE PERCEPTION"/>
            <p:cNvSpPr txBox="1"/>
            <p:nvPr/>
          </p:nvSpPr>
          <p:spPr>
            <a:xfrm>
              <a:off x="6350" y="68137"/>
              <a:ext cx="1627018" cy="2401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BALANCE PERCEPTION</a:t>
              </a:r>
            </a:p>
          </p:txBody>
        </p:sp>
      </p:grpSp>
      <p:grpSp>
        <p:nvGrpSpPr>
          <p:cNvPr id="306" name="MOTOR FUNCTION"/>
          <p:cNvGrpSpPr/>
          <p:nvPr/>
        </p:nvGrpSpPr>
        <p:grpSpPr>
          <a:xfrm>
            <a:off x="3664403" y="3205362"/>
            <a:ext cx="1639719" cy="376433"/>
            <a:chOff x="0" y="-1"/>
            <a:chExt cx="1639717" cy="376432"/>
          </a:xfrm>
        </p:grpSpPr>
        <p:sp>
          <p:nvSpPr>
            <p:cNvPr id="304" name="Retângulo"/>
            <p:cNvSpPr/>
            <p:nvPr/>
          </p:nvSpPr>
          <p:spPr>
            <a:xfrm>
              <a:off x="0" y="-2"/>
              <a:ext cx="1639718" cy="37643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05" name="MOTOR FUNCTION"/>
            <p:cNvSpPr txBox="1"/>
            <p:nvPr/>
          </p:nvSpPr>
          <p:spPr>
            <a:xfrm>
              <a:off x="6350" y="68137"/>
              <a:ext cx="1627018" cy="2401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MOTOR FUNCTION</a:t>
              </a:r>
            </a:p>
          </p:txBody>
        </p:sp>
      </p:grpSp>
      <p:grpSp>
        <p:nvGrpSpPr>
          <p:cNvPr id="309" name="POSITIVE EFFECTS in OCCLUSION INTERVENTIONS…"/>
          <p:cNvGrpSpPr/>
          <p:nvPr/>
        </p:nvGrpSpPr>
        <p:grpSpPr>
          <a:xfrm>
            <a:off x="3123014" y="3701519"/>
            <a:ext cx="2824211" cy="1750716"/>
            <a:chOff x="0" y="0"/>
            <a:chExt cx="2824209" cy="1750715"/>
          </a:xfrm>
        </p:grpSpPr>
        <p:sp>
          <p:nvSpPr>
            <p:cNvPr id="307" name="Retângulo"/>
            <p:cNvSpPr/>
            <p:nvPr/>
          </p:nvSpPr>
          <p:spPr>
            <a:xfrm>
              <a:off x="0" y="119174"/>
              <a:ext cx="2824210" cy="151236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08" name="POSITIVE EFFECTS in OCCLUSION INTERVENTIONS…"/>
            <p:cNvSpPr txBox="1"/>
            <p:nvPr/>
          </p:nvSpPr>
          <p:spPr>
            <a:xfrm>
              <a:off x="6350" y="0"/>
              <a:ext cx="2811510" cy="17507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POSITIVE EFFECTS in OCCLUSION INTERVENTIONS </a:t>
              </a:r>
            </a:p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  <a:p>
              <a:pPr marL="133684" indent="-133684" defTabSz="825500">
                <a:buSzPct val="100000"/>
                <a:buChar char="-"/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Posture and Postural Control</a:t>
              </a:r>
            </a:p>
            <a:p>
              <a:pPr marL="133684" indent="-133684" defTabSz="825500">
                <a:buSzPct val="100000"/>
                <a:buChar char="-"/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Balance Function</a:t>
              </a:r>
            </a:p>
            <a:p>
              <a:pPr marL="133684" indent="-133684" defTabSz="825500">
                <a:buSzPct val="100000"/>
                <a:buChar char="-"/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Walkig and Running Biomechanics</a:t>
              </a:r>
            </a:p>
            <a:p>
              <a:pPr marL="133684" indent="-133684" defTabSz="825500">
                <a:buSzPct val="100000"/>
                <a:buChar char="-"/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Endurance Strenght Performance</a:t>
              </a:r>
              <a:endParaRPr b="1"/>
            </a:p>
          </p:txBody>
        </p:sp>
      </p:grpSp>
      <p:sp>
        <p:nvSpPr>
          <p:cNvPr id="310" name="HIGH PERFORMANCE"/>
          <p:cNvSpPr txBox="1"/>
          <p:nvPr/>
        </p:nvSpPr>
        <p:spPr>
          <a:xfrm>
            <a:off x="5894427" y="4854804"/>
            <a:ext cx="1652418" cy="38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ctr" defTabSz="825500">
              <a:defRPr sz="1000" b="1">
                <a:solidFill>
                  <a:srgbClr val="1E1E5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HIGH PERFORMANCE</a:t>
            </a:r>
          </a:p>
        </p:txBody>
      </p:sp>
      <p:sp>
        <p:nvSpPr>
          <p:cNvPr id="311" name="Linha"/>
          <p:cNvSpPr/>
          <p:nvPr/>
        </p:nvSpPr>
        <p:spPr>
          <a:xfrm>
            <a:off x="5953061" y="5167772"/>
            <a:ext cx="5196724" cy="1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2" name="Linha"/>
          <p:cNvSpPr/>
          <p:nvPr/>
        </p:nvSpPr>
        <p:spPr>
          <a:xfrm flipV="1">
            <a:off x="11141765" y="1848825"/>
            <a:ext cx="3" cy="3326232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15" name="SARCOPENIA…"/>
          <p:cNvGrpSpPr/>
          <p:nvPr/>
        </p:nvGrpSpPr>
        <p:grpSpPr>
          <a:xfrm>
            <a:off x="8717196" y="5370721"/>
            <a:ext cx="2286091" cy="776144"/>
            <a:chOff x="0" y="0"/>
            <a:chExt cx="2286089" cy="776142"/>
          </a:xfrm>
        </p:grpSpPr>
        <p:sp>
          <p:nvSpPr>
            <p:cNvPr id="313" name="Retângulo"/>
            <p:cNvSpPr/>
            <p:nvPr/>
          </p:nvSpPr>
          <p:spPr>
            <a:xfrm>
              <a:off x="-1" y="-1"/>
              <a:ext cx="2286090" cy="77614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i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14" name="SARCOPENIA…"/>
            <p:cNvSpPr txBox="1"/>
            <p:nvPr/>
          </p:nvSpPr>
          <p:spPr>
            <a:xfrm>
              <a:off x="6349" y="58734"/>
              <a:ext cx="2273390" cy="658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4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SARCOPENIA</a:t>
              </a:r>
            </a:p>
            <a:p>
              <a:pPr algn="ctr" defTabSz="825500">
                <a:defRPr sz="1200" i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(Lost of muscle mass and function)</a:t>
              </a:r>
            </a:p>
          </p:txBody>
        </p:sp>
      </p:grpSp>
      <p:grpSp>
        <p:nvGrpSpPr>
          <p:cNvPr id="318" name="Lifestyle Habits: malnutrition and physical inactivity"/>
          <p:cNvGrpSpPr/>
          <p:nvPr/>
        </p:nvGrpSpPr>
        <p:grpSpPr>
          <a:xfrm>
            <a:off x="8401401" y="6158804"/>
            <a:ext cx="2892283" cy="393316"/>
            <a:chOff x="0" y="0"/>
            <a:chExt cx="2892281" cy="393315"/>
          </a:xfrm>
        </p:grpSpPr>
        <p:sp>
          <p:nvSpPr>
            <p:cNvPr id="316" name="Retângulo"/>
            <p:cNvSpPr/>
            <p:nvPr/>
          </p:nvSpPr>
          <p:spPr>
            <a:xfrm>
              <a:off x="-1" y="8444"/>
              <a:ext cx="2892283" cy="37643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17" name="Lifestyle Habits: malnutrition and physical inactivity"/>
            <p:cNvSpPr txBox="1"/>
            <p:nvPr/>
          </p:nvSpPr>
          <p:spPr>
            <a:xfrm>
              <a:off x="6349" y="-2"/>
              <a:ext cx="2879583" cy="3933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0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Lifestyle Habits: </a:t>
              </a:r>
              <a:r>
                <a:rPr b="0"/>
                <a:t>malnutrition and physical inactivity</a:t>
              </a:r>
            </a:p>
          </p:txBody>
        </p:sp>
      </p:grpSp>
      <p:sp>
        <p:nvSpPr>
          <p:cNvPr id="319" name="Linha"/>
          <p:cNvSpPr/>
          <p:nvPr/>
        </p:nvSpPr>
        <p:spPr>
          <a:xfrm flipH="1">
            <a:off x="7141132" y="5813278"/>
            <a:ext cx="1559803" cy="1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0" name="Retângulo"/>
          <p:cNvSpPr/>
          <p:nvPr/>
        </p:nvSpPr>
        <p:spPr>
          <a:xfrm>
            <a:off x="4453294" y="5675398"/>
            <a:ext cx="2669074" cy="667169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 algn="ctr" defTabSz="825500">
              <a:defRPr sz="1200"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321" name="BREATHING, MASTICATION AND SWALLOWING MUSCLES"/>
          <p:cNvSpPr txBox="1"/>
          <p:nvPr/>
        </p:nvSpPr>
        <p:spPr>
          <a:xfrm>
            <a:off x="4396144" y="5952409"/>
            <a:ext cx="2753102" cy="41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 algn="ctr" defTabSz="825500">
              <a:defRPr sz="1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BREATHING, MASTICATION AND SWALLOWING MUSCLES</a:t>
            </a:r>
          </a:p>
        </p:txBody>
      </p:sp>
      <p:sp>
        <p:nvSpPr>
          <p:cNvPr id="322" name="Whole Body Process"/>
          <p:cNvSpPr txBox="1"/>
          <p:nvPr/>
        </p:nvSpPr>
        <p:spPr>
          <a:xfrm>
            <a:off x="7461998" y="5603847"/>
            <a:ext cx="1262659" cy="215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25500">
              <a:defRPr sz="8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Whole Body Process</a:t>
            </a:r>
          </a:p>
        </p:txBody>
      </p:sp>
      <p:grpSp>
        <p:nvGrpSpPr>
          <p:cNvPr id="325" name="PROTECTIVE SPLINTS…"/>
          <p:cNvGrpSpPr/>
          <p:nvPr/>
        </p:nvGrpSpPr>
        <p:grpSpPr>
          <a:xfrm>
            <a:off x="855472" y="5540738"/>
            <a:ext cx="2892283" cy="545081"/>
            <a:chOff x="0" y="0"/>
            <a:chExt cx="2892281" cy="545080"/>
          </a:xfrm>
        </p:grpSpPr>
        <p:sp>
          <p:nvSpPr>
            <p:cNvPr id="323" name="Retângulo"/>
            <p:cNvSpPr/>
            <p:nvPr/>
          </p:nvSpPr>
          <p:spPr>
            <a:xfrm>
              <a:off x="0" y="4309"/>
              <a:ext cx="2892282" cy="53646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24" name="PROTECTIVE SPLINTS…"/>
            <p:cNvSpPr txBox="1"/>
            <p:nvPr/>
          </p:nvSpPr>
          <p:spPr>
            <a:xfrm>
              <a:off x="6503" y="-1"/>
              <a:ext cx="2879276" cy="5450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PROTECTIVE SPLINTS</a:t>
              </a:r>
            </a:p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SPORT BEVERAGE AND SNACKS (SUGARS)</a:t>
              </a:r>
            </a:p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BREATHING </a:t>
              </a:r>
            </a:p>
          </p:txBody>
        </p:sp>
      </p:grpSp>
      <p:sp>
        <p:nvSpPr>
          <p:cNvPr id="326" name="Linha"/>
          <p:cNvSpPr/>
          <p:nvPr/>
        </p:nvSpPr>
        <p:spPr>
          <a:xfrm>
            <a:off x="11001902" y="5813276"/>
            <a:ext cx="482928" cy="5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7" name="Linha"/>
          <p:cNvSpPr/>
          <p:nvPr/>
        </p:nvSpPr>
        <p:spPr>
          <a:xfrm flipV="1">
            <a:off x="11495199" y="1984356"/>
            <a:ext cx="3" cy="3846597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8" name="Linha"/>
          <p:cNvSpPr/>
          <p:nvPr/>
        </p:nvSpPr>
        <p:spPr>
          <a:xfrm flipH="1">
            <a:off x="10534170" y="2324567"/>
            <a:ext cx="593912" cy="3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29" name="AdobeStock_419382129.jpeg" descr="AdobeStock_419382129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" b="5"/>
          <a:stretch>
            <a:fillRect/>
          </a:stretch>
        </p:blipFill>
        <p:spPr>
          <a:xfrm flipH="1">
            <a:off x="73572" y="1508639"/>
            <a:ext cx="3142855" cy="3142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8035" y="0"/>
                  <a:pt x="5270" y="1055"/>
                  <a:pt x="3161" y="3164"/>
                </a:cubicBezTo>
                <a:cubicBezTo>
                  <a:pt x="1052" y="5273"/>
                  <a:pt x="0" y="8037"/>
                  <a:pt x="0" y="10801"/>
                </a:cubicBezTo>
                <a:cubicBezTo>
                  <a:pt x="0" y="13565"/>
                  <a:pt x="1052" y="16330"/>
                  <a:pt x="3161" y="18439"/>
                </a:cubicBezTo>
                <a:cubicBezTo>
                  <a:pt x="5270" y="20548"/>
                  <a:pt x="8035" y="21600"/>
                  <a:pt x="10799" y="21600"/>
                </a:cubicBezTo>
                <a:cubicBezTo>
                  <a:pt x="13563" y="21600"/>
                  <a:pt x="16327" y="20548"/>
                  <a:pt x="18436" y="18439"/>
                </a:cubicBezTo>
                <a:cubicBezTo>
                  <a:pt x="20545" y="16330"/>
                  <a:pt x="21600" y="13565"/>
                  <a:pt x="21600" y="10801"/>
                </a:cubicBezTo>
                <a:cubicBezTo>
                  <a:pt x="21600" y="8037"/>
                  <a:pt x="20545" y="5273"/>
                  <a:pt x="18436" y="3164"/>
                </a:cubicBezTo>
                <a:cubicBezTo>
                  <a:pt x="16327" y="1055"/>
                  <a:pt x="13563" y="0"/>
                  <a:pt x="10799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330" name="ORAL FUNCTION &amp; EXERCISE"/>
          <p:cNvSpPr txBox="1"/>
          <p:nvPr/>
        </p:nvSpPr>
        <p:spPr>
          <a:xfrm>
            <a:off x="2464813" y="1065907"/>
            <a:ext cx="9578483" cy="95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184912">
              <a:defRPr sz="50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dist="14224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 FUNCTION </a:t>
            </a:r>
            <a:r>
              <a:rPr>
                <a:solidFill>
                  <a:srgbClr val="FFFFFF"/>
                </a:solidFill>
              </a:rPr>
              <a:t>&amp;</a:t>
            </a: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</a:rPr>
              <a:t> </a:t>
            </a:r>
            <a:r>
              <a:rPr>
                <a:solidFill>
                  <a:schemeClr val="accent2"/>
                </a:solidFill>
              </a:rPr>
              <a:t>EXERCISE</a:t>
            </a:r>
          </a:p>
        </p:txBody>
      </p:sp>
      <p:sp>
        <p:nvSpPr>
          <p:cNvPr id="331" name="Linha"/>
          <p:cNvSpPr/>
          <p:nvPr/>
        </p:nvSpPr>
        <p:spPr>
          <a:xfrm>
            <a:off x="7094441" y="3588139"/>
            <a:ext cx="1215214" cy="5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32" name="!!"/>
          <p:cNvSpPr txBox="1"/>
          <p:nvPr/>
        </p:nvSpPr>
        <p:spPr>
          <a:xfrm>
            <a:off x="451431" y="5465124"/>
            <a:ext cx="482928" cy="687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495300">
              <a:defRPr sz="39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19D64"/>
                </a:solidFill>
                <a:effectLst>
                  <a:outerShdw blurRad="12700" dist="38100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!!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Linha"/>
          <p:cNvSpPr/>
          <p:nvPr/>
        </p:nvSpPr>
        <p:spPr>
          <a:xfrm flipH="1">
            <a:off x="4411482" y="4278719"/>
            <a:ext cx="570567" cy="570567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35" name="Linha"/>
          <p:cNvSpPr/>
          <p:nvPr/>
        </p:nvSpPr>
        <p:spPr>
          <a:xfrm>
            <a:off x="5638365" y="4288478"/>
            <a:ext cx="551047" cy="551047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38" name="BRUXISM…"/>
          <p:cNvGrpSpPr/>
          <p:nvPr/>
        </p:nvGrpSpPr>
        <p:grpSpPr>
          <a:xfrm>
            <a:off x="4283111" y="3493773"/>
            <a:ext cx="2235853" cy="835345"/>
            <a:chOff x="0" y="0"/>
            <a:chExt cx="2235851" cy="835343"/>
          </a:xfrm>
        </p:grpSpPr>
        <p:sp>
          <p:nvSpPr>
            <p:cNvPr id="336" name="Retângulo"/>
            <p:cNvSpPr/>
            <p:nvPr/>
          </p:nvSpPr>
          <p:spPr>
            <a:xfrm>
              <a:off x="0" y="0"/>
              <a:ext cx="2235852" cy="835345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37" name="BRUXISM…"/>
            <p:cNvSpPr txBox="1"/>
            <p:nvPr/>
          </p:nvSpPr>
          <p:spPr>
            <a:xfrm>
              <a:off x="6350" y="68930"/>
              <a:ext cx="2223152" cy="6974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900" b="1">
                  <a:solidFill>
                    <a:srgbClr val="1E1E5B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BRUXISM</a:t>
              </a:r>
            </a:p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behaviour of masticatory muscle activity </a:t>
              </a:r>
            </a:p>
          </p:txBody>
        </p:sp>
      </p:grpSp>
      <p:sp>
        <p:nvSpPr>
          <p:cNvPr id="339" name="Predisposing factor"/>
          <p:cNvSpPr txBox="1"/>
          <p:nvPr/>
        </p:nvSpPr>
        <p:spPr>
          <a:xfrm>
            <a:off x="4508100" y="1937966"/>
            <a:ext cx="1622368" cy="277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25500">
              <a:defRPr sz="1200" b="1">
                <a:solidFill>
                  <a:schemeClr val="accent1">
                    <a:satOff val="-3547"/>
                    <a:lumOff val="-10352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Predisposing factor</a:t>
            </a:r>
          </a:p>
        </p:txBody>
      </p:sp>
      <p:grpSp>
        <p:nvGrpSpPr>
          <p:cNvPr id="342" name="PERIODONTAL DISEASE…"/>
          <p:cNvGrpSpPr/>
          <p:nvPr/>
        </p:nvGrpSpPr>
        <p:grpSpPr>
          <a:xfrm>
            <a:off x="7059013" y="3486688"/>
            <a:ext cx="2561947" cy="747912"/>
            <a:chOff x="0" y="-1"/>
            <a:chExt cx="2561946" cy="747911"/>
          </a:xfrm>
        </p:grpSpPr>
        <p:sp>
          <p:nvSpPr>
            <p:cNvPr id="340" name="Retângulo"/>
            <p:cNvSpPr/>
            <p:nvPr/>
          </p:nvSpPr>
          <p:spPr>
            <a:xfrm>
              <a:off x="-1" y="-2"/>
              <a:ext cx="2561947" cy="74791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41" name="PERIODONTAL DISEASE…"/>
            <p:cNvSpPr txBox="1"/>
            <p:nvPr/>
          </p:nvSpPr>
          <p:spPr>
            <a:xfrm>
              <a:off x="6349" y="139512"/>
              <a:ext cx="2549247" cy="468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500" b="1">
                  <a:solidFill>
                    <a:srgbClr val="1E1E5B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r>
                <a:t>PERIODONTAL DISEASE</a:t>
              </a:r>
            </a:p>
            <a:p>
              <a:pPr algn="ctr" defTabSz="825500">
                <a:defRPr sz="10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Chronic  Inflammatory Disease </a:t>
              </a:r>
            </a:p>
          </p:txBody>
        </p:sp>
      </p:grpSp>
      <p:grpSp>
        <p:nvGrpSpPr>
          <p:cNvPr id="345" name="Mainly regulated centrally"/>
          <p:cNvGrpSpPr/>
          <p:nvPr/>
        </p:nvGrpSpPr>
        <p:grpSpPr>
          <a:xfrm>
            <a:off x="1057597" y="5599716"/>
            <a:ext cx="1418784" cy="562359"/>
            <a:chOff x="0" y="-1"/>
            <a:chExt cx="1418783" cy="562358"/>
          </a:xfrm>
        </p:grpSpPr>
        <p:sp>
          <p:nvSpPr>
            <p:cNvPr id="343" name="Retângulo"/>
            <p:cNvSpPr/>
            <p:nvPr/>
          </p:nvSpPr>
          <p:spPr>
            <a:xfrm>
              <a:off x="-1" y="-2"/>
              <a:ext cx="1418784" cy="5623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44" name="Mainly regulated centrally"/>
            <p:cNvSpPr txBox="1"/>
            <p:nvPr/>
          </p:nvSpPr>
          <p:spPr>
            <a:xfrm>
              <a:off x="6349" y="87986"/>
              <a:ext cx="1406084" cy="4680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>
              <a:lvl1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Mainly regulated centrally</a:t>
              </a:r>
            </a:p>
          </p:txBody>
        </p:sp>
      </p:grpSp>
      <p:grpSp>
        <p:nvGrpSpPr>
          <p:cNvPr id="348" name="GENERAL CONSEQUENCES…"/>
          <p:cNvGrpSpPr/>
          <p:nvPr/>
        </p:nvGrpSpPr>
        <p:grpSpPr>
          <a:xfrm>
            <a:off x="5334939" y="4874670"/>
            <a:ext cx="2235853" cy="1361430"/>
            <a:chOff x="0" y="-1"/>
            <a:chExt cx="2235851" cy="1361429"/>
          </a:xfrm>
        </p:grpSpPr>
        <p:sp>
          <p:nvSpPr>
            <p:cNvPr id="346" name="Retângulo"/>
            <p:cNvSpPr/>
            <p:nvPr/>
          </p:nvSpPr>
          <p:spPr>
            <a:xfrm>
              <a:off x="0" y="-2"/>
              <a:ext cx="2235852" cy="136143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47" name="GENERAL CONSEQUENCES…"/>
            <p:cNvSpPr txBox="1"/>
            <p:nvPr/>
          </p:nvSpPr>
          <p:spPr>
            <a:xfrm>
              <a:off x="6350" y="186277"/>
              <a:ext cx="2223152" cy="988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GENERAL CONSEQUENCES</a:t>
              </a:r>
            </a:p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Chronic migraine</a:t>
              </a:r>
            </a:p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Oro-Facial and Cervical muscle pain</a:t>
              </a:r>
            </a:p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Headache upon awakening</a:t>
              </a:r>
            </a:p>
          </p:txBody>
        </p:sp>
      </p:grpSp>
      <p:grpSp>
        <p:nvGrpSpPr>
          <p:cNvPr id="351" name="ORAL CONSEQUENCES…"/>
          <p:cNvGrpSpPr/>
          <p:nvPr/>
        </p:nvGrpSpPr>
        <p:grpSpPr>
          <a:xfrm>
            <a:off x="2919997" y="4867994"/>
            <a:ext cx="2235852" cy="1361430"/>
            <a:chOff x="0" y="-1"/>
            <a:chExt cx="2235851" cy="1361429"/>
          </a:xfrm>
        </p:grpSpPr>
        <p:sp>
          <p:nvSpPr>
            <p:cNvPr id="349" name="Retângulo"/>
            <p:cNvSpPr/>
            <p:nvPr/>
          </p:nvSpPr>
          <p:spPr>
            <a:xfrm>
              <a:off x="0" y="-2"/>
              <a:ext cx="2235852" cy="136143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50" name="ORAL CONSEQUENCES…"/>
            <p:cNvSpPr txBox="1"/>
            <p:nvPr/>
          </p:nvSpPr>
          <p:spPr>
            <a:xfrm>
              <a:off x="6350" y="97379"/>
              <a:ext cx="2223152" cy="1166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ORAL CONSEQUENCES</a:t>
              </a:r>
            </a:p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Excessive occlusal forces</a:t>
              </a:r>
            </a:p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Tooth Wear</a:t>
              </a:r>
            </a:p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Tooth fracture / chippage</a:t>
              </a:r>
            </a:p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Temporomandibular disorders</a:t>
              </a:r>
            </a:p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Periodontal Disease</a:t>
              </a:r>
            </a:p>
          </p:txBody>
        </p:sp>
      </p:grpSp>
      <p:grpSp>
        <p:nvGrpSpPr>
          <p:cNvPr id="354" name="OVERALL HEALTH…"/>
          <p:cNvGrpSpPr/>
          <p:nvPr/>
        </p:nvGrpSpPr>
        <p:grpSpPr>
          <a:xfrm>
            <a:off x="9970530" y="4257167"/>
            <a:ext cx="2057747" cy="685129"/>
            <a:chOff x="0" y="0"/>
            <a:chExt cx="2057746" cy="685127"/>
          </a:xfrm>
        </p:grpSpPr>
        <p:sp>
          <p:nvSpPr>
            <p:cNvPr id="352" name="Retângulo"/>
            <p:cNvSpPr/>
            <p:nvPr/>
          </p:nvSpPr>
          <p:spPr>
            <a:xfrm>
              <a:off x="-1" y="-1"/>
              <a:ext cx="2057748" cy="68512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53" name="OVERALL HEALTH…"/>
            <p:cNvSpPr txBox="1"/>
            <p:nvPr/>
          </p:nvSpPr>
          <p:spPr>
            <a:xfrm>
              <a:off x="6349" y="13304"/>
              <a:ext cx="2045048" cy="6585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OVERALL HEALTH</a:t>
              </a:r>
            </a:p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&amp; </a:t>
              </a:r>
            </a:p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WELL-BEING</a:t>
              </a:r>
            </a:p>
          </p:txBody>
        </p:sp>
      </p:grpSp>
      <p:sp>
        <p:nvSpPr>
          <p:cNvPr id="355" name="Linha"/>
          <p:cNvSpPr/>
          <p:nvPr/>
        </p:nvSpPr>
        <p:spPr>
          <a:xfrm>
            <a:off x="4038939" y="6458191"/>
            <a:ext cx="7542801" cy="1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56" name="Linha"/>
          <p:cNvSpPr/>
          <p:nvPr/>
        </p:nvSpPr>
        <p:spPr>
          <a:xfrm flipV="1">
            <a:off x="11566628" y="4949658"/>
            <a:ext cx="3" cy="1500917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57" name="Linha"/>
          <p:cNvSpPr/>
          <p:nvPr/>
        </p:nvSpPr>
        <p:spPr>
          <a:xfrm>
            <a:off x="4037922" y="6246500"/>
            <a:ext cx="2" cy="227826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58" name="Linha"/>
          <p:cNvSpPr/>
          <p:nvPr/>
        </p:nvSpPr>
        <p:spPr>
          <a:xfrm>
            <a:off x="8390785" y="3177658"/>
            <a:ext cx="4" cy="317366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63" name="Agrupar"/>
          <p:cNvGrpSpPr/>
          <p:nvPr/>
        </p:nvGrpSpPr>
        <p:grpSpPr>
          <a:xfrm>
            <a:off x="7761399" y="2658396"/>
            <a:ext cx="2057748" cy="555023"/>
            <a:chOff x="0" y="0"/>
            <a:chExt cx="2057747" cy="555021"/>
          </a:xfrm>
        </p:grpSpPr>
        <p:grpSp>
          <p:nvGrpSpPr>
            <p:cNvPr id="361" name="CORTISOL LEVELS…"/>
            <p:cNvGrpSpPr/>
            <p:nvPr/>
          </p:nvGrpSpPr>
          <p:grpSpPr>
            <a:xfrm>
              <a:off x="-1" y="-1"/>
              <a:ext cx="2057749" cy="555023"/>
              <a:chOff x="0" y="0"/>
              <a:chExt cx="2057747" cy="555021"/>
            </a:xfrm>
          </p:grpSpPr>
          <p:sp>
            <p:nvSpPr>
              <p:cNvPr id="359" name="Retângulo"/>
              <p:cNvSpPr/>
              <p:nvPr/>
            </p:nvSpPr>
            <p:spPr>
              <a:xfrm>
                <a:off x="-1" y="-1"/>
                <a:ext cx="2057749" cy="55502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25500">
                  <a:defRPr sz="1200" b="1">
                    <a:latin typeface="Helvetica Neue"/>
                    <a:ea typeface="Helvetica Neue"/>
                    <a:cs typeface="Helvetica Neue"/>
                    <a:sym typeface="Helvetica Neue"/>
                  </a:defRPr>
                </a:pPr>
                <a:endParaRPr/>
              </a:p>
            </p:txBody>
          </p:sp>
          <p:sp>
            <p:nvSpPr>
              <p:cNvPr id="360" name="CORTISOL LEVELS…"/>
              <p:cNvSpPr txBox="1"/>
              <p:nvPr/>
            </p:nvSpPr>
            <p:spPr>
              <a:xfrm>
                <a:off x="6349" y="43500"/>
                <a:ext cx="2045049" cy="46801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 defTabSz="825500">
                  <a:defRPr sz="1200" b="1">
                    <a:latin typeface="Helvetica Neue"/>
                    <a:ea typeface="Helvetica Neue"/>
                    <a:cs typeface="Helvetica Neue"/>
                    <a:sym typeface="Helvetica Neue"/>
                  </a:defRPr>
                </a:pPr>
                <a:r>
                  <a:t>CORTISOL LEVELS</a:t>
                </a:r>
              </a:p>
              <a:p>
                <a:pPr algn="ctr" defTabSz="825500">
                  <a:defRPr sz="1200" b="1">
                    <a:latin typeface="Helvetica Neue"/>
                    <a:ea typeface="Helvetica Neue"/>
                    <a:cs typeface="Helvetica Neue"/>
                    <a:sym typeface="Helvetica Neue"/>
                  </a:defRPr>
                </a:pPr>
                <a:r>
                  <a:t>IL-1B</a:t>
                </a:r>
              </a:p>
            </p:txBody>
          </p:sp>
        </p:grpSp>
        <p:sp>
          <p:nvSpPr>
            <p:cNvPr id="362" name="Linha"/>
            <p:cNvSpPr/>
            <p:nvPr/>
          </p:nvSpPr>
          <p:spPr>
            <a:xfrm flipV="1">
              <a:off x="228442" y="81167"/>
              <a:ext cx="3" cy="2739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64" name="Linha"/>
          <p:cNvSpPr/>
          <p:nvPr/>
        </p:nvSpPr>
        <p:spPr>
          <a:xfrm>
            <a:off x="10731655" y="3150345"/>
            <a:ext cx="3" cy="1145481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67" name="STIMULATE OF INFLAMMATORY PROCESS"/>
          <p:cNvGrpSpPr/>
          <p:nvPr/>
        </p:nvGrpSpPr>
        <p:grpSpPr>
          <a:xfrm>
            <a:off x="7768269" y="2053050"/>
            <a:ext cx="4019604" cy="428935"/>
            <a:chOff x="0" y="0"/>
            <a:chExt cx="4019603" cy="428933"/>
          </a:xfrm>
        </p:grpSpPr>
        <p:sp>
          <p:nvSpPr>
            <p:cNvPr id="365" name="Retângulo"/>
            <p:cNvSpPr/>
            <p:nvPr/>
          </p:nvSpPr>
          <p:spPr>
            <a:xfrm>
              <a:off x="0" y="-1"/>
              <a:ext cx="4019604" cy="428935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1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66" name="STIMULATE OF INFLAMMATORY PROCESS"/>
            <p:cNvSpPr txBox="1"/>
            <p:nvPr/>
          </p:nvSpPr>
          <p:spPr>
            <a:xfrm>
              <a:off x="6350" y="88222"/>
              <a:ext cx="4006904" cy="252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1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STIMULATE OF INFLAMMATORY PROCESS</a:t>
              </a:r>
            </a:p>
          </p:txBody>
        </p:sp>
      </p:grpSp>
      <p:sp>
        <p:nvSpPr>
          <p:cNvPr id="368" name="Linha"/>
          <p:cNvSpPr/>
          <p:nvPr/>
        </p:nvSpPr>
        <p:spPr>
          <a:xfrm flipH="1">
            <a:off x="9613354" y="3163044"/>
            <a:ext cx="796558" cy="578055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69" name="RISK FACTOR"/>
          <p:cNvSpPr txBox="1"/>
          <p:nvPr/>
        </p:nvSpPr>
        <p:spPr>
          <a:xfrm>
            <a:off x="9617064" y="3732514"/>
            <a:ext cx="1262659" cy="227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25500">
              <a:defRPr sz="900" b="1">
                <a:solidFill>
                  <a:schemeClr val="accent1">
                    <a:satOff val="-3547"/>
                    <a:lumOff val="-10352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RISK FACTOR</a:t>
            </a:r>
          </a:p>
        </p:txBody>
      </p:sp>
      <p:grpSp>
        <p:nvGrpSpPr>
          <p:cNvPr id="372" name="Systemic Inflammatory Burden"/>
          <p:cNvGrpSpPr/>
          <p:nvPr/>
        </p:nvGrpSpPr>
        <p:grpSpPr>
          <a:xfrm>
            <a:off x="9931189" y="2664747"/>
            <a:ext cx="1885292" cy="555022"/>
            <a:chOff x="0" y="0"/>
            <a:chExt cx="1885290" cy="555021"/>
          </a:xfrm>
        </p:grpSpPr>
        <p:sp>
          <p:nvSpPr>
            <p:cNvPr id="370" name="Retângulo"/>
            <p:cNvSpPr/>
            <p:nvPr/>
          </p:nvSpPr>
          <p:spPr>
            <a:xfrm>
              <a:off x="0" y="-1"/>
              <a:ext cx="1885291" cy="55502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71" name="Systemic Inflammatory Burden"/>
            <p:cNvSpPr txBox="1"/>
            <p:nvPr/>
          </p:nvSpPr>
          <p:spPr>
            <a:xfrm>
              <a:off x="6350" y="43500"/>
              <a:ext cx="1872591" cy="4680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Systemic Inflammatory Burden</a:t>
              </a:r>
            </a:p>
          </p:txBody>
        </p:sp>
      </p:grpSp>
      <p:grpSp>
        <p:nvGrpSpPr>
          <p:cNvPr id="375" name="TREATMENT: Counselling, Oclusal Appliances, Physiotherapy, Psychotherapy and Pharmacotherapy"/>
          <p:cNvGrpSpPr/>
          <p:nvPr/>
        </p:nvGrpSpPr>
        <p:grpSpPr>
          <a:xfrm>
            <a:off x="7819666" y="5408545"/>
            <a:ext cx="3363163" cy="666357"/>
            <a:chOff x="0" y="0"/>
            <a:chExt cx="3363162" cy="666355"/>
          </a:xfrm>
        </p:grpSpPr>
        <p:sp>
          <p:nvSpPr>
            <p:cNvPr id="373" name="Retângulo"/>
            <p:cNvSpPr/>
            <p:nvPr/>
          </p:nvSpPr>
          <p:spPr>
            <a:xfrm>
              <a:off x="-1" y="0"/>
              <a:ext cx="3363164" cy="66635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 algn="ctr" defTabSz="825500">
                <a:defRPr sz="12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74" name="TREATMENT: Counselling, Oclusal Appliances, Physiotherapy, Psychotherapy and Pharmacotherapy"/>
            <p:cNvSpPr txBox="1"/>
            <p:nvPr/>
          </p:nvSpPr>
          <p:spPr>
            <a:xfrm>
              <a:off x="6349" y="26732"/>
              <a:ext cx="3350464" cy="633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TREATMENT</a:t>
              </a:r>
              <a:r>
                <a:rPr b="0"/>
                <a:t>: Counselling, Oclusal Appliances, Physiotherapy, Psychotherapy and Pharmacotherapy</a:t>
              </a:r>
            </a:p>
          </p:txBody>
        </p:sp>
      </p:grpSp>
      <p:sp>
        <p:nvSpPr>
          <p:cNvPr id="376" name="Linha"/>
          <p:cNvSpPr/>
          <p:nvPr/>
        </p:nvSpPr>
        <p:spPr>
          <a:xfrm>
            <a:off x="9625320" y="4023901"/>
            <a:ext cx="360788" cy="360788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79" name="Biological, Psychosocial and Lifestyle Risk Factors"/>
          <p:cNvGrpSpPr/>
          <p:nvPr/>
        </p:nvGrpSpPr>
        <p:grpSpPr>
          <a:xfrm>
            <a:off x="4289576" y="2228644"/>
            <a:ext cx="2057747" cy="512615"/>
            <a:chOff x="0" y="0"/>
            <a:chExt cx="2057746" cy="512614"/>
          </a:xfrm>
        </p:grpSpPr>
        <p:sp>
          <p:nvSpPr>
            <p:cNvPr id="377" name="Retângulo"/>
            <p:cNvSpPr/>
            <p:nvPr/>
          </p:nvSpPr>
          <p:spPr>
            <a:xfrm>
              <a:off x="-1" y="0"/>
              <a:ext cx="2057748" cy="512615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78" name="Biological, Psychosocial and Lifestyle Risk Factors"/>
            <p:cNvSpPr txBox="1"/>
            <p:nvPr/>
          </p:nvSpPr>
          <p:spPr>
            <a:xfrm>
              <a:off x="6349" y="38244"/>
              <a:ext cx="2045048" cy="4680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>
              <a:lvl1pPr algn="ctr" defTabSz="825500">
                <a:defRPr sz="12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Biological, Psychosocial and Lifestyle Risk Factors</a:t>
              </a:r>
            </a:p>
          </p:txBody>
        </p:sp>
      </p:grpSp>
      <p:grpSp>
        <p:nvGrpSpPr>
          <p:cNvPr id="382" name="Awakening Sleeping"/>
          <p:cNvGrpSpPr/>
          <p:nvPr/>
        </p:nvGrpSpPr>
        <p:grpSpPr>
          <a:xfrm>
            <a:off x="1196063" y="5099617"/>
            <a:ext cx="1141856" cy="428933"/>
            <a:chOff x="0" y="0"/>
            <a:chExt cx="1141855" cy="428932"/>
          </a:xfrm>
        </p:grpSpPr>
        <p:sp>
          <p:nvSpPr>
            <p:cNvPr id="380" name="Retângulo"/>
            <p:cNvSpPr/>
            <p:nvPr/>
          </p:nvSpPr>
          <p:spPr>
            <a:xfrm>
              <a:off x="0" y="-1"/>
              <a:ext cx="1141856" cy="42893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 algn="ctr" defTabSz="825500">
                <a:defRPr sz="1100" b="1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81" name="Awakening Sleeping"/>
            <p:cNvSpPr txBox="1"/>
            <p:nvPr/>
          </p:nvSpPr>
          <p:spPr>
            <a:xfrm>
              <a:off x="6350" y="4993"/>
              <a:ext cx="1129156" cy="4175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>
              <a:lvl1pPr algn="ctr" defTabSz="825500">
                <a:defRPr sz="1100" b="1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Awakening Sleeping</a:t>
              </a:r>
            </a:p>
          </p:txBody>
        </p:sp>
      </p:grpSp>
      <p:sp>
        <p:nvSpPr>
          <p:cNvPr id="383" name="Diagnosis: PSG + EMG"/>
          <p:cNvSpPr txBox="1"/>
          <p:nvPr/>
        </p:nvSpPr>
        <p:spPr>
          <a:xfrm>
            <a:off x="4819443" y="6478511"/>
            <a:ext cx="1431482" cy="227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25500">
              <a:defRPr sz="9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Diagnosis: PSG + EMG</a:t>
            </a:r>
          </a:p>
        </p:txBody>
      </p:sp>
      <p:sp>
        <p:nvSpPr>
          <p:cNvPr id="384" name="Multidisciplinar Approach"/>
          <p:cNvSpPr txBox="1"/>
          <p:nvPr/>
        </p:nvSpPr>
        <p:spPr>
          <a:xfrm>
            <a:off x="8530749" y="5200172"/>
            <a:ext cx="1940999" cy="227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25500">
              <a:defRPr sz="900" b="1">
                <a:solidFill>
                  <a:srgbClr val="1E1E5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Multidisciplinar Approach</a:t>
            </a:r>
          </a:p>
        </p:txBody>
      </p:sp>
      <p:pic>
        <p:nvPicPr>
          <p:cNvPr id="385" name="AdobeStock_597177898.jpeg" descr="AdobeStock_597177898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381" t="1070" r="17378" b="1069"/>
          <a:stretch>
            <a:fillRect/>
          </a:stretch>
        </p:blipFill>
        <p:spPr>
          <a:xfrm>
            <a:off x="195344" y="1620843"/>
            <a:ext cx="3143234" cy="3143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0595" extrusionOk="0">
                <a:moveTo>
                  <a:pt x="9839" y="0"/>
                </a:moveTo>
                <a:cubicBezTo>
                  <a:pt x="7321" y="0"/>
                  <a:pt x="4803" y="1006"/>
                  <a:pt x="2882" y="3016"/>
                </a:cubicBezTo>
                <a:cubicBezTo>
                  <a:pt x="-961" y="7038"/>
                  <a:pt x="-961" y="13557"/>
                  <a:pt x="2882" y="17578"/>
                </a:cubicBezTo>
                <a:cubicBezTo>
                  <a:pt x="6724" y="21600"/>
                  <a:pt x="12954" y="21600"/>
                  <a:pt x="16796" y="17578"/>
                </a:cubicBezTo>
                <a:cubicBezTo>
                  <a:pt x="20639" y="13557"/>
                  <a:pt x="20639" y="7038"/>
                  <a:pt x="16796" y="3016"/>
                </a:cubicBezTo>
                <a:cubicBezTo>
                  <a:pt x="14875" y="1006"/>
                  <a:pt x="12357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386" name="AdobeStock_114365340.jpeg" descr="AdobeStock_114365340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6" t="2813" r="23138" b="21104"/>
          <a:stretch>
            <a:fillRect/>
          </a:stretch>
        </p:blipFill>
        <p:spPr>
          <a:xfrm>
            <a:off x="198072" y="1614327"/>
            <a:ext cx="3131121" cy="3131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0595" extrusionOk="0">
                <a:moveTo>
                  <a:pt x="9840" y="0"/>
                </a:moveTo>
                <a:cubicBezTo>
                  <a:pt x="7322" y="0"/>
                  <a:pt x="4802" y="1004"/>
                  <a:pt x="2881" y="3015"/>
                </a:cubicBezTo>
                <a:cubicBezTo>
                  <a:pt x="-961" y="7036"/>
                  <a:pt x="-961" y="13558"/>
                  <a:pt x="2881" y="17579"/>
                </a:cubicBezTo>
                <a:cubicBezTo>
                  <a:pt x="6723" y="21600"/>
                  <a:pt x="12955" y="21600"/>
                  <a:pt x="16797" y="17579"/>
                </a:cubicBezTo>
                <a:cubicBezTo>
                  <a:pt x="20639" y="13558"/>
                  <a:pt x="20639" y="7036"/>
                  <a:pt x="16797" y="3015"/>
                </a:cubicBezTo>
                <a:cubicBezTo>
                  <a:pt x="14876" y="1004"/>
                  <a:pt x="12358" y="0"/>
                  <a:pt x="9840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387" name="ORAL FUNCTION &amp; STRESS"/>
          <p:cNvSpPr txBox="1"/>
          <p:nvPr/>
        </p:nvSpPr>
        <p:spPr>
          <a:xfrm>
            <a:off x="2661323" y="1033802"/>
            <a:ext cx="9108472" cy="918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668655">
              <a:defRPr sz="5200" b="1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1E1E5B"/>
                </a:solidFill>
                <a:effectLst>
                  <a:outerShdw blurRad="12700" dist="51435" dir="18900000" rotWithShape="0">
                    <a:srgbClr val="000000"/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ORAL FUNCTION </a:t>
            </a:r>
            <a:r>
              <a:rPr>
                <a:solidFill>
                  <a:srgbClr val="FFFFFF"/>
                </a:solidFill>
              </a:rPr>
              <a:t>&amp;</a:t>
            </a: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</a:rPr>
              <a:t> </a:t>
            </a:r>
            <a:r>
              <a:rPr>
                <a:solidFill>
                  <a:schemeClr val="accent2"/>
                </a:solidFill>
              </a:rPr>
              <a:t>STRESS</a:t>
            </a:r>
          </a:p>
        </p:txBody>
      </p:sp>
      <p:grpSp>
        <p:nvGrpSpPr>
          <p:cNvPr id="390" name="genetic; imbalance in centrally  acting neurotransmitters (serotonin, dopamine)…"/>
          <p:cNvGrpSpPr/>
          <p:nvPr/>
        </p:nvGrpSpPr>
        <p:grpSpPr>
          <a:xfrm>
            <a:off x="3624985" y="2758513"/>
            <a:ext cx="3460686" cy="570686"/>
            <a:chOff x="0" y="0"/>
            <a:chExt cx="3460684" cy="570685"/>
          </a:xfrm>
        </p:grpSpPr>
        <p:sp>
          <p:nvSpPr>
            <p:cNvPr id="388" name="Retângulo"/>
            <p:cNvSpPr/>
            <p:nvPr/>
          </p:nvSpPr>
          <p:spPr>
            <a:xfrm>
              <a:off x="-1" y="-1"/>
              <a:ext cx="3460685" cy="57068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 algn="ctr" defTabSz="825500">
                <a:defRPr sz="11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389" name="genetic; imbalance in centrally  acting neurotransmitters (serotonin, dopamine)…"/>
            <p:cNvSpPr txBox="1"/>
            <p:nvPr/>
          </p:nvSpPr>
          <p:spPr>
            <a:xfrm>
              <a:off x="6349" y="19605"/>
              <a:ext cx="3447985" cy="5447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/>
            <a:p>
              <a:pPr algn="ctr" defTabSz="825500">
                <a:defRPr sz="11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 genetic; imbalance in centrally  acting neurotransmitters (serotonin, dopamine) </a:t>
              </a:r>
            </a:p>
            <a:p>
              <a:pPr algn="ctr" defTabSz="825500">
                <a:defRPr sz="1100"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anxiety, depression, stress, smoking, alcohol. 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1166</Words>
  <Application>Microsoft Office PowerPoint</Application>
  <PresentationFormat>Widescreen</PresentationFormat>
  <Paragraphs>258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</vt:lpstr>
      <vt:lpstr>Avenir Book</vt:lpstr>
      <vt:lpstr>Avenir Heavy</vt:lpstr>
      <vt:lpstr>Baskerville</vt:lpstr>
      <vt:lpstr>Calibri</vt:lpstr>
      <vt:lpstr>Calibri Light</vt:lpstr>
      <vt:lpstr>Futura</vt:lpstr>
      <vt:lpstr>Futura Bold</vt:lpstr>
      <vt:lpstr>Helvetica</vt:lpstr>
      <vt:lpstr>Helvetica Neue</vt:lpstr>
      <vt:lpstr>Tahoma</vt:lpstr>
      <vt:lpstr>Times New Roman</vt:lpstr>
      <vt:lpstr>Times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Yiota Mitroyianni</cp:lastModifiedBy>
  <cp:revision>1</cp:revision>
  <dcterms:modified xsi:type="dcterms:W3CDTF">2024-01-05T08:26:41Z</dcterms:modified>
</cp:coreProperties>
</file>