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66" r:id="rId6"/>
    <p:sldId id="267" r:id="rId7"/>
    <p:sldId id="263" r:id="rId8"/>
    <p:sldId id="268" r:id="rId9"/>
    <p:sldId id="269" r:id="rId10"/>
    <p:sldId id="274" r:id="rId11"/>
    <p:sldId id="273" r:id="rId12"/>
    <p:sldId id="271" r:id="rId13"/>
    <p:sldId id="264" r:id="rId14"/>
    <p:sldId id="265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9" autoAdjust="0"/>
    <p:restoredTop sz="94660"/>
  </p:normalViewPr>
  <p:slideViewPr>
    <p:cSldViewPr snapToGrid="0" showGuides="1">
      <p:cViewPr varScale="1">
        <p:scale>
          <a:sx n="156" d="100"/>
          <a:sy n="156" d="100"/>
        </p:scale>
        <p:origin x="34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087E9-C887-C545-8FA3-C9FD7D647D74}" type="doc">
      <dgm:prSet loTypeId="urn:microsoft.com/office/officeart/2008/layout/RadialCluster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DC386B6-78D7-724E-A6CE-38DC176C41B5}">
      <dgm:prSet phldrT="[Text]"/>
      <dgm:spPr/>
      <dgm:t>
        <a:bodyPr/>
        <a:lstStyle/>
        <a:p>
          <a:r>
            <a:rPr lang="en-GB" b="1" dirty="0"/>
            <a:t>RISK PREVENTION STRATEGIES</a:t>
          </a:r>
        </a:p>
      </dgm:t>
    </dgm:pt>
    <dgm:pt modelId="{84A52315-387B-CC44-94FC-39A6D259FB24}" type="parTrans" cxnId="{BA3136F0-6463-A74F-9A99-07F8BA6BC7F6}">
      <dgm:prSet/>
      <dgm:spPr/>
      <dgm:t>
        <a:bodyPr/>
        <a:lstStyle/>
        <a:p>
          <a:endParaRPr lang="en-GB"/>
        </a:p>
      </dgm:t>
    </dgm:pt>
    <dgm:pt modelId="{73BC2D89-E69B-F440-A93A-3DA41229CE11}" type="sibTrans" cxnId="{BA3136F0-6463-A74F-9A99-07F8BA6BC7F6}">
      <dgm:prSet/>
      <dgm:spPr/>
      <dgm:t>
        <a:bodyPr/>
        <a:lstStyle/>
        <a:p>
          <a:endParaRPr lang="en-GB"/>
        </a:p>
      </dgm:t>
    </dgm:pt>
    <dgm:pt modelId="{24BD3438-B1FB-1449-80EB-A4CB4BF4DDF2}">
      <dgm:prSet phldrT="[Text]" custT="1"/>
      <dgm:spPr/>
      <dgm:t>
        <a:bodyPr/>
        <a:lstStyle/>
        <a:p>
          <a:r>
            <a:rPr lang="en-GB" sz="1800" b="1" dirty="0"/>
            <a:t>LIFESTYLE EDUCATION</a:t>
          </a:r>
        </a:p>
      </dgm:t>
    </dgm:pt>
    <dgm:pt modelId="{466B23C1-B4AD-4A4E-BE0C-7EB6F49844B4}" type="parTrans" cxnId="{ABA4EAEF-8876-2749-8DA1-D43ADDB77441}">
      <dgm:prSet/>
      <dgm:spPr/>
      <dgm:t>
        <a:bodyPr/>
        <a:lstStyle/>
        <a:p>
          <a:endParaRPr lang="en-GB"/>
        </a:p>
      </dgm:t>
    </dgm:pt>
    <dgm:pt modelId="{ACAB71B0-11F8-834D-A03A-002FF851FAD6}" type="sibTrans" cxnId="{ABA4EAEF-8876-2749-8DA1-D43ADDB77441}">
      <dgm:prSet/>
      <dgm:spPr/>
      <dgm:t>
        <a:bodyPr/>
        <a:lstStyle/>
        <a:p>
          <a:endParaRPr lang="en-GB"/>
        </a:p>
      </dgm:t>
    </dgm:pt>
    <dgm:pt modelId="{30B98BF3-53A8-2A43-8B15-8CEB90132FDC}">
      <dgm:prSet phldrT="[Text]" custT="1"/>
      <dgm:spPr/>
      <dgm:t>
        <a:bodyPr/>
        <a:lstStyle/>
        <a:p>
          <a:r>
            <a:rPr lang="en-GB" sz="1800" b="1" dirty="0"/>
            <a:t>NUTRIONAL EDUCATION</a:t>
          </a:r>
        </a:p>
      </dgm:t>
    </dgm:pt>
    <dgm:pt modelId="{F728D6A7-9084-624B-9C78-9F96533D5322}" type="parTrans" cxnId="{46FC30C5-0632-B843-918A-CB03F54BF0AF}">
      <dgm:prSet/>
      <dgm:spPr/>
      <dgm:t>
        <a:bodyPr/>
        <a:lstStyle/>
        <a:p>
          <a:endParaRPr lang="en-GB"/>
        </a:p>
      </dgm:t>
    </dgm:pt>
    <dgm:pt modelId="{4FE0E043-943B-4346-B62F-06F883808C09}" type="sibTrans" cxnId="{46FC30C5-0632-B843-918A-CB03F54BF0AF}">
      <dgm:prSet/>
      <dgm:spPr/>
      <dgm:t>
        <a:bodyPr/>
        <a:lstStyle/>
        <a:p>
          <a:endParaRPr lang="en-GB"/>
        </a:p>
      </dgm:t>
    </dgm:pt>
    <dgm:pt modelId="{22F00DE4-A8B6-A644-BE12-E7D920253AE9}">
      <dgm:prSet phldrT="[Text]" custT="1"/>
      <dgm:spPr/>
      <dgm:t>
        <a:bodyPr/>
        <a:lstStyle/>
        <a:p>
          <a:r>
            <a:rPr lang="en-GB" sz="1800" b="1" dirty="0"/>
            <a:t>NON-DRUG PRODUCTS</a:t>
          </a:r>
        </a:p>
      </dgm:t>
    </dgm:pt>
    <dgm:pt modelId="{37BF4C45-5F69-1046-82EF-4F3D6F269A63}" type="parTrans" cxnId="{400B29E9-CF1A-634F-914A-889214C4D1AB}">
      <dgm:prSet/>
      <dgm:spPr/>
      <dgm:t>
        <a:bodyPr/>
        <a:lstStyle/>
        <a:p>
          <a:endParaRPr lang="en-GB"/>
        </a:p>
      </dgm:t>
    </dgm:pt>
    <dgm:pt modelId="{CC665E12-F2BC-9D41-8D82-50296D749FCC}" type="sibTrans" cxnId="{400B29E9-CF1A-634F-914A-889214C4D1AB}">
      <dgm:prSet/>
      <dgm:spPr/>
      <dgm:t>
        <a:bodyPr/>
        <a:lstStyle/>
        <a:p>
          <a:endParaRPr lang="en-GB"/>
        </a:p>
      </dgm:t>
    </dgm:pt>
    <dgm:pt modelId="{14E4D0AD-6446-8C41-B7E5-87B3B6B5ACF7}">
      <dgm:prSet phldrT="[Text]"/>
      <dgm:spPr/>
      <dgm:t>
        <a:bodyPr/>
        <a:lstStyle/>
        <a:p>
          <a:endParaRPr lang="en-GB" dirty="0"/>
        </a:p>
      </dgm:t>
    </dgm:pt>
    <dgm:pt modelId="{C63A5EFB-0F6D-1149-B332-1D54EE67AB2B}" type="parTrans" cxnId="{8BC3176F-AFB4-4440-AB32-951EA70183B1}">
      <dgm:prSet/>
      <dgm:spPr/>
      <dgm:t>
        <a:bodyPr/>
        <a:lstStyle/>
        <a:p>
          <a:endParaRPr lang="en-GB"/>
        </a:p>
      </dgm:t>
    </dgm:pt>
    <dgm:pt modelId="{4564E3F3-6B1E-B949-96A3-D423E1121A3D}" type="sibTrans" cxnId="{8BC3176F-AFB4-4440-AB32-951EA70183B1}">
      <dgm:prSet/>
      <dgm:spPr/>
      <dgm:t>
        <a:bodyPr/>
        <a:lstStyle/>
        <a:p>
          <a:endParaRPr lang="en-GB"/>
        </a:p>
      </dgm:t>
    </dgm:pt>
    <dgm:pt modelId="{9967B5AA-91F3-6B4D-A7C2-BEDDA278FA8C}" type="pres">
      <dgm:prSet presAssocID="{B09087E9-C887-C545-8FA3-C9FD7D647D7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648ECEC-4F13-8D42-9C77-61006B2F3180}" type="pres">
      <dgm:prSet presAssocID="{3DC386B6-78D7-724E-A6CE-38DC176C41B5}" presName="singleCycle" presStyleCnt="0"/>
      <dgm:spPr/>
    </dgm:pt>
    <dgm:pt modelId="{A3A27CF7-A39C-3848-985D-D60C6F97AA1F}" type="pres">
      <dgm:prSet presAssocID="{3DC386B6-78D7-724E-A6CE-38DC176C41B5}" presName="singleCenter" presStyleLbl="node1" presStyleIdx="0" presStyleCnt="4" custLinFactNeighborX="684" custLinFactNeighborY="-6267">
        <dgm:presLayoutVars>
          <dgm:chMax val="7"/>
          <dgm:chPref val="7"/>
        </dgm:presLayoutVars>
      </dgm:prSet>
      <dgm:spPr/>
    </dgm:pt>
    <dgm:pt modelId="{FE411FDC-6F00-964F-A8D2-701D97EA81C3}" type="pres">
      <dgm:prSet presAssocID="{466B23C1-B4AD-4A4E-BE0C-7EB6F49844B4}" presName="Name56" presStyleLbl="parChTrans1D2" presStyleIdx="0" presStyleCnt="3"/>
      <dgm:spPr/>
    </dgm:pt>
    <dgm:pt modelId="{FC9C01B8-9617-EC44-9ADD-C931DC81ABB9}" type="pres">
      <dgm:prSet presAssocID="{24BD3438-B1FB-1449-80EB-A4CB4BF4DDF2}" presName="text0" presStyleLbl="node1" presStyleIdx="1" presStyleCnt="4" custScaleX="221175">
        <dgm:presLayoutVars>
          <dgm:bulletEnabled val="1"/>
        </dgm:presLayoutVars>
      </dgm:prSet>
      <dgm:spPr/>
    </dgm:pt>
    <dgm:pt modelId="{40624550-293A-7E4D-AEE3-247DF6DE15F3}" type="pres">
      <dgm:prSet presAssocID="{F728D6A7-9084-624B-9C78-9F96533D5322}" presName="Name56" presStyleLbl="parChTrans1D2" presStyleIdx="1" presStyleCnt="3"/>
      <dgm:spPr/>
    </dgm:pt>
    <dgm:pt modelId="{C318F9E2-0B11-6741-94FF-A7FD206CDDA1}" type="pres">
      <dgm:prSet presAssocID="{30B98BF3-53A8-2A43-8B15-8CEB90132FDC}" presName="text0" presStyleLbl="node1" presStyleIdx="2" presStyleCnt="4" custScaleX="221175">
        <dgm:presLayoutVars>
          <dgm:bulletEnabled val="1"/>
        </dgm:presLayoutVars>
      </dgm:prSet>
      <dgm:spPr/>
    </dgm:pt>
    <dgm:pt modelId="{AD60B58E-CE2B-9546-B38F-C90C5A3B587D}" type="pres">
      <dgm:prSet presAssocID="{37BF4C45-5F69-1046-82EF-4F3D6F269A63}" presName="Name56" presStyleLbl="parChTrans1D2" presStyleIdx="2" presStyleCnt="3"/>
      <dgm:spPr/>
    </dgm:pt>
    <dgm:pt modelId="{7E6E421A-E0D2-704F-B533-9D1AE0CAEF57}" type="pres">
      <dgm:prSet presAssocID="{22F00DE4-A8B6-A644-BE12-E7D920253AE9}" presName="text0" presStyleLbl="node1" presStyleIdx="3" presStyleCnt="4" custScaleX="221175">
        <dgm:presLayoutVars>
          <dgm:bulletEnabled val="1"/>
        </dgm:presLayoutVars>
      </dgm:prSet>
      <dgm:spPr/>
    </dgm:pt>
  </dgm:ptLst>
  <dgm:cxnLst>
    <dgm:cxn modelId="{DFEE7F20-177E-794D-B0BD-BF281430A1A8}" type="presOf" srcId="{37BF4C45-5F69-1046-82EF-4F3D6F269A63}" destId="{AD60B58E-CE2B-9546-B38F-C90C5A3B587D}" srcOrd="0" destOrd="0" presId="urn:microsoft.com/office/officeart/2008/layout/RadialCluster"/>
    <dgm:cxn modelId="{02D30740-91F6-F446-BC74-37212469B45F}" type="presOf" srcId="{466B23C1-B4AD-4A4E-BE0C-7EB6F49844B4}" destId="{FE411FDC-6F00-964F-A8D2-701D97EA81C3}" srcOrd="0" destOrd="0" presId="urn:microsoft.com/office/officeart/2008/layout/RadialCluster"/>
    <dgm:cxn modelId="{9F09C649-A556-7F42-8C9E-933F68ACEED2}" type="presOf" srcId="{3DC386B6-78D7-724E-A6CE-38DC176C41B5}" destId="{A3A27CF7-A39C-3848-985D-D60C6F97AA1F}" srcOrd="0" destOrd="0" presId="urn:microsoft.com/office/officeart/2008/layout/RadialCluster"/>
    <dgm:cxn modelId="{8BC3176F-AFB4-4440-AB32-951EA70183B1}" srcId="{B09087E9-C887-C545-8FA3-C9FD7D647D74}" destId="{14E4D0AD-6446-8C41-B7E5-87B3B6B5ACF7}" srcOrd="1" destOrd="0" parTransId="{C63A5EFB-0F6D-1149-B332-1D54EE67AB2B}" sibTransId="{4564E3F3-6B1E-B949-96A3-D423E1121A3D}"/>
    <dgm:cxn modelId="{69E51E70-C27F-134C-BDC3-A7DA4DD5F33F}" type="presOf" srcId="{B09087E9-C887-C545-8FA3-C9FD7D647D74}" destId="{9967B5AA-91F3-6B4D-A7C2-BEDDA278FA8C}" srcOrd="0" destOrd="0" presId="urn:microsoft.com/office/officeart/2008/layout/RadialCluster"/>
    <dgm:cxn modelId="{80B87951-39B2-D24E-9FCF-F092EABEB52F}" type="presOf" srcId="{F728D6A7-9084-624B-9C78-9F96533D5322}" destId="{40624550-293A-7E4D-AEE3-247DF6DE15F3}" srcOrd="0" destOrd="0" presId="urn:microsoft.com/office/officeart/2008/layout/RadialCluster"/>
    <dgm:cxn modelId="{95270498-5D5A-AA45-A016-028BF8FCF0B9}" type="presOf" srcId="{30B98BF3-53A8-2A43-8B15-8CEB90132FDC}" destId="{C318F9E2-0B11-6741-94FF-A7FD206CDDA1}" srcOrd="0" destOrd="0" presId="urn:microsoft.com/office/officeart/2008/layout/RadialCluster"/>
    <dgm:cxn modelId="{4B407EB7-3C68-4F4A-8A1D-1EAE1D6FF011}" type="presOf" srcId="{22F00DE4-A8B6-A644-BE12-E7D920253AE9}" destId="{7E6E421A-E0D2-704F-B533-9D1AE0CAEF57}" srcOrd="0" destOrd="0" presId="urn:microsoft.com/office/officeart/2008/layout/RadialCluster"/>
    <dgm:cxn modelId="{377C79C3-E315-F247-AE4F-7C6A66C305AC}" type="presOf" srcId="{24BD3438-B1FB-1449-80EB-A4CB4BF4DDF2}" destId="{FC9C01B8-9617-EC44-9ADD-C931DC81ABB9}" srcOrd="0" destOrd="0" presId="urn:microsoft.com/office/officeart/2008/layout/RadialCluster"/>
    <dgm:cxn modelId="{46FC30C5-0632-B843-918A-CB03F54BF0AF}" srcId="{3DC386B6-78D7-724E-A6CE-38DC176C41B5}" destId="{30B98BF3-53A8-2A43-8B15-8CEB90132FDC}" srcOrd="1" destOrd="0" parTransId="{F728D6A7-9084-624B-9C78-9F96533D5322}" sibTransId="{4FE0E043-943B-4346-B62F-06F883808C09}"/>
    <dgm:cxn modelId="{400B29E9-CF1A-634F-914A-889214C4D1AB}" srcId="{3DC386B6-78D7-724E-A6CE-38DC176C41B5}" destId="{22F00DE4-A8B6-A644-BE12-E7D920253AE9}" srcOrd="2" destOrd="0" parTransId="{37BF4C45-5F69-1046-82EF-4F3D6F269A63}" sibTransId="{CC665E12-F2BC-9D41-8D82-50296D749FCC}"/>
    <dgm:cxn modelId="{ABA4EAEF-8876-2749-8DA1-D43ADDB77441}" srcId="{3DC386B6-78D7-724E-A6CE-38DC176C41B5}" destId="{24BD3438-B1FB-1449-80EB-A4CB4BF4DDF2}" srcOrd="0" destOrd="0" parTransId="{466B23C1-B4AD-4A4E-BE0C-7EB6F49844B4}" sibTransId="{ACAB71B0-11F8-834D-A03A-002FF851FAD6}"/>
    <dgm:cxn modelId="{BA3136F0-6463-A74F-9A99-07F8BA6BC7F6}" srcId="{B09087E9-C887-C545-8FA3-C9FD7D647D74}" destId="{3DC386B6-78D7-724E-A6CE-38DC176C41B5}" srcOrd="0" destOrd="0" parTransId="{84A52315-387B-CC44-94FC-39A6D259FB24}" sibTransId="{73BC2D89-E69B-F440-A93A-3DA41229CE11}"/>
    <dgm:cxn modelId="{30799F30-7063-B94D-BEBC-F310BECDC9A9}" type="presParOf" srcId="{9967B5AA-91F3-6B4D-A7C2-BEDDA278FA8C}" destId="{B648ECEC-4F13-8D42-9C77-61006B2F3180}" srcOrd="0" destOrd="0" presId="urn:microsoft.com/office/officeart/2008/layout/RadialCluster"/>
    <dgm:cxn modelId="{E786D651-6118-2344-8AC1-841856876CD1}" type="presParOf" srcId="{B648ECEC-4F13-8D42-9C77-61006B2F3180}" destId="{A3A27CF7-A39C-3848-985D-D60C6F97AA1F}" srcOrd="0" destOrd="0" presId="urn:microsoft.com/office/officeart/2008/layout/RadialCluster"/>
    <dgm:cxn modelId="{2671AB6C-86EF-E746-A6E1-C8E5F3FF1B31}" type="presParOf" srcId="{B648ECEC-4F13-8D42-9C77-61006B2F3180}" destId="{FE411FDC-6F00-964F-A8D2-701D97EA81C3}" srcOrd="1" destOrd="0" presId="urn:microsoft.com/office/officeart/2008/layout/RadialCluster"/>
    <dgm:cxn modelId="{FBCAE478-FC69-1B40-8D33-9892FEC586F2}" type="presParOf" srcId="{B648ECEC-4F13-8D42-9C77-61006B2F3180}" destId="{FC9C01B8-9617-EC44-9ADD-C931DC81ABB9}" srcOrd="2" destOrd="0" presId="urn:microsoft.com/office/officeart/2008/layout/RadialCluster"/>
    <dgm:cxn modelId="{4B5B1073-1BB8-FA49-963B-582B7DC50801}" type="presParOf" srcId="{B648ECEC-4F13-8D42-9C77-61006B2F3180}" destId="{40624550-293A-7E4D-AEE3-247DF6DE15F3}" srcOrd="3" destOrd="0" presId="urn:microsoft.com/office/officeart/2008/layout/RadialCluster"/>
    <dgm:cxn modelId="{D9FB4F26-AF7A-EE4D-99DD-1AF40FEF0260}" type="presParOf" srcId="{B648ECEC-4F13-8D42-9C77-61006B2F3180}" destId="{C318F9E2-0B11-6741-94FF-A7FD206CDDA1}" srcOrd="4" destOrd="0" presId="urn:microsoft.com/office/officeart/2008/layout/RadialCluster"/>
    <dgm:cxn modelId="{B8B2E5DB-A222-EB46-AAF2-9843982937D4}" type="presParOf" srcId="{B648ECEC-4F13-8D42-9C77-61006B2F3180}" destId="{AD60B58E-CE2B-9546-B38F-C90C5A3B587D}" srcOrd="5" destOrd="0" presId="urn:microsoft.com/office/officeart/2008/layout/RadialCluster"/>
    <dgm:cxn modelId="{1CFF1709-1AC0-4D4C-BB3A-4D3C2B131563}" type="presParOf" srcId="{B648ECEC-4F13-8D42-9C77-61006B2F3180}" destId="{7E6E421A-E0D2-704F-B533-9D1AE0CAEF5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950B7-4033-7A44-901E-780A12BDF55F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550005E0-C0A3-1C4D-A3FF-8FD9C7976E3A}">
      <dgm:prSet phldrT="[Text]"/>
      <dgm:spPr/>
      <dgm:t>
        <a:bodyPr/>
        <a:lstStyle/>
        <a:p>
          <a:r>
            <a:rPr lang="en-GB" dirty="0"/>
            <a:t>Online Surveys</a:t>
          </a:r>
        </a:p>
      </dgm:t>
    </dgm:pt>
    <dgm:pt modelId="{B969B6F7-255A-3A4F-9B4F-BFB666545940}" type="parTrans" cxnId="{8F1B545B-22C1-CD43-B067-3D7A0516BCF9}">
      <dgm:prSet/>
      <dgm:spPr/>
      <dgm:t>
        <a:bodyPr/>
        <a:lstStyle/>
        <a:p>
          <a:endParaRPr lang="en-GB"/>
        </a:p>
      </dgm:t>
    </dgm:pt>
    <dgm:pt modelId="{982D864C-B6A3-1C4E-BC53-ED393F949F9F}" type="sibTrans" cxnId="{8F1B545B-22C1-CD43-B067-3D7A0516BCF9}">
      <dgm:prSet/>
      <dgm:spPr/>
      <dgm:t>
        <a:bodyPr/>
        <a:lstStyle/>
        <a:p>
          <a:endParaRPr lang="en-GB"/>
        </a:p>
      </dgm:t>
    </dgm:pt>
    <dgm:pt modelId="{AA0C173C-7A08-2544-901D-1039FD1EA2B0}">
      <dgm:prSet phldrT="[Text]"/>
      <dgm:spPr/>
      <dgm:t>
        <a:bodyPr/>
        <a:lstStyle/>
        <a:p>
          <a:r>
            <a:rPr lang="en-GB" dirty="0"/>
            <a:t>Focus Groups</a:t>
          </a:r>
        </a:p>
      </dgm:t>
    </dgm:pt>
    <dgm:pt modelId="{404689A3-B383-BF45-963F-B337127C5574}" type="parTrans" cxnId="{ED493B14-6F84-6347-A703-BB04A6809698}">
      <dgm:prSet/>
      <dgm:spPr/>
      <dgm:t>
        <a:bodyPr/>
        <a:lstStyle/>
        <a:p>
          <a:endParaRPr lang="en-GB"/>
        </a:p>
      </dgm:t>
    </dgm:pt>
    <dgm:pt modelId="{9021639B-7E7D-D64F-AEB7-D43E0D237803}" type="sibTrans" cxnId="{ED493B14-6F84-6347-A703-BB04A6809698}">
      <dgm:prSet/>
      <dgm:spPr/>
      <dgm:t>
        <a:bodyPr/>
        <a:lstStyle/>
        <a:p>
          <a:endParaRPr lang="en-GB"/>
        </a:p>
      </dgm:t>
    </dgm:pt>
    <dgm:pt modelId="{8279E0AA-20F9-8F4A-A53D-14B0FA8A6160}">
      <dgm:prSet phldrT="[Text]"/>
      <dgm:spPr/>
      <dgm:t>
        <a:bodyPr/>
        <a:lstStyle/>
        <a:p>
          <a:r>
            <a:rPr lang="en-GB" dirty="0"/>
            <a:t>Brainstorming</a:t>
          </a:r>
        </a:p>
      </dgm:t>
    </dgm:pt>
    <dgm:pt modelId="{94A1D15B-6FDE-574D-910A-F3D4B6B5B75B}" type="parTrans" cxnId="{9C2482FB-18FF-2B41-8B1E-4C822A935EA9}">
      <dgm:prSet/>
      <dgm:spPr/>
      <dgm:t>
        <a:bodyPr/>
        <a:lstStyle/>
        <a:p>
          <a:endParaRPr lang="en-GB"/>
        </a:p>
      </dgm:t>
    </dgm:pt>
    <dgm:pt modelId="{2567021B-C907-2440-B264-74D896FB3746}" type="sibTrans" cxnId="{9C2482FB-18FF-2B41-8B1E-4C822A935EA9}">
      <dgm:prSet/>
      <dgm:spPr/>
      <dgm:t>
        <a:bodyPr/>
        <a:lstStyle/>
        <a:p>
          <a:endParaRPr lang="en-GB"/>
        </a:p>
      </dgm:t>
    </dgm:pt>
    <dgm:pt modelId="{788ACE60-2A41-2E47-AF9C-40F5ECA52F51}" type="pres">
      <dgm:prSet presAssocID="{F67950B7-4033-7A44-901E-780A12BDF55F}" presName="CompostProcess" presStyleCnt="0">
        <dgm:presLayoutVars>
          <dgm:dir/>
          <dgm:resizeHandles val="exact"/>
        </dgm:presLayoutVars>
      </dgm:prSet>
      <dgm:spPr/>
    </dgm:pt>
    <dgm:pt modelId="{C62AFD36-AF6F-4D44-9202-EAD8688243D6}" type="pres">
      <dgm:prSet presAssocID="{F67950B7-4033-7A44-901E-780A12BDF55F}" presName="arrow" presStyleLbl="bgShp" presStyleIdx="0" presStyleCnt="1" custLinFactNeighborX="551" custLinFactNeighborY="53917"/>
      <dgm:spPr/>
    </dgm:pt>
    <dgm:pt modelId="{DF6CD848-B3FD-364E-B0B0-DD158C866B86}" type="pres">
      <dgm:prSet presAssocID="{F67950B7-4033-7A44-901E-780A12BDF55F}" presName="linearProcess" presStyleCnt="0"/>
      <dgm:spPr/>
    </dgm:pt>
    <dgm:pt modelId="{CFEE7CAE-2D06-8946-9204-FB8D69E032EA}" type="pres">
      <dgm:prSet presAssocID="{8279E0AA-20F9-8F4A-A53D-14B0FA8A6160}" presName="textNode" presStyleLbl="node1" presStyleIdx="0" presStyleCnt="3">
        <dgm:presLayoutVars>
          <dgm:bulletEnabled val="1"/>
        </dgm:presLayoutVars>
      </dgm:prSet>
      <dgm:spPr/>
    </dgm:pt>
    <dgm:pt modelId="{E1CEBCC3-8221-8143-8535-8F0188280EEF}" type="pres">
      <dgm:prSet presAssocID="{2567021B-C907-2440-B264-74D896FB3746}" presName="sibTrans" presStyleCnt="0"/>
      <dgm:spPr/>
    </dgm:pt>
    <dgm:pt modelId="{59E32DFB-4F90-2848-8898-CA876ACBDCF3}" type="pres">
      <dgm:prSet presAssocID="{550005E0-C0A3-1C4D-A3FF-8FD9C7976E3A}" presName="textNode" presStyleLbl="node1" presStyleIdx="1" presStyleCnt="3">
        <dgm:presLayoutVars>
          <dgm:bulletEnabled val="1"/>
        </dgm:presLayoutVars>
      </dgm:prSet>
      <dgm:spPr/>
    </dgm:pt>
    <dgm:pt modelId="{BA6424E6-D9DC-7041-BE0F-3277306512C2}" type="pres">
      <dgm:prSet presAssocID="{982D864C-B6A3-1C4E-BC53-ED393F949F9F}" presName="sibTrans" presStyleCnt="0"/>
      <dgm:spPr/>
    </dgm:pt>
    <dgm:pt modelId="{7461569E-161D-BC42-80FD-787D8C9B37DF}" type="pres">
      <dgm:prSet presAssocID="{AA0C173C-7A08-2544-901D-1039FD1EA2B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D493B14-6F84-6347-A703-BB04A6809698}" srcId="{F67950B7-4033-7A44-901E-780A12BDF55F}" destId="{AA0C173C-7A08-2544-901D-1039FD1EA2B0}" srcOrd="2" destOrd="0" parTransId="{404689A3-B383-BF45-963F-B337127C5574}" sibTransId="{9021639B-7E7D-D64F-AEB7-D43E0D237803}"/>
    <dgm:cxn modelId="{A271231D-A57A-5D4E-9705-843CBFE363D8}" type="presOf" srcId="{AA0C173C-7A08-2544-901D-1039FD1EA2B0}" destId="{7461569E-161D-BC42-80FD-787D8C9B37DF}" srcOrd="0" destOrd="0" presId="urn:microsoft.com/office/officeart/2005/8/layout/hProcess9"/>
    <dgm:cxn modelId="{97463521-2DC1-5B42-9315-78EFF710450F}" type="presOf" srcId="{550005E0-C0A3-1C4D-A3FF-8FD9C7976E3A}" destId="{59E32DFB-4F90-2848-8898-CA876ACBDCF3}" srcOrd="0" destOrd="0" presId="urn:microsoft.com/office/officeart/2005/8/layout/hProcess9"/>
    <dgm:cxn modelId="{8F1B545B-22C1-CD43-B067-3D7A0516BCF9}" srcId="{F67950B7-4033-7A44-901E-780A12BDF55F}" destId="{550005E0-C0A3-1C4D-A3FF-8FD9C7976E3A}" srcOrd="1" destOrd="0" parTransId="{B969B6F7-255A-3A4F-9B4F-BFB666545940}" sibTransId="{982D864C-B6A3-1C4E-BC53-ED393F949F9F}"/>
    <dgm:cxn modelId="{FE27A365-CB62-9C41-AA0C-CA38E2AD23EB}" type="presOf" srcId="{F67950B7-4033-7A44-901E-780A12BDF55F}" destId="{788ACE60-2A41-2E47-AF9C-40F5ECA52F51}" srcOrd="0" destOrd="0" presId="urn:microsoft.com/office/officeart/2005/8/layout/hProcess9"/>
    <dgm:cxn modelId="{07749B84-6B21-F44A-9807-B01EED8E040E}" type="presOf" srcId="{8279E0AA-20F9-8F4A-A53D-14B0FA8A6160}" destId="{CFEE7CAE-2D06-8946-9204-FB8D69E032EA}" srcOrd="0" destOrd="0" presId="urn:microsoft.com/office/officeart/2005/8/layout/hProcess9"/>
    <dgm:cxn modelId="{9C2482FB-18FF-2B41-8B1E-4C822A935EA9}" srcId="{F67950B7-4033-7A44-901E-780A12BDF55F}" destId="{8279E0AA-20F9-8F4A-A53D-14B0FA8A6160}" srcOrd="0" destOrd="0" parTransId="{94A1D15B-6FDE-574D-910A-F3D4B6B5B75B}" sibTransId="{2567021B-C907-2440-B264-74D896FB3746}"/>
    <dgm:cxn modelId="{7F32536A-D899-A445-97B0-A822167B243E}" type="presParOf" srcId="{788ACE60-2A41-2E47-AF9C-40F5ECA52F51}" destId="{C62AFD36-AF6F-4D44-9202-EAD8688243D6}" srcOrd="0" destOrd="0" presId="urn:microsoft.com/office/officeart/2005/8/layout/hProcess9"/>
    <dgm:cxn modelId="{9C7B20FF-4B99-8847-AE16-CCA583CE4BBC}" type="presParOf" srcId="{788ACE60-2A41-2E47-AF9C-40F5ECA52F51}" destId="{DF6CD848-B3FD-364E-B0B0-DD158C866B86}" srcOrd="1" destOrd="0" presId="urn:microsoft.com/office/officeart/2005/8/layout/hProcess9"/>
    <dgm:cxn modelId="{71105970-D346-3046-A0FC-4F2BB592E0F9}" type="presParOf" srcId="{DF6CD848-B3FD-364E-B0B0-DD158C866B86}" destId="{CFEE7CAE-2D06-8946-9204-FB8D69E032EA}" srcOrd="0" destOrd="0" presId="urn:microsoft.com/office/officeart/2005/8/layout/hProcess9"/>
    <dgm:cxn modelId="{452AD17D-3D26-A644-A999-36B421D5D537}" type="presParOf" srcId="{DF6CD848-B3FD-364E-B0B0-DD158C866B86}" destId="{E1CEBCC3-8221-8143-8535-8F0188280EEF}" srcOrd="1" destOrd="0" presId="urn:microsoft.com/office/officeart/2005/8/layout/hProcess9"/>
    <dgm:cxn modelId="{AB1410B3-0032-4B45-9083-8AE7259B1A34}" type="presParOf" srcId="{DF6CD848-B3FD-364E-B0B0-DD158C866B86}" destId="{59E32DFB-4F90-2848-8898-CA876ACBDCF3}" srcOrd="2" destOrd="0" presId="urn:microsoft.com/office/officeart/2005/8/layout/hProcess9"/>
    <dgm:cxn modelId="{6E66FA02-8CB0-B04C-95C2-4B0E9118BF54}" type="presParOf" srcId="{DF6CD848-B3FD-364E-B0B0-DD158C866B86}" destId="{BA6424E6-D9DC-7041-BE0F-3277306512C2}" srcOrd="3" destOrd="0" presId="urn:microsoft.com/office/officeart/2005/8/layout/hProcess9"/>
    <dgm:cxn modelId="{79A98A2A-C0EF-1A4E-849B-71C78956244C}" type="presParOf" srcId="{DF6CD848-B3FD-364E-B0B0-DD158C866B86}" destId="{7461569E-161D-BC42-80FD-787D8C9B37D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27CF7-A39C-3848-985D-D60C6F97AA1F}">
      <dsp:nvSpPr>
        <dsp:cNvPr id="0" name=""/>
        <dsp:cNvSpPr/>
      </dsp:nvSpPr>
      <dsp:spPr>
        <a:xfrm>
          <a:off x="2948161" y="2106861"/>
          <a:ext cx="1551214" cy="15512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RISK PREVENTION STRATEGIES</a:t>
          </a:r>
        </a:p>
      </dsp:txBody>
      <dsp:txXfrm>
        <a:off x="3023885" y="2182585"/>
        <a:ext cx="1399766" cy="1399766"/>
      </dsp:txXfrm>
    </dsp:sp>
    <dsp:sp modelId="{FE411FDC-6F00-964F-A8D2-701D97EA81C3}">
      <dsp:nvSpPr>
        <dsp:cNvPr id="0" name=""/>
        <dsp:cNvSpPr/>
      </dsp:nvSpPr>
      <dsp:spPr>
        <a:xfrm rot="16146237">
          <a:off x="3310727" y="1712171"/>
          <a:ext cx="7894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947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C01B8-9617-EC44-9ADD-C931DC81ABB9}">
      <dsp:nvSpPr>
        <dsp:cNvPr id="0" name=""/>
        <dsp:cNvSpPr/>
      </dsp:nvSpPr>
      <dsp:spPr>
        <a:xfrm>
          <a:off x="2541813" y="278168"/>
          <a:ext cx="2298701" cy="103931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LIFESTYLE EDUCATION</a:t>
          </a:r>
        </a:p>
      </dsp:txBody>
      <dsp:txXfrm>
        <a:off x="2592548" y="328903"/>
        <a:ext cx="2197231" cy="937843"/>
      </dsp:txXfrm>
    </dsp:sp>
    <dsp:sp modelId="{40624550-293A-7E4D-AEE3-247DF6DE15F3}">
      <dsp:nvSpPr>
        <dsp:cNvPr id="0" name=""/>
        <dsp:cNvSpPr/>
      </dsp:nvSpPr>
      <dsp:spPr>
        <a:xfrm rot="2175982">
          <a:off x="4433595" y="3652370"/>
          <a:ext cx="6791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911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8F9E2-0B11-6741-94FF-A7FD206CDDA1}">
      <dsp:nvSpPr>
        <dsp:cNvPr id="0" name=""/>
        <dsp:cNvSpPr/>
      </dsp:nvSpPr>
      <dsp:spPr>
        <a:xfrm>
          <a:off x="4605877" y="3853232"/>
          <a:ext cx="2298701" cy="1039313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NUTRIONAL EDUCATION</a:t>
          </a:r>
        </a:p>
      </dsp:txBody>
      <dsp:txXfrm>
        <a:off x="4656612" y="3903967"/>
        <a:ext cx="2197231" cy="937843"/>
      </dsp:txXfrm>
    </dsp:sp>
    <dsp:sp modelId="{AD60B58E-CE2B-9546-B38F-C90C5A3B587D}">
      <dsp:nvSpPr>
        <dsp:cNvPr id="0" name=""/>
        <dsp:cNvSpPr/>
      </dsp:nvSpPr>
      <dsp:spPr>
        <a:xfrm rot="8675569">
          <a:off x="2291192" y="3643521"/>
          <a:ext cx="7239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391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E421A-E0D2-704F-B533-9D1AE0CAEF57}">
      <dsp:nvSpPr>
        <dsp:cNvPr id="0" name=""/>
        <dsp:cNvSpPr/>
      </dsp:nvSpPr>
      <dsp:spPr>
        <a:xfrm>
          <a:off x="477749" y="3853232"/>
          <a:ext cx="2298701" cy="103931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NON-DRUG PRODUCTS</a:t>
          </a:r>
        </a:p>
      </dsp:txBody>
      <dsp:txXfrm>
        <a:off x="528484" y="3903967"/>
        <a:ext cx="2197231" cy="937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AFD36-AF6F-4D44-9202-EAD8688243D6}">
      <dsp:nvSpPr>
        <dsp:cNvPr id="0" name=""/>
        <dsp:cNvSpPr/>
      </dsp:nvSpPr>
      <dsp:spPr>
        <a:xfrm>
          <a:off x="647667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E7CAE-2D06-8946-9204-FB8D69E032EA}">
      <dsp:nvSpPr>
        <dsp:cNvPr id="0" name=""/>
        <dsp:cNvSpPr/>
      </dsp:nvSpPr>
      <dsp:spPr>
        <a:xfrm>
          <a:off x="2514" y="1625600"/>
          <a:ext cx="2585022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Brainstorming</a:t>
          </a:r>
        </a:p>
      </dsp:txBody>
      <dsp:txXfrm>
        <a:off x="108321" y="1731407"/>
        <a:ext cx="2373408" cy="1955852"/>
      </dsp:txXfrm>
    </dsp:sp>
    <dsp:sp modelId="{59E32DFB-4F90-2848-8898-CA876ACBDCF3}">
      <dsp:nvSpPr>
        <dsp:cNvPr id="0" name=""/>
        <dsp:cNvSpPr/>
      </dsp:nvSpPr>
      <dsp:spPr>
        <a:xfrm>
          <a:off x="2771488" y="1625600"/>
          <a:ext cx="2585022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Online Surveys</a:t>
          </a:r>
        </a:p>
      </dsp:txBody>
      <dsp:txXfrm>
        <a:off x="2877295" y="1731407"/>
        <a:ext cx="2373408" cy="1955852"/>
      </dsp:txXfrm>
    </dsp:sp>
    <dsp:sp modelId="{7461569E-161D-BC42-80FD-787D8C9B37DF}">
      <dsp:nvSpPr>
        <dsp:cNvPr id="0" name=""/>
        <dsp:cNvSpPr/>
      </dsp:nvSpPr>
      <dsp:spPr>
        <a:xfrm>
          <a:off x="5540462" y="1625600"/>
          <a:ext cx="2585022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Focus Groups</a:t>
          </a:r>
        </a:p>
      </dsp:txBody>
      <dsp:txXfrm>
        <a:off x="5646269" y="1731407"/>
        <a:ext cx="2373408" cy="195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F85A-931B-E6CD-A48D-9C1527BA7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B253F-1D5A-E48E-94B0-34903D053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E72AE-0065-C057-154E-EC8296A0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1C8-F52A-D548-8C13-0E0854A0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C0C52-DD5A-ACA0-1413-94EB53B5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5F18-7F1B-08DD-2D02-E4E08012F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A8328-6450-9697-C663-010E80122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D6823-E7A6-7928-744F-4E2B30FF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B577A-44AA-3D40-F062-265E3049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97B83-77D8-6A44-0339-66032CCE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B93EF0-CC15-88BE-64DD-A246C1D21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5A648-099F-1DCD-77BF-269E5B98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8F21F-FC77-87F7-0B97-04616907F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4CEA1-B87B-11B2-7E73-5663CBCD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B1C0C-45B1-38EF-F750-CEF45F13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7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8341-8923-E3FB-66BE-66D2AC24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D1729-8384-03FE-2208-0E5DC0143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35DFA-37E7-F336-FC89-54B007B7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3DC45-216E-97B6-C50A-07E5BCED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4CECA-38F1-E618-BA95-DEE1373F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5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55A6-BEAB-1757-F586-7E5F3CA7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C99D6-B161-7A4F-AE57-FE4F1EADF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60396-BC51-75AF-4F39-069B6A00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E24D4-F864-1648-9F30-2DB6A7AC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6F7E7-FE77-028E-9FD2-D78328F0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6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5F21-38D4-CDAB-257A-E852611A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E7A0B-7DAA-848C-D570-1102D4171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A8279-BAF1-45D0-A85D-0E7A6D2FD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803D1-CB01-2F54-C93D-DE089A0AA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025AA-F128-BD3F-B2C5-EDA06DEA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9A56A-6C41-B5AE-02F1-33C32693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2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00EE-2EC5-E7AB-F5F0-DD3368FA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1FC28-A801-3C2E-8AAA-41B7B7B44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396A-8541-88C8-1DBD-09D1C4FE9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07606-FA5D-6514-5702-C2384A4D2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C7EFE-DAC5-4C90-3B28-6F88D0BE1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E1FDD5-CDAF-8058-AE38-6642BC0F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AEB246-56A5-90BB-1D5B-37610BF6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C6A588-9BDF-0036-BEDB-C7C2935D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9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57B9-31B7-9C6D-AC02-BE70D756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11FA3-222C-862B-ABF8-6F0AF32B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AA33C-5C51-23EF-2CDF-427FE6C3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B3E97-16EF-80BC-E0E6-99799578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8AB23E-D92A-7052-C655-17D0D30EB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6188E-1ACF-4E6B-CA7D-EF8259BB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B4F6F-DE15-3CD0-D3B9-5828E372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9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E37E4-4842-8B32-728D-8B129A61D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D145B-99CA-895D-CC3B-6B768CCD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B16B5-17B8-9B1C-8308-F60AA9A9E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630BD-5CFC-52D9-4AED-254FCA0C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1B695-F2A3-A6D7-62CF-940C79BAD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31FAC-2280-07CC-5512-BCD804A2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808B-978B-45E5-9870-12364449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945456-A807-7EC2-C163-F156A5DD9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EBF59-543D-77EE-1581-EAAFCC2D3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11334-A3D7-153B-6C27-083E131C1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15C62-7C1E-78F5-3CBB-D2FA3B1F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40C41-EE74-F9F0-E54B-D3534C4A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0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F8A2C-73DE-8F84-A5B6-512DB54F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5908E-15AA-DA6D-0103-F947B153A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B678F-E6EC-1B5B-C529-4DED3618D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28D4-3E42-4C80-937B-F3098B6AFECE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211A1-FB64-8F7A-E00C-958D9C95A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C0EA8-1F10-7C7E-38B6-84F8892E3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1A65-1EF2-4353-910F-B7992078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4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razil" TargetMode="External"/><Relationship Id="rId13" Type="http://schemas.openxmlformats.org/officeDocument/2006/relationships/image" Target="../media/image32.tiff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hyperlink" Target="https://es.wikipedia.org/wiki/Bandera_de_Espa%C3%B1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nio.com/flags-of-the-world/flag-of-portugal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28.jpeg"/><Relationship Id="rId15" Type="http://schemas.openxmlformats.org/officeDocument/2006/relationships/image" Target="../media/image34.tiff"/><Relationship Id="rId10" Type="http://schemas.openxmlformats.org/officeDocument/2006/relationships/hyperlink" Target="https://en.wikipedia.org/wiki/Flag_of_Bosnia_and_Herzegovina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30.png"/><Relationship Id="rId14" Type="http://schemas.openxmlformats.org/officeDocument/2006/relationships/image" Target="../media/image3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67FA-9292-BC41-8E14-F295754A4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229" y="2755331"/>
            <a:ext cx="10042071" cy="121307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The HYGIEIA Project: Co-creation of a European Joint Master Degree on health and wellbeing promotion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5A4A2-FF81-E14A-8B48-F1941667A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4039216"/>
            <a:ext cx="10134600" cy="1655762"/>
          </a:xfrm>
        </p:spPr>
        <p:txBody>
          <a:bodyPr>
            <a:normAutofit/>
          </a:bodyPr>
          <a:lstStyle/>
          <a:p>
            <a:r>
              <a:rPr lang="pt-PT" sz="2000" dirty="0">
                <a:solidFill>
                  <a:schemeClr val="accent1">
                    <a:lumMod val="50000"/>
                  </a:schemeClr>
                </a:solidFill>
              </a:rPr>
              <a:t>Catarina Rosado, Ana Sofia Fernandes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PT" sz="1600" dirty="0">
                <a:solidFill>
                  <a:schemeClr val="accent1">
                    <a:lumMod val="50000"/>
                  </a:schemeClr>
                </a:solidFill>
              </a:rPr>
              <a:t>CBIOS, Universidade </a:t>
            </a:r>
            <a:r>
              <a:rPr lang="pt-PT" sz="1600" dirty="0" err="1">
                <a:solidFill>
                  <a:schemeClr val="accent1">
                    <a:lumMod val="50000"/>
                  </a:schemeClr>
                </a:solidFill>
              </a:rPr>
              <a:t>Lusófona’s</a:t>
            </a:r>
            <a:r>
              <a:rPr lang="pt-PT" sz="1600" dirty="0">
                <a:solidFill>
                  <a:schemeClr val="accent1">
                    <a:lumMod val="50000"/>
                  </a:schemeClr>
                </a:solidFill>
              </a:rPr>
              <a:t> Research </a:t>
            </a:r>
            <a:r>
              <a:rPr lang="pt-PT" sz="1600" dirty="0" err="1">
                <a:solidFill>
                  <a:schemeClr val="accent1">
                    <a:lumMod val="50000"/>
                  </a:schemeClr>
                </a:solidFill>
              </a:rPr>
              <a:t>Center</a:t>
            </a:r>
            <a:r>
              <a:rPr lang="pt-PT" sz="1600" dirty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pt-PT" sz="1600" dirty="0" err="1">
                <a:solidFill>
                  <a:schemeClr val="accent1">
                    <a:lumMod val="50000"/>
                  </a:schemeClr>
                </a:solidFill>
              </a:rPr>
              <a:t>Biosciences</a:t>
            </a:r>
            <a:r>
              <a:rPr lang="pt-PT" sz="1600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pt-PT" sz="1600" dirty="0" err="1">
                <a:solidFill>
                  <a:schemeClr val="accent1">
                    <a:lumMod val="50000"/>
                  </a:schemeClr>
                </a:solidFill>
              </a:rPr>
              <a:t>Health</a:t>
            </a:r>
            <a:r>
              <a:rPr lang="pt-PT" sz="1600" dirty="0">
                <a:solidFill>
                  <a:schemeClr val="accent1">
                    <a:lumMod val="50000"/>
                  </a:schemeClr>
                </a:solidFill>
              </a:rPr>
              <a:t> Technologies, Lisboa, Portugal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32" descr="Uma imagem com logótipo&#10;&#10;Descrição gerada automaticamente">
            <a:extLst>
              <a:ext uri="{FF2B5EF4-FFF2-40B4-BE49-F238E27FC236}">
                <a16:creationId xmlns:a16="http://schemas.microsoft.com/office/drawing/2014/main" id="{94701373-12E2-F248-93CE-C9CE18815E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063" y="5110677"/>
            <a:ext cx="2950237" cy="2086527"/>
          </a:xfrm>
          <a:prstGeom prst="rect">
            <a:avLst/>
          </a:prstGeom>
        </p:spPr>
      </p:pic>
      <p:pic>
        <p:nvPicPr>
          <p:cNvPr id="5" name="Imagem 28">
            <a:extLst>
              <a:ext uri="{FF2B5EF4-FFF2-40B4-BE49-F238E27FC236}">
                <a16:creationId xmlns:a16="http://schemas.microsoft.com/office/drawing/2014/main" id="{FF4DA1DE-F65C-8342-92EF-1BB00114BB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73" b="27921"/>
          <a:stretch/>
        </p:blipFill>
        <p:spPr>
          <a:xfrm>
            <a:off x="613695" y="5808517"/>
            <a:ext cx="4356512" cy="746006"/>
          </a:xfrm>
          <a:prstGeom prst="rect">
            <a:avLst/>
          </a:prstGeom>
        </p:spPr>
      </p:pic>
      <p:pic>
        <p:nvPicPr>
          <p:cNvPr id="6" name="Google Shape;108;p25">
            <a:extLst>
              <a:ext uri="{FF2B5EF4-FFF2-40B4-BE49-F238E27FC236}">
                <a16:creationId xmlns:a16="http://schemas.microsoft.com/office/drawing/2014/main" id="{5962F4E1-55B9-ED46-B36B-DF3BA7F5F558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5506" y="1328965"/>
            <a:ext cx="4705350" cy="1614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79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08;p25">
            <a:extLst>
              <a:ext uri="{FF2B5EF4-FFF2-40B4-BE49-F238E27FC236}">
                <a16:creationId xmlns:a16="http://schemas.microsoft.com/office/drawing/2014/main" id="{C0EAF076-4342-714E-A4D9-41176D6F2F37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88" y="1154103"/>
            <a:ext cx="633466" cy="10416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3;p26">
            <a:extLst>
              <a:ext uri="{FF2B5EF4-FFF2-40B4-BE49-F238E27FC236}">
                <a16:creationId xmlns:a16="http://schemas.microsoft.com/office/drawing/2014/main" id="{16C6A986-F1D7-CD4D-A02B-A974EE7B265C}"/>
              </a:ext>
            </a:extLst>
          </p:cNvPr>
          <p:cNvSpPr txBox="1">
            <a:spLocks/>
          </p:cNvSpPr>
          <p:nvPr/>
        </p:nvSpPr>
        <p:spPr>
          <a:xfrm>
            <a:off x="838200" y="1326488"/>
            <a:ext cx="5117757" cy="754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6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Surveys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B839F-6FF9-994F-BE8F-BA2ADCCCB406}"/>
              </a:ext>
            </a:extLst>
          </p:cNvPr>
          <p:cNvSpPr txBox="1"/>
          <p:nvPr/>
        </p:nvSpPr>
        <p:spPr>
          <a:xfrm>
            <a:off x="154391" y="2629796"/>
            <a:ext cx="119475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292 participants</a:t>
            </a:r>
          </a:p>
        </p:txBody>
      </p:sp>
      <p:pic>
        <p:nvPicPr>
          <p:cNvPr id="10" name="Picture 2" descr="Gráfico de respostas do Formulários Google. Título da pergunta: In a post-graduate program in the area of Health and Wellbeing promotion, how do you grade the importance of the following areas?. Número de respostas: .">
            <a:extLst>
              <a:ext uri="{FF2B5EF4-FFF2-40B4-BE49-F238E27FC236}">
                <a16:creationId xmlns:a16="http://schemas.microsoft.com/office/drawing/2014/main" id="{4D3206C8-EB65-6944-A6D9-1EA5A3A99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03354"/>
            <a:ext cx="12192000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2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EF089C-2CA3-424C-98B5-38B25EDD74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830" y="1449847"/>
            <a:ext cx="7772400" cy="4823359"/>
          </a:xfrm>
          <a:prstGeom prst="ellipse">
            <a:avLst/>
          </a:prstGeom>
        </p:spPr>
      </p:pic>
      <p:sp>
        <p:nvSpPr>
          <p:cNvPr id="4" name="Google Shape;310;p32">
            <a:extLst>
              <a:ext uri="{FF2B5EF4-FFF2-40B4-BE49-F238E27FC236}">
                <a16:creationId xmlns:a16="http://schemas.microsoft.com/office/drawing/2014/main" id="{A74261C6-EF79-E34F-BFF1-3BEFDB722FF1}"/>
              </a:ext>
            </a:extLst>
          </p:cNvPr>
          <p:cNvSpPr txBox="1">
            <a:spLocks/>
          </p:cNvSpPr>
          <p:nvPr/>
        </p:nvSpPr>
        <p:spPr>
          <a:xfrm>
            <a:off x="749167" y="1214024"/>
            <a:ext cx="5854700" cy="562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ts val="0"/>
              </a:spcBef>
              <a:buSzPct val="100000"/>
            </a:pPr>
            <a:r>
              <a:rPr lang="en-US" sz="2200" b="1" dirty="0">
                <a:solidFill>
                  <a:srgbClr val="595959"/>
                </a:solidFill>
              </a:rPr>
              <a:t>Associated Higher Education Partners</a:t>
            </a:r>
          </a:p>
          <a:p>
            <a:pPr lvl="1">
              <a:lnSpc>
                <a:spcPct val="160000"/>
              </a:lnSpc>
              <a:buClr>
                <a:schemeClr val="dk1"/>
              </a:buClr>
              <a:buSzPct val="100000"/>
            </a:pPr>
            <a:r>
              <a:rPr lang="en-US" sz="1700" dirty="0" err="1"/>
              <a:t>Universidade</a:t>
            </a:r>
            <a:r>
              <a:rPr lang="en-US" sz="1700" dirty="0"/>
              <a:t> de S. Paulo, Brazil</a:t>
            </a:r>
          </a:p>
          <a:p>
            <a:pPr lvl="1">
              <a:lnSpc>
                <a:spcPct val="160000"/>
              </a:lnSpc>
              <a:buClr>
                <a:schemeClr val="dk1"/>
              </a:buClr>
              <a:buSzPct val="100000"/>
            </a:pPr>
            <a:r>
              <a:rPr lang="en-US" sz="1700" dirty="0"/>
              <a:t>Universidad </a:t>
            </a:r>
            <a:r>
              <a:rPr lang="en-US" sz="1700" dirty="0" err="1"/>
              <a:t>Autonoma</a:t>
            </a:r>
            <a:r>
              <a:rPr lang="en-US" sz="1700" dirty="0"/>
              <a:t> de Nueva León, Mexico</a:t>
            </a:r>
          </a:p>
          <a:p>
            <a:pPr lvl="1">
              <a:lnSpc>
                <a:spcPct val="160000"/>
              </a:lnSpc>
              <a:buClr>
                <a:schemeClr val="dk1"/>
              </a:buClr>
              <a:buSzPct val="100000"/>
            </a:pPr>
            <a:r>
              <a:rPr lang="en-US" sz="1700" dirty="0" err="1"/>
              <a:t>Srinakharinwirot</a:t>
            </a:r>
            <a:r>
              <a:rPr lang="en-US" sz="1700" dirty="0"/>
              <a:t> University, Faculty of Pharmacy, Thailand</a:t>
            </a:r>
          </a:p>
          <a:p>
            <a:pPr>
              <a:lnSpc>
                <a:spcPct val="160000"/>
              </a:lnSpc>
              <a:spcBef>
                <a:spcPts val="0"/>
              </a:spcBef>
              <a:buSzPct val="100000"/>
            </a:pPr>
            <a:r>
              <a:rPr lang="en-US" sz="2200" b="1" dirty="0">
                <a:solidFill>
                  <a:srgbClr val="595959"/>
                </a:solidFill>
              </a:rPr>
              <a:t>Associated Partners - Industry</a:t>
            </a:r>
          </a:p>
          <a:p>
            <a:pPr lvl="1">
              <a:lnSpc>
                <a:spcPct val="160000"/>
              </a:lnSpc>
              <a:buClr>
                <a:schemeClr val="dk1"/>
              </a:buClr>
              <a:buSzPct val="100000"/>
            </a:pPr>
            <a:r>
              <a:rPr lang="en-US" sz="1700" dirty="0" err="1"/>
              <a:t>DietMed</a:t>
            </a:r>
            <a:r>
              <a:rPr lang="en-US" sz="1700" dirty="0"/>
              <a:t>, Europe, Asia, Africa</a:t>
            </a:r>
          </a:p>
          <a:p>
            <a:pPr lvl="1">
              <a:lnSpc>
                <a:spcPct val="160000"/>
              </a:lnSpc>
              <a:buClr>
                <a:schemeClr val="dk1"/>
              </a:buClr>
              <a:buSzPct val="100000"/>
            </a:pPr>
            <a:r>
              <a:rPr lang="en-US" sz="1700" dirty="0"/>
              <a:t>Crystal Derma Doo, Serbia</a:t>
            </a:r>
          </a:p>
          <a:p>
            <a:pPr>
              <a:lnSpc>
                <a:spcPct val="160000"/>
              </a:lnSpc>
              <a:spcBef>
                <a:spcPts val="0"/>
              </a:spcBef>
              <a:buSzPct val="100000"/>
            </a:pPr>
            <a:r>
              <a:rPr lang="en-US" sz="2200" b="1" dirty="0">
                <a:solidFill>
                  <a:srgbClr val="595959"/>
                </a:solidFill>
              </a:rPr>
              <a:t>Associated Partners- other stakeholders</a:t>
            </a:r>
          </a:p>
          <a:p>
            <a:pPr lvl="1">
              <a:lnSpc>
                <a:spcPct val="160000"/>
              </a:lnSpc>
              <a:buClr>
                <a:schemeClr val="dk1"/>
              </a:buClr>
              <a:buSzPct val="100000"/>
            </a:pPr>
            <a:r>
              <a:rPr lang="en-US" sz="1700" dirty="0"/>
              <a:t>Global Cosmetics Cluster, Europe</a:t>
            </a:r>
          </a:p>
          <a:p>
            <a:pPr lvl="1">
              <a:lnSpc>
                <a:spcPct val="160000"/>
              </a:lnSpc>
              <a:buClr>
                <a:schemeClr val="dk1"/>
              </a:buClr>
              <a:buSzPct val="100000"/>
            </a:pPr>
            <a:r>
              <a:rPr lang="en-US" sz="1700" dirty="0"/>
              <a:t>IMI- Institute for Medical Research and Occupational Health, Croatia</a:t>
            </a:r>
          </a:p>
          <a:p>
            <a:pPr>
              <a:lnSpc>
                <a:spcPct val="160000"/>
              </a:lnSpc>
              <a:buClr>
                <a:schemeClr val="dk1"/>
              </a:buClr>
              <a:buSzPct val="100000"/>
            </a:pPr>
            <a:r>
              <a:rPr lang="en-US" sz="21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Healthcare Providers</a:t>
            </a:r>
          </a:p>
          <a:p>
            <a:pPr lvl="1">
              <a:lnSpc>
                <a:spcPct val="160000"/>
              </a:lnSpc>
              <a:buClr>
                <a:schemeClr val="dk1"/>
              </a:buClr>
              <a:buSzPct val="100000"/>
            </a:pPr>
            <a:r>
              <a:rPr lang="en-US" sz="17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Luz Learning Health (GLSMED Learning Health SA), Portugal</a:t>
            </a:r>
          </a:p>
          <a:p>
            <a:pPr lvl="1">
              <a:lnSpc>
                <a:spcPct val="160000"/>
              </a:lnSpc>
              <a:buClr>
                <a:schemeClr val="dk1"/>
              </a:buClr>
              <a:buSzPct val="100000"/>
            </a:pPr>
            <a:r>
              <a:rPr lang="en-US" sz="1700" dirty="0">
                <a:solidFill>
                  <a:schemeClr val="dk1"/>
                </a:solidFill>
                <a:cs typeface="Calibri"/>
              </a:rPr>
              <a:t>Drª Cecilia Castillo Lancellotti </a:t>
            </a:r>
            <a:r>
              <a:rPr lang="en-US" sz="1700" dirty="0" err="1">
                <a:solidFill>
                  <a:schemeClr val="dk1"/>
                </a:solidFill>
                <a:cs typeface="Calibri"/>
              </a:rPr>
              <a:t>Paediatrics</a:t>
            </a:r>
            <a:r>
              <a:rPr lang="en-US" sz="1700" dirty="0">
                <a:solidFill>
                  <a:schemeClr val="dk1"/>
                </a:solidFill>
                <a:cs typeface="Calibri"/>
              </a:rPr>
              <a:t> Clinics, Chile</a:t>
            </a:r>
          </a:p>
          <a:p>
            <a:pPr lvl="0">
              <a:lnSpc>
                <a:spcPct val="160000"/>
              </a:lnSpc>
              <a:buClr>
                <a:schemeClr val="dk1"/>
              </a:buClr>
              <a:buSzPts val="2200"/>
            </a:pPr>
            <a:r>
              <a:rPr lang="pt-PT" sz="21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Medical </a:t>
            </a:r>
            <a:r>
              <a:rPr lang="pt-PT" sz="2100" b="1" dirty="0" err="1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Societies</a:t>
            </a:r>
            <a:endParaRPr lang="pt-PT" sz="2100" b="1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60000"/>
              </a:lnSpc>
              <a:buClr>
                <a:schemeClr val="dk1"/>
              </a:buClr>
              <a:buSzPts val="1700"/>
              <a:buFont typeface="Arial"/>
              <a:buChar char="•"/>
            </a:pPr>
            <a:r>
              <a:rPr lang="pt-PT" sz="1800" b="1" dirty="0" err="1">
                <a:solidFill>
                  <a:schemeClr val="dk1"/>
                </a:solidFill>
                <a:cs typeface="Calibri"/>
              </a:rPr>
              <a:t>European</a:t>
            </a:r>
            <a:r>
              <a:rPr lang="pt-PT" sz="1800" b="1" dirty="0">
                <a:solidFill>
                  <a:schemeClr val="dk1"/>
                </a:solidFill>
                <a:cs typeface="Calibri"/>
              </a:rPr>
              <a:t> </a:t>
            </a:r>
            <a:r>
              <a:rPr lang="pt-PT" sz="1800" b="1" dirty="0" err="1">
                <a:solidFill>
                  <a:schemeClr val="dk1"/>
                </a:solidFill>
                <a:cs typeface="Calibri"/>
              </a:rPr>
              <a:t>Lifestyle</a:t>
            </a:r>
            <a:r>
              <a:rPr lang="pt-PT" sz="1800" b="1" dirty="0">
                <a:solidFill>
                  <a:schemeClr val="dk1"/>
                </a:solidFill>
                <a:cs typeface="Calibri"/>
              </a:rPr>
              <a:t> Medicine </a:t>
            </a:r>
            <a:r>
              <a:rPr lang="pt-PT" sz="1800" b="1" dirty="0" err="1">
                <a:solidFill>
                  <a:schemeClr val="dk1"/>
                </a:solidFill>
                <a:cs typeface="Calibri"/>
              </a:rPr>
              <a:t>Organization</a:t>
            </a:r>
            <a:endParaRPr lang="pt-PT" sz="1800" b="1" dirty="0">
              <a:solidFill>
                <a:schemeClr val="dk1"/>
              </a:solidFill>
              <a:cs typeface="Calibri"/>
              <a:sym typeface="Calibri"/>
            </a:endParaRPr>
          </a:p>
          <a:p>
            <a:pPr lvl="1">
              <a:lnSpc>
                <a:spcPct val="160000"/>
              </a:lnSpc>
              <a:buClr>
                <a:schemeClr val="dk1"/>
              </a:buClr>
              <a:buSzPts val="1700"/>
              <a:buFont typeface="Arial"/>
              <a:buChar char="•"/>
            </a:pPr>
            <a:r>
              <a:rPr lang="pt-PT" sz="1800" dirty="0">
                <a:solidFill>
                  <a:schemeClr val="dk1"/>
                </a:solidFill>
                <a:cs typeface="Calibri"/>
              </a:rPr>
              <a:t>Portuguese </a:t>
            </a:r>
            <a:r>
              <a:rPr lang="pt-PT" sz="1800" dirty="0" err="1">
                <a:solidFill>
                  <a:schemeClr val="dk1"/>
                </a:solidFill>
                <a:cs typeface="Calibri"/>
              </a:rPr>
              <a:t>Society</a:t>
            </a:r>
            <a:r>
              <a:rPr lang="pt-PT" sz="1800" dirty="0">
                <a:solidFill>
                  <a:schemeClr val="dk1"/>
                </a:solidFill>
                <a:cs typeface="Calibri"/>
              </a:rPr>
              <a:t> for </a:t>
            </a:r>
            <a:r>
              <a:rPr lang="pt-PT" sz="1800" dirty="0" err="1">
                <a:solidFill>
                  <a:schemeClr val="dk1"/>
                </a:solidFill>
                <a:cs typeface="Calibri"/>
              </a:rPr>
              <a:t>Health</a:t>
            </a:r>
            <a:r>
              <a:rPr lang="pt-PT" sz="1800" dirty="0">
                <a:solidFill>
                  <a:schemeClr val="dk1"/>
                </a:solidFill>
                <a:cs typeface="Calibri"/>
              </a:rPr>
              <a:t> </a:t>
            </a:r>
            <a:r>
              <a:rPr lang="pt-PT" sz="1800" dirty="0" err="1">
                <a:solidFill>
                  <a:schemeClr val="dk1"/>
                </a:solidFill>
                <a:cs typeface="Calibri"/>
              </a:rPr>
              <a:t>Literacy</a:t>
            </a:r>
            <a:r>
              <a:rPr lang="pt-PT" sz="1800" dirty="0">
                <a:solidFill>
                  <a:schemeClr val="dk1"/>
                </a:solidFill>
                <a:cs typeface="Calibri"/>
              </a:rPr>
              <a:t>, Portugal</a:t>
            </a:r>
            <a:endParaRPr lang="en-US" sz="1800" dirty="0">
              <a:solidFill>
                <a:schemeClr val="dk1"/>
              </a:solidFill>
              <a:cs typeface="Calibri"/>
            </a:endParaRPr>
          </a:p>
        </p:txBody>
      </p:sp>
      <p:pic>
        <p:nvPicPr>
          <p:cNvPr id="5" name="Google Shape;108;p25">
            <a:extLst>
              <a:ext uri="{FF2B5EF4-FFF2-40B4-BE49-F238E27FC236}">
                <a16:creationId xmlns:a16="http://schemas.microsoft.com/office/drawing/2014/main" id="{97C40084-0D58-0345-A1B6-92461F2722A1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88" y="21983"/>
            <a:ext cx="633466" cy="10416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3;p26">
            <a:extLst>
              <a:ext uri="{FF2B5EF4-FFF2-40B4-BE49-F238E27FC236}">
                <a16:creationId xmlns:a16="http://schemas.microsoft.com/office/drawing/2014/main" id="{67EDCF21-5667-4044-9C80-7EE9209BDFCA}"/>
              </a:ext>
            </a:extLst>
          </p:cNvPr>
          <p:cNvSpPr txBox="1">
            <a:spLocks/>
          </p:cNvSpPr>
          <p:nvPr/>
        </p:nvSpPr>
        <p:spPr>
          <a:xfrm>
            <a:off x="844551" y="172348"/>
            <a:ext cx="8915400" cy="754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6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The consortium under construction</a:t>
            </a:r>
          </a:p>
        </p:txBody>
      </p:sp>
    </p:spTree>
    <p:extLst>
      <p:ext uri="{BB962C8B-B14F-4D97-AF65-F5344CB8AC3E}">
        <p14:creationId xmlns:p14="http://schemas.microsoft.com/office/powerpoint/2010/main" val="195811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9;p12">
            <a:extLst>
              <a:ext uri="{FF2B5EF4-FFF2-40B4-BE49-F238E27FC236}">
                <a16:creationId xmlns:a16="http://schemas.microsoft.com/office/drawing/2014/main" id="{FF730A04-0B87-1B42-8DFC-F072BA8A42E4}"/>
              </a:ext>
            </a:extLst>
          </p:cNvPr>
          <p:cNvSpPr txBox="1">
            <a:spLocks/>
          </p:cNvSpPr>
          <p:nvPr/>
        </p:nvSpPr>
        <p:spPr>
          <a:xfrm>
            <a:off x="472472" y="2700191"/>
            <a:ext cx="10515600" cy="374415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en-US" b="1" dirty="0"/>
              <a:t>Participating in the consortium</a:t>
            </a:r>
          </a:p>
          <a:p>
            <a:pPr marL="685800" lvl="1" indent="-228600" algn="l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Teaching activities</a:t>
            </a:r>
          </a:p>
          <a:p>
            <a:pPr marL="685800" lvl="1" indent="-228600" algn="l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Integrated complementary teaching/ training activities</a:t>
            </a:r>
          </a:p>
          <a:p>
            <a:pPr marL="685800" lvl="1" indent="-228600" algn="l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Internship placement</a:t>
            </a:r>
          </a:p>
          <a:p>
            <a:pPr marL="685800" lvl="1" indent="-228600" algn="l">
              <a:lnSpc>
                <a:spcPct val="150000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Dissemination and communication activities</a:t>
            </a:r>
          </a:p>
        </p:txBody>
      </p:sp>
      <p:pic>
        <p:nvPicPr>
          <p:cNvPr id="3" name="Google Shape;320;p12" descr="Learn About the Network">
            <a:extLst>
              <a:ext uri="{FF2B5EF4-FFF2-40B4-BE49-F238E27FC236}">
                <a16:creationId xmlns:a16="http://schemas.microsoft.com/office/drawing/2014/main" id="{7D3DE4CF-4B55-0C42-A59F-0FE96B3D2A46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00331">
            <a:off x="8525100" y="2077531"/>
            <a:ext cx="2597747" cy="258987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" name="Google Shape;108;p25">
            <a:extLst>
              <a:ext uri="{FF2B5EF4-FFF2-40B4-BE49-F238E27FC236}">
                <a16:creationId xmlns:a16="http://schemas.microsoft.com/office/drawing/2014/main" id="{D5BE5F65-04B7-ED40-8C7E-9F389F372BDE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88" y="1197648"/>
            <a:ext cx="633466" cy="1041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3;p26">
            <a:extLst>
              <a:ext uri="{FF2B5EF4-FFF2-40B4-BE49-F238E27FC236}">
                <a16:creationId xmlns:a16="http://schemas.microsoft.com/office/drawing/2014/main" id="{F72F6F4D-DD6C-CD4A-857B-5305FD63D83A}"/>
              </a:ext>
            </a:extLst>
          </p:cNvPr>
          <p:cNvSpPr txBox="1">
            <a:spLocks/>
          </p:cNvSpPr>
          <p:nvPr/>
        </p:nvSpPr>
        <p:spPr>
          <a:xfrm>
            <a:off x="838200" y="1370033"/>
            <a:ext cx="7946020" cy="754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6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Enlarging the collaborative web</a:t>
            </a:r>
          </a:p>
        </p:txBody>
      </p:sp>
    </p:spTree>
    <p:extLst>
      <p:ext uri="{BB962C8B-B14F-4D97-AF65-F5344CB8AC3E}">
        <p14:creationId xmlns:p14="http://schemas.microsoft.com/office/powerpoint/2010/main" val="2821515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xão Reta 5">
            <a:extLst>
              <a:ext uri="{FF2B5EF4-FFF2-40B4-BE49-F238E27FC236}">
                <a16:creationId xmlns:a16="http://schemas.microsoft.com/office/drawing/2014/main" id="{76FEDF82-50A8-E34D-A9DB-70B1FE24406D}"/>
              </a:ext>
            </a:extLst>
          </p:cNvPr>
          <p:cNvCxnSpPr>
            <a:cxnSpLocks/>
          </p:cNvCxnSpPr>
          <p:nvPr/>
        </p:nvCxnSpPr>
        <p:spPr>
          <a:xfrm>
            <a:off x="751562" y="3734587"/>
            <a:ext cx="159631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A056379-B38D-1944-8E66-DF8B64006B08}"/>
              </a:ext>
            </a:extLst>
          </p:cNvPr>
          <p:cNvSpPr/>
          <p:nvPr/>
        </p:nvSpPr>
        <p:spPr>
          <a:xfrm>
            <a:off x="2243116" y="3572728"/>
            <a:ext cx="313505" cy="303831"/>
          </a:xfrm>
          <a:prstGeom prst="ellipse">
            <a:avLst/>
          </a:prstGeom>
          <a:solidFill>
            <a:srgbClr val="EE76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4" name="Anel 8">
            <a:extLst>
              <a:ext uri="{FF2B5EF4-FFF2-40B4-BE49-F238E27FC236}">
                <a16:creationId xmlns:a16="http://schemas.microsoft.com/office/drawing/2014/main" id="{7D0F2617-0F6E-9241-B9F6-5172DAA84AB7}"/>
              </a:ext>
            </a:extLst>
          </p:cNvPr>
          <p:cNvSpPr/>
          <p:nvPr/>
        </p:nvSpPr>
        <p:spPr>
          <a:xfrm>
            <a:off x="1983637" y="3319612"/>
            <a:ext cx="827903" cy="807828"/>
          </a:xfrm>
          <a:prstGeom prst="donut">
            <a:avLst>
              <a:gd name="adj" fmla="val 4060"/>
            </a:avLst>
          </a:prstGeom>
          <a:solidFill>
            <a:srgbClr val="EE76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grpSp>
        <p:nvGrpSpPr>
          <p:cNvPr id="5" name="Agrupar 12">
            <a:extLst>
              <a:ext uri="{FF2B5EF4-FFF2-40B4-BE49-F238E27FC236}">
                <a16:creationId xmlns:a16="http://schemas.microsoft.com/office/drawing/2014/main" id="{7794A2E0-102A-A245-8A2B-74297E729027}"/>
              </a:ext>
            </a:extLst>
          </p:cNvPr>
          <p:cNvGrpSpPr/>
          <p:nvPr/>
        </p:nvGrpSpPr>
        <p:grpSpPr>
          <a:xfrm>
            <a:off x="2347877" y="4114808"/>
            <a:ext cx="103746" cy="1228601"/>
            <a:chOff x="1820172" y="4022798"/>
            <a:chExt cx="103746" cy="1228601"/>
          </a:xfrm>
          <a:solidFill>
            <a:srgbClr val="3C9194"/>
          </a:solidFill>
        </p:grpSpPr>
        <p:cxnSp>
          <p:nvCxnSpPr>
            <p:cNvPr id="6" name="Conexão Reta 23">
              <a:extLst>
                <a:ext uri="{FF2B5EF4-FFF2-40B4-BE49-F238E27FC236}">
                  <a16:creationId xmlns:a16="http://schemas.microsoft.com/office/drawing/2014/main" id="{454FE398-91D5-A644-A326-0CF0BEBCD7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2047" y="4022798"/>
              <a:ext cx="1" cy="1142326"/>
            </a:xfrm>
            <a:prstGeom prst="line">
              <a:avLst/>
            </a:prstGeom>
            <a:grpFill/>
            <a:ln w="19050" cap="flat" cmpd="sng" algn="ctr">
              <a:solidFill>
                <a:srgbClr val="EE7661"/>
              </a:solidFill>
              <a:prstDash val="solid"/>
              <a:miter lim="800000"/>
            </a:ln>
            <a:effectLst/>
          </p:spPr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970E7D-51C6-E244-8B93-0312CA29D1B7}"/>
                </a:ext>
              </a:extLst>
            </p:cNvPr>
            <p:cNvSpPr/>
            <p:nvPr/>
          </p:nvSpPr>
          <p:spPr>
            <a:xfrm>
              <a:off x="1820172" y="5155049"/>
              <a:ext cx="103746" cy="96350"/>
            </a:xfrm>
            <a:prstGeom prst="ellipse">
              <a:avLst/>
            </a:prstGeom>
            <a:solidFill>
              <a:srgbClr val="EE7661"/>
            </a:solidFill>
            <a:ln w="12700" cap="flat" cmpd="sng" algn="ctr">
              <a:solidFill>
                <a:srgbClr val="EE7661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/>
                <a:ea typeface="+mn-ea"/>
                <a:cs typeface="+mn-cs"/>
              </a:endParaRPr>
            </a:p>
          </p:txBody>
        </p:sp>
      </p:grpSp>
      <p:sp>
        <p:nvSpPr>
          <p:cNvPr id="8" name="Anel 68">
            <a:extLst>
              <a:ext uri="{FF2B5EF4-FFF2-40B4-BE49-F238E27FC236}">
                <a16:creationId xmlns:a16="http://schemas.microsoft.com/office/drawing/2014/main" id="{43BEE38A-F8DB-8B4E-84C1-E147FEE19733}"/>
              </a:ext>
            </a:extLst>
          </p:cNvPr>
          <p:cNvSpPr/>
          <p:nvPr/>
        </p:nvSpPr>
        <p:spPr>
          <a:xfrm>
            <a:off x="4825541" y="3307596"/>
            <a:ext cx="827903" cy="807828"/>
          </a:xfrm>
          <a:prstGeom prst="donut">
            <a:avLst>
              <a:gd name="adj" fmla="val 4060"/>
            </a:avLst>
          </a:prstGeom>
          <a:solidFill>
            <a:srgbClr val="2CC3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grpSp>
        <p:nvGrpSpPr>
          <p:cNvPr id="9" name="Agrupar 16">
            <a:extLst>
              <a:ext uri="{FF2B5EF4-FFF2-40B4-BE49-F238E27FC236}">
                <a16:creationId xmlns:a16="http://schemas.microsoft.com/office/drawing/2014/main" id="{94912086-CBA5-3846-8740-E1F12EBACF19}"/>
              </a:ext>
            </a:extLst>
          </p:cNvPr>
          <p:cNvGrpSpPr/>
          <p:nvPr/>
        </p:nvGrpSpPr>
        <p:grpSpPr>
          <a:xfrm>
            <a:off x="5187616" y="4102792"/>
            <a:ext cx="103746" cy="1228601"/>
            <a:chOff x="1820172" y="4022798"/>
            <a:chExt cx="103746" cy="1228601"/>
          </a:xfrm>
          <a:solidFill>
            <a:srgbClr val="2CC3B4"/>
          </a:solidFill>
        </p:grpSpPr>
        <p:cxnSp>
          <p:nvCxnSpPr>
            <p:cNvPr id="10" name="Conexão Reta 70">
              <a:extLst>
                <a:ext uri="{FF2B5EF4-FFF2-40B4-BE49-F238E27FC236}">
                  <a16:creationId xmlns:a16="http://schemas.microsoft.com/office/drawing/2014/main" id="{060A65AB-CFBF-FB4C-9FCF-5BDE79ECF2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2047" y="4022798"/>
              <a:ext cx="1" cy="1142326"/>
            </a:xfrm>
            <a:prstGeom prst="line">
              <a:avLst/>
            </a:prstGeom>
            <a:grpFill/>
            <a:ln w="19050" cap="flat" cmpd="sng" algn="ctr">
              <a:solidFill>
                <a:srgbClr val="2CC3B4"/>
              </a:solidFill>
              <a:prstDash val="solid"/>
              <a:miter lim="800000"/>
            </a:ln>
            <a:effectLst/>
          </p:spPr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D00D66-3B32-134B-8185-EF2F1B9B9424}"/>
                </a:ext>
              </a:extLst>
            </p:cNvPr>
            <p:cNvSpPr/>
            <p:nvPr/>
          </p:nvSpPr>
          <p:spPr>
            <a:xfrm>
              <a:off x="1820172" y="5155049"/>
              <a:ext cx="103746" cy="96350"/>
            </a:xfrm>
            <a:prstGeom prst="ellipse">
              <a:avLst/>
            </a:prstGeom>
            <a:grpFill/>
            <a:ln w="12700" cap="flat" cmpd="sng" algn="ctr">
              <a:solidFill>
                <a:srgbClr val="2CC3B4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/>
                <a:ea typeface="+mn-ea"/>
                <a:cs typeface="+mn-cs"/>
              </a:endParaRPr>
            </a:p>
          </p:txBody>
        </p:sp>
      </p:grpSp>
      <p:sp>
        <p:nvSpPr>
          <p:cNvPr id="12" name="Anel 73">
            <a:extLst>
              <a:ext uri="{FF2B5EF4-FFF2-40B4-BE49-F238E27FC236}">
                <a16:creationId xmlns:a16="http://schemas.microsoft.com/office/drawing/2014/main" id="{A660D559-3216-2048-B2A7-56062FD9CC3A}"/>
              </a:ext>
            </a:extLst>
          </p:cNvPr>
          <p:cNvSpPr/>
          <p:nvPr/>
        </p:nvSpPr>
        <p:spPr>
          <a:xfrm>
            <a:off x="7629266" y="3320730"/>
            <a:ext cx="827903" cy="807828"/>
          </a:xfrm>
          <a:prstGeom prst="donut">
            <a:avLst>
              <a:gd name="adj" fmla="val 4060"/>
            </a:avLst>
          </a:prstGeom>
          <a:solidFill>
            <a:srgbClr val="C097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grpSp>
        <p:nvGrpSpPr>
          <p:cNvPr id="13" name="Agrupar 18">
            <a:extLst>
              <a:ext uri="{FF2B5EF4-FFF2-40B4-BE49-F238E27FC236}">
                <a16:creationId xmlns:a16="http://schemas.microsoft.com/office/drawing/2014/main" id="{487EBFFF-14C9-4D4C-A093-B0E88BBA106B}"/>
              </a:ext>
            </a:extLst>
          </p:cNvPr>
          <p:cNvGrpSpPr/>
          <p:nvPr/>
        </p:nvGrpSpPr>
        <p:grpSpPr>
          <a:xfrm>
            <a:off x="7991341" y="4115926"/>
            <a:ext cx="103746" cy="1228601"/>
            <a:chOff x="1820172" y="4022798"/>
            <a:chExt cx="103746" cy="1228601"/>
          </a:xfrm>
          <a:solidFill>
            <a:srgbClr val="C097F8"/>
          </a:solidFill>
        </p:grpSpPr>
        <p:cxnSp>
          <p:nvCxnSpPr>
            <p:cNvPr id="14" name="Conexão Reta 75">
              <a:extLst>
                <a:ext uri="{FF2B5EF4-FFF2-40B4-BE49-F238E27FC236}">
                  <a16:creationId xmlns:a16="http://schemas.microsoft.com/office/drawing/2014/main" id="{97353276-1BDF-D74B-94D1-9C20302984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2047" y="4022798"/>
              <a:ext cx="1" cy="1142326"/>
            </a:xfrm>
            <a:prstGeom prst="line">
              <a:avLst/>
            </a:prstGeom>
            <a:grpFill/>
            <a:ln w="19050" cap="flat" cmpd="sng" algn="ctr">
              <a:solidFill>
                <a:srgbClr val="C097F8"/>
              </a:solidFill>
              <a:prstDash val="solid"/>
              <a:miter lim="800000"/>
            </a:ln>
            <a:effectLst/>
          </p:spPr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078A4E2-4529-6047-8A49-648D3C7F2A48}"/>
                </a:ext>
              </a:extLst>
            </p:cNvPr>
            <p:cNvSpPr/>
            <p:nvPr/>
          </p:nvSpPr>
          <p:spPr>
            <a:xfrm>
              <a:off x="1820172" y="5155049"/>
              <a:ext cx="103746" cy="96350"/>
            </a:xfrm>
            <a:prstGeom prst="ellipse">
              <a:avLst/>
            </a:prstGeom>
            <a:grpFill/>
            <a:ln w="12700" cap="flat" cmpd="sng" algn="ctr">
              <a:solidFill>
                <a:srgbClr val="C097F8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/>
                <a:ea typeface="+mn-ea"/>
                <a:cs typeface="+mn-cs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AC78B187-FC0C-0544-8495-5E4119CC9A0C}"/>
              </a:ext>
            </a:extLst>
          </p:cNvPr>
          <p:cNvSpPr/>
          <p:nvPr/>
        </p:nvSpPr>
        <p:spPr>
          <a:xfrm>
            <a:off x="5082736" y="3566412"/>
            <a:ext cx="313505" cy="303831"/>
          </a:xfrm>
          <a:prstGeom prst="ellipse">
            <a:avLst/>
          </a:prstGeom>
          <a:solidFill>
            <a:srgbClr val="2CC3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A13C95-D1A9-8945-A819-3B1597B6ED0C}"/>
              </a:ext>
            </a:extLst>
          </p:cNvPr>
          <p:cNvSpPr/>
          <p:nvPr/>
        </p:nvSpPr>
        <p:spPr>
          <a:xfrm>
            <a:off x="7886461" y="3566412"/>
            <a:ext cx="313505" cy="303831"/>
          </a:xfrm>
          <a:prstGeom prst="ellipse">
            <a:avLst/>
          </a:prstGeom>
          <a:solidFill>
            <a:srgbClr val="C097F8"/>
          </a:solidFill>
          <a:ln>
            <a:noFill/>
          </a:ln>
          <a:effectLst/>
        </p:spPr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8" name="CaixaDeTexto 87">
            <a:extLst>
              <a:ext uri="{FF2B5EF4-FFF2-40B4-BE49-F238E27FC236}">
                <a16:creationId xmlns:a16="http://schemas.microsoft.com/office/drawing/2014/main" id="{2AFEFBD0-21B4-364B-8943-CAF4A2A71DCF}"/>
              </a:ext>
            </a:extLst>
          </p:cNvPr>
          <p:cNvSpPr txBox="1"/>
          <p:nvPr/>
        </p:nvSpPr>
        <p:spPr>
          <a:xfrm>
            <a:off x="1432464" y="5478833"/>
            <a:ext cx="1941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EE7661"/>
                </a:solidFill>
                <a:latin typeface="Univers"/>
                <a:cs typeface="Arial" panose="020B0604020202020204" pitchFamily="34" charset="0"/>
              </a:rPr>
              <a:t>Developing the concept</a:t>
            </a:r>
          </a:p>
          <a:p>
            <a:pPr algn="ctr"/>
            <a:r>
              <a:rPr lang="en-US" sz="1600" b="1" dirty="0">
                <a:solidFill>
                  <a:srgbClr val="EE7661"/>
                </a:solidFill>
                <a:latin typeface="Univers"/>
                <a:cs typeface="Arial" panose="020B0604020202020204" pitchFamily="34" charset="0"/>
              </a:rPr>
              <a:t>Building the Consortium</a:t>
            </a:r>
            <a:endParaRPr lang="pt-PT" sz="1600" b="1" dirty="0">
              <a:solidFill>
                <a:srgbClr val="EE7661"/>
              </a:solidFill>
              <a:latin typeface="Univers"/>
              <a:cs typeface="Arial" panose="020B0604020202020204" pitchFamily="34" charset="0"/>
            </a:endParaRPr>
          </a:p>
        </p:txBody>
      </p:sp>
      <p:sp>
        <p:nvSpPr>
          <p:cNvPr id="19" name="CaixaDeTexto 88">
            <a:extLst>
              <a:ext uri="{FF2B5EF4-FFF2-40B4-BE49-F238E27FC236}">
                <a16:creationId xmlns:a16="http://schemas.microsoft.com/office/drawing/2014/main" id="{92C6A32D-ED39-5943-97CB-29B272780175}"/>
              </a:ext>
            </a:extLst>
          </p:cNvPr>
          <p:cNvSpPr txBox="1"/>
          <p:nvPr/>
        </p:nvSpPr>
        <p:spPr>
          <a:xfrm>
            <a:off x="4519528" y="5480384"/>
            <a:ext cx="145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3C9194"/>
                </a:solidFill>
                <a:latin typeface="Univers"/>
                <a:cs typeface="Arial" panose="020B0604020202020204" pitchFamily="34" charset="0"/>
              </a:rPr>
              <a:t>Gathering Information</a:t>
            </a:r>
            <a:endParaRPr lang="pt-PT" sz="1600" b="1" dirty="0">
              <a:solidFill>
                <a:srgbClr val="3C9194"/>
              </a:solidFill>
              <a:latin typeface="Univers"/>
              <a:cs typeface="Arial" panose="020B0604020202020204" pitchFamily="34" charset="0"/>
            </a:endParaRPr>
          </a:p>
        </p:txBody>
      </p:sp>
      <p:sp>
        <p:nvSpPr>
          <p:cNvPr id="20" name="CaixaDeTexto 89">
            <a:extLst>
              <a:ext uri="{FF2B5EF4-FFF2-40B4-BE49-F238E27FC236}">
                <a16:creationId xmlns:a16="http://schemas.microsoft.com/office/drawing/2014/main" id="{88C28894-58C9-D849-A7F6-539589D32D49}"/>
              </a:ext>
            </a:extLst>
          </p:cNvPr>
          <p:cNvSpPr txBox="1"/>
          <p:nvPr/>
        </p:nvSpPr>
        <p:spPr>
          <a:xfrm>
            <a:off x="7317583" y="5472517"/>
            <a:ext cx="145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C097F8"/>
                </a:solidFill>
                <a:latin typeface="Univers"/>
                <a:cs typeface="Arial" panose="020B0604020202020204" pitchFamily="34" charset="0"/>
              </a:rPr>
              <a:t>Co-creation of a EMJM</a:t>
            </a:r>
            <a:endParaRPr lang="pt-PT" sz="1600" b="1" dirty="0">
              <a:solidFill>
                <a:srgbClr val="C097F8"/>
              </a:solidFill>
              <a:latin typeface="Univers"/>
              <a:cs typeface="Arial" panose="020B0604020202020204" pitchFamily="34" charset="0"/>
            </a:endParaRPr>
          </a:p>
        </p:txBody>
      </p:sp>
      <p:sp>
        <p:nvSpPr>
          <p:cNvPr id="21" name="Anel 73">
            <a:extLst>
              <a:ext uri="{FF2B5EF4-FFF2-40B4-BE49-F238E27FC236}">
                <a16:creationId xmlns:a16="http://schemas.microsoft.com/office/drawing/2014/main" id="{11DBC6BF-4091-F642-85F7-7390EF35ED74}"/>
              </a:ext>
            </a:extLst>
          </p:cNvPr>
          <p:cNvSpPr/>
          <p:nvPr/>
        </p:nvSpPr>
        <p:spPr>
          <a:xfrm>
            <a:off x="10440006" y="3322818"/>
            <a:ext cx="827903" cy="807828"/>
          </a:xfrm>
          <a:prstGeom prst="donut">
            <a:avLst>
              <a:gd name="adj" fmla="val 4060"/>
            </a:avLst>
          </a:prstGeom>
          <a:solidFill>
            <a:srgbClr val="4E91F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grpSp>
        <p:nvGrpSpPr>
          <p:cNvPr id="22" name="Agrupar 18">
            <a:extLst>
              <a:ext uri="{FF2B5EF4-FFF2-40B4-BE49-F238E27FC236}">
                <a16:creationId xmlns:a16="http://schemas.microsoft.com/office/drawing/2014/main" id="{B4A78313-2851-7140-BD33-9E68C43918E9}"/>
              </a:ext>
            </a:extLst>
          </p:cNvPr>
          <p:cNvGrpSpPr/>
          <p:nvPr/>
        </p:nvGrpSpPr>
        <p:grpSpPr>
          <a:xfrm>
            <a:off x="10802081" y="4118014"/>
            <a:ext cx="103746" cy="1228601"/>
            <a:chOff x="1820172" y="4022798"/>
            <a:chExt cx="103746" cy="1228601"/>
          </a:xfrm>
          <a:solidFill>
            <a:srgbClr val="C097F8"/>
          </a:solidFill>
        </p:grpSpPr>
        <p:cxnSp>
          <p:nvCxnSpPr>
            <p:cNvPr id="23" name="Conexão Reta 75">
              <a:extLst>
                <a:ext uri="{FF2B5EF4-FFF2-40B4-BE49-F238E27FC236}">
                  <a16:creationId xmlns:a16="http://schemas.microsoft.com/office/drawing/2014/main" id="{650199A9-746A-9F4F-B8EC-B63B07FB6D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2047" y="4022798"/>
              <a:ext cx="1" cy="1142326"/>
            </a:xfrm>
            <a:prstGeom prst="line">
              <a:avLst/>
            </a:prstGeom>
            <a:grpFill/>
            <a:ln w="19050" cap="flat" cmpd="sng" algn="ctr">
              <a:solidFill>
                <a:srgbClr val="4E91F0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2956940-756C-BD49-8AE1-307F51D83F2C}"/>
                </a:ext>
              </a:extLst>
            </p:cNvPr>
            <p:cNvSpPr/>
            <p:nvPr/>
          </p:nvSpPr>
          <p:spPr>
            <a:xfrm>
              <a:off x="1820172" y="5155049"/>
              <a:ext cx="103746" cy="96350"/>
            </a:xfrm>
            <a:prstGeom prst="ellipse">
              <a:avLst/>
            </a:prstGeom>
            <a:solidFill>
              <a:srgbClr val="4E91F0">
                <a:lumMod val="60000"/>
                <a:lumOff val="40000"/>
              </a:srgbClr>
            </a:solidFill>
            <a:ln w="12700" cap="flat" cmpd="sng" algn="ctr">
              <a:solidFill>
                <a:srgbClr val="4E91F0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/>
                <a:ea typeface="+mn-ea"/>
                <a:cs typeface="+mn-cs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6FD3DA5-6D1E-814E-A91C-6F41DCF8319B}"/>
              </a:ext>
            </a:extLst>
          </p:cNvPr>
          <p:cNvSpPr/>
          <p:nvPr/>
        </p:nvSpPr>
        <p:spPr>
          <a:xfrm>
            <a:off x="10697201" y="3568500"/>
            <a:ext cx="313505" cy="303831"/>
          </a:xfrm>
          <a:prstGeom prst="ellipse">
            <a:avLst/>
          </a:prstGeom>
          <a:solidFill>
            <a:srgbClr val="4E91F0">
              <a:lumMod val="60000"/>
              <a:lumOff val="40000"/>
            </a:srgbClr>
          </a:solidFill>
          <a:ln>
            <a:noFill/>
          </a:ln>
          <a:effectLst/>
        </p:spPr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6" name="CaixaDeTexto 89">
            <a:extLst>
              <a:ext uri="{FF2B5EF4-FFF2-40B4-BE49-F238E27FC236}">
                <a16:creationId xmlns:a16="http://schemas.microsoft.com/office/drawing/2014/main" id="{67BB4678-EE74-1744-A978-6B7C77B7124C}"/>
              </a:ext>
            </a:extLst>
          </p:cNvPr>
          <p:cNvSpPr txBox="1"/>
          <p:nvPr/>
        </p:nvSpPr>
        <p:spPr>
          <a:xfrm>
            <a:off x="9914479" y="5474605"/>
            <a:ext cx="1837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Univers"/>
                <a:cs typeface="Arial" panose="020B0604020202020204" pitchFamily="34" charset="0"/>
              </a:rPr>
              <a:t>Submission of proposal at EMJM call February 2024</a:t>
            </a:r>
          </a:p>
        </p:txBody>
      </p:sp>
      <p:cxnSp>
        <p:nvCxnSpPr>
          <p:cNvPr id="27" name="Conexão Reta 5">
            <a:extLst>
              <a:ext uri="{FF2B5EF4-FFF2-40B4-BE49-F238E27FC236}">
                <a16:creationId xmlns:a16="http://schemas.microsoft.com/office/drawing/2014/main" id="{FA1B81DA-C4FE-AA41-A62E-5BFA579017C3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2558589" y="3718328"/>
            <a:ext cx="2524147" cy="16258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</p:cxnSp>
      <p:cxnSp>
        <p:nvCxnSpPr>
          <p:cNvPr id="28" name="Conexão Reta 5">
            <a:extLst>
              <a:ext uri="{FF2B5EF4-FFF2-40B4-BE49-F238E27FC236}">
                <a16:creationId xmlns:a16="http://schemas.microsoft.com/office/drawing/2014/main" id="{F90CB56F-35EF-C24D-BC4E-BE0B4B63589E}"/>
              </a:ext>
            </a:extLst>
          </p:cNvPr>
          <p:cNvCxnSpPr>
            <a:cxnSpLocks/>
          </p:cNvCxnSpPr>
          <p:nvPr/>
        </p:nvCxnSpPr>
        <p:spPr>
          <a:xfrm flipV="1">
            <a:off x="5367104" y="3718324"/>
            <a:ext cx="2524147" cy="16258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</p:cxnSp>
      <p:cxnSp>
        <p:nvCxnSpPr>
          <p:cNvPr id="29" name="Conexão Reta 5">
            <a:extLst>
              <a:ext uri="{FF2B5EF4-FFF2-40B4-BE49-F238E27FC236}">
                <a16:creationId xmlns:a16="http://schemas.microsoft.com/office/drawing/2014/main" id="{4B9C2608-F0F0-7945-8AB9-80A9F12212E2}"/>
              </a:ext>
            </a:extLst>
          </p:cNvPr>
          <p:cNvCxnSpPr>
            <a:cxnSpLocks/>
          </p:cNvCxnSpPr>
          <p:nvPr/>
        </p:nvCxnSpPr>
        <p:spPr>
          <a:xfrm flipV="1">
            <a:off x="8186511" y="3718326"/>
            <a:ext cx="2524147" cy="16258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65000"/>
              </a:srgbClr>
            </a:solidFill>
            <a:prstDash val="dash"/>
            <a:miter lim="800000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9283049-3560-9A42-A9CB-110C863203F3}"/>
              </a:ext>
            </a:extLst>
          </p:cNvPr>
          <p:cNvSpPr/>
          <p:nvPr/>
        </p:nvSpPr>
        <p:spPr>
          <a:xfrm>
            <a:off x="3099025" y="1718779"/>
            <a:ext cx="6349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are all welcome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HYGIEIA activities!</a:t>
            </a:r>
          </a:p>
        </p:txBody>
      </p:sp>
    </p:spTree>
    <p:extLst>
      <p:ext uri="{BB962C8B-B14F-4D97-AF65-F5344CB8AC3E}">
        <p14:creationId xmlns:p14="http://schemas.microsoft.com/office/powerpoint/2010/main" val="52418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8">
            <a:extLst>
              <a:ext uri="{FF2B5EF4-FFF2-40B4-BE49-F238E27FC236}">
                <a16:creationId xmlns:a16="http://schemas.microsoft.com/office/drawing/2014/main" id="{2019B136-CFB8-A840-B048-BE9AFEB428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73" b="27921"/>
          <a:stretch/>
        </p:blipFill>
        <p:spPr>
          <a:xfrm>
            <a:off x="4111635" y="4658728"/>
            <a:ext cx="2801237" cy="479682"/>
          </a:xfrm>
          <a:prstGeom prst="rect">
            <a:avLst/>
          </a:prstGeom>
        </p:spPr>
      </p:pic>
      <p:pic>
        <p:nvPicPr>
          <p:cNvPr id="3" name="Imagem 29">
            <a:extLst>
              <a:ext uri="{FF2B5EF4-FFF2-40B4-BE49-F238E27FC236}">
                <a16:creationId xmlns:a16="http://schemas.microsoft.com/office/drawing/2014/main" id="{72A5472C-7DC6-2E4B-B1E5-566785388E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384" y="4657694"/>
            <a:ext cx="1727269" cy="644504"/>
          </a:xfrm>
          <a:prstGeom prst="rect">
            <a:avLst/>
          </a:prstGeom>
        </p:spPr>
      </p:pic>
      <p:pic>
        <p:nvPicPr>
          <p:cNvPr id="4" name="Imagem 30" descr="Uma imagem com logótipo&#10;&#10;Descrição gerada automaticamente">
            <a:extLst>
              <a:ext uri="{FF2B5EF4-FFF2-40B4-BE49-F238E27FC236}">
                <a16:creationId xmlns:a16="http://schemas.microsoft.com/office/drawing/2014/main" id="{8FDB58AB-6A67-494B-B310-8A41587C10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998" y="3934968"/>
            <a:ext cx="2801237" cy="1981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7FD2A7-B20E-B541-946F-6379EF587A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599" y="2527709"/>
            <a:ext cx="6239905" cy="146821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B617192-B657-AB4B-A2BF-3E8951EB2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107030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ACKNOWLEDGEMENTS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EF570-8D67-3943-8679-8D3054B6D3B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802" y="5843627"/>
            <a:ext cx="3917055" cy="8201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97F227-E0E9-2C4B-8864-92106CA1AAAA}"/>
              </a:ext>
            </a:extLst>
          </p:cNvPr>
          <p:cNvSpPr/>
          <p:nvPr/>
        </p:nvSpPr>
        <p:spPr>
          <a:xfrm>
            <a:off x="6096000" y="5916116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999999"/>
                </a:solidFill>
                <a:latin typeface="Poppins"/>
              </a:rPr>
              <a:t>This project has received funding from the Erasmus2027 programme under grant agreement No 101049786.</a:t>
            </a:r>
          </a:p>
          <a:p>
            <a:br>
              <a:rPr lang="en-GB" dirty="0"/>
            </a:br>
            <a:endParaRPr lang="en-US" dirty="0"/>
          </a:p>
        </p:txBody>
      </p:sp>
      <p:sp>
        <p:nvSpPr>
          <p:cNvPr id="9" name="CaixaDeTexto 31">
            <a:extLst>
              <a:ext uri="{FF2B5EF4-FFF2-40B4-BE49-F238E27FC236}">
                <a16:creationId xmlns:a16="http://schemas.microsoft.com/office/drawing/2014/main" id="{6F8C4220-F60E-D34E-8236-62E5AD20D6CE}"/>
              </a:ext>
            </a:extLst>
          </p:cNvPr>
          <p:cNvSpPr txBox="1"/>
          <p:nvPr/>
        </p:nvSpPr>
        <p:spPr>
          <a:xfrm>
            <a:off x="9135505" y="1488257"/>
            <a:ext cx="3118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err="1">
                <a:ea typeface="Tahoma" panose="020B0604030504040204" pitchFamily="34" charset="0"/>
                <a:cs typeface="Tahoma" panose="020B0604030504040204" pitchFamily="34" charset="0"/>
              </a:rPr>
              <a:t>catarina.rosado@ulusofona.pt</a:t>
            </a:r>
            <a:endParaRPr lang="pt-PT" sz="1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Gráfico 32" descr="E-mail com preenchimento sólido">
            <a:extLst>
              <a:ext uri="{FF2B5EF4-FFF2-40B4-BE49-F238E27FC236}">
                <a16:creationId xmlns:a16="http://schemas.microsoft.com/office/drawing/2014/main" id="{A71BF11C-5D4E-DC42-BB26-DBE8BBC8F4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3396" y="1570531"/>
            <a:ext cx="382790" cy="3827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B1C7C0-16E1-6245-AA92-564846E50DCB}"/>
              </a:ext>
            </a:extLst>
          </p:cNvPr>
          <p:cNvSpPr/>
          <p:nvPr/>
        </p:nvSpPr>
        <p:spPr>
          <a:xfrm>
            <a:off x="9151741" y="2143458"/>
            <a:ext cx="2586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https://</a:t>
            </a:r>
            <a:r>
              <a:rPr lang="en-US" sz="1600" dirty="0" err="1">
                <a:ea typeface="Tahoma" panose="020B0604030504040204" pitchFamily="34" charset="0"/>
                <a:cs typeface="Tahoma" panose="020B0604030504040204" pitchFamily="34" charset="0"/>
              </a:rPr>
              <a:t>hygieia.ulusofona.pt</a:t>
            </a: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545F5D-A851-3241-B755-4033792EE7E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6839" y="2138104"/>
            <a:ext cx="338555" cy="338555"/>
          </a:xfrm>
          <a:prstGeom prst="rect">
            <a:avLst/>
          </a:prstGeom>
        </p:spPr>
      </p:pic>
      <p:sp>
        <p:nvSpPr>
          <p:cNvPr id="13" name="CaixaDeTexto 31">
            <a:extLst>
              <a:ext uri="{FF2B5EF4-FFF2-40B4-BE49-F238E27FC236}">
                <a16:creationId xmlns:a16="http://schemas.microsoft.com/office/drawing/2014/main" id="{798F4CA4-CE8D-934F-89D9-290523D0EC3A}"/>
              </a:ext>
            </a:extLst>
          </p:cNvPr>
          <p:cNvSpPr txBox="1"/>
          <p:nvPr/>
        </p:nvSpPr>
        <p:spPr>
          <a:xfrm>
            <a:off x="9146387" y="1695087"/>
            <a:ext cx="2622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err="1">
                <a:ea typeface="Tahoma" panose="020B0604030504040204" pitchFamily="34" charset="0"/>
                <a:cs typeface="Tahoma" panose="020B0604030504040204" pitchFamily="34" charset="0"/>
              </a:rPr>
              <a:t>ana.fernandes@ulusofona.pt</a:t>
            </a:r>
            <a:endParaRPr lang="pt-PT" sz="1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9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3">
            <a:extLst>
              <a:ext uri="{FF2B5EF4-FFF2-40B4-BE49-F238E27FC236}">
                <a16:creationId xmlns:a16="http://schemas.microsoft.com/office/drawing/2014/main" id="{4B6DB724-0979-7D4E-B198-5141FF2BE131}"/>
              </a:ext>
            </a:extLst>
          </p:cNvPr>
          <p:cNvSpPr txBox="1">
            <a:spLocks/>
          </p:cNvSpPr>
          <p:nvPr/>
        </p:nvSpPr>
        <p:spPr>
          <a:xfrm>
            <a:off x="4221803" y="1793970"/>
            <a:ext cx="6598597" cy="23364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5400"/>
            </a:pPr>
            <a:r>
              <a:rPr lang="en-US" sz="480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HYGIEIA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Google Shape;99;p3">
            <a:extLst>
              <a:ext uri="{FF2B5EF4-FFF2-40B4-BE49-F238E27FC236}">
                <a16:creationId xmlns:a16="http://schemas.microsoft.com/office/drawing/2014/main" id="{7F2BC580-C3DE-654E-B011-689C8DB31C89}"/>
              </a:ext>
            </a:extLst>
          </p:cNvPr>
          <p:cNvSpPr txBox="1">
            <a:spLocks/>
          </p:cNvSpPr>
          <p:nvPr/>
        </p:nvSpPr>
        <p:spPr>
          <a:xfrm>
            <a:off x="4221803" y="4378990"/>
            <a:ext cx="6598597" cy="17415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dk1"/>
              </a:buClr>
              <a:buSzPts val="2400"/>
            </a:pPr>
            <a:r>
              <a:rPr lang="en-US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Goddess of health, cleanliness and sanitation, adored by her power to prevent –not cure– sickness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Google Shape;101;p3">
            <a:extLst>
              <a:ext uri="{FF2B5EF4-FFF2-40B4-BE49-F238E27FC236}">
                <a16:creationId xmlns:a16="http://schemas.microsoft.com/office/drawing/2014/main" id="{D4A9B57E-C588-AB4D-8D73-FE566DF9FB31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820" y="1516675"/>
            <a:ext cx="2569597" cy="5051526"/>
          </a:xfrm>
          <a:custGeom>
            <a:avLst/>
            <a:gdLst/>
            <a:ahLst/>
            <a:cxnLst/>
            <a:rect l="l" t="t" r="r" b="b"/>
            <a:pathLst>
              <a:path w="2569597" h="5051526" extrusionOk="0">
                <a:moveTo>
                  <a:pt x="2525763" y="0"/>
                </a:moveTo>
                <a:lnTo>
                  <a:pt x="2569597" y="2214"/>
                </a:lnTo>
                <a:lnTo>
                  <a:pt x="2569597" y="5049313"/>
                </a:lnTo>
                <a:lnTo>
                  <a:pt x="2525763" y="5051526"/>
                </a:lnTo>
                <a:cubicBezTo>
                  <a:pt x="1130823" y="5051526"/>
                  <a:pt x="0" y="3920703"/>
                  <a:pt x="0" y="2525763"/>
                </a:cubicBezTo>
                <a:cubicBezTo>
                  <a:pt x="0" y="1130823"/>
                  <a:pt x="1130823" y="0"/>
                  <a:pt x="2525763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17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25">
            <a:extLst>
              <a:ext uri="{FF2B5EF4-FFF2-40B4-BE49-F238E27FC236}">
                <a16:creationId xmlns:a16="http://schemas.microsoft.com/office/drawing/2014/main" id="{E0FD7855-F744-9149-B5C4-097AD3391F9C}"/>
              </a:ext>
            </a:extLst>
          </p:cNvPr>
          <p:cNvSpPr txBox="1">
            <a:spLocks/>
          </p:cNvSpPr>
          <p:nvPr/>
        </p:nvSpPr>
        <p:spPr>
          <a:xfrm>
            <a:off x="440871" y="3308723"/>
            <a:ext cx="10515600" cy="14156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l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Audacious transnational educational project </a:t>
            </a:r>
          </a:p>
          <a:p>
            <a:pPr marL="457200" indent="-342900" algn="l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Addressing a demanding societal challenge</a:t>
            </a:r>
          </a:p>
          <a:p>
            <a:pPr marL="457200" indent="-342900" algn="l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Integrated knowledge in the health and wellbeing market </a:t>
            </a:r>
          </a:p>
          <a:p>
            <a:pPr marL="457200" indent="-342900" algn="l"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Based on the principle of interdisciplinarity</a:t>
            </a:r>
          </a:p>
          <a:p>
            <a:pPr marL="114300" algn="l">
              <a:buSzPts val="1800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Google Shape;108;p25">
            <a:extLst>
              <a:ext uri="{FF2B5EF4-FFF2-40B4-BE49-F238E27FC236}">
                <a16:creationId xmlns:a16="http://schemas.microsoft.com/office/drawing/2014/main" id="{B324A814-7D36-CE42-8C15-820B90E09E4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707" y="1752726"/>
            <a:ext cx="4705350" cy="16140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1B836F-6A6A-3343-9428-CB1CE49E2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650063"/>
              </p:ext>
            </p:extLst>
          </p:nvPr>
        </p:nvGraphicFramePr>
        <p:xfrm>
          <a:off x="4983842" y="1132113"/>
          <a:ext cx="7382329" cy="517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D6F1A3-0D73-9B43-B003-F8C00FCF5AE5}"/>
              </a:ext>
            </a:extLst>
          </p:cNvPr>
          <p:cNvSpPr txBox="1"/>
          <p:nvPr/>
        </p:nvSpPr>
        <p:spPr>
          <a:xfrm>
            <a:off x="5698671" y="5974264"/>
            <a:ext cx="1949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FOOD SUPPLEMENTS</a:t>
            </a:r>
          </a:p>
          <a:p>
            <a:r>
              <a:rPr lang="en-US" sz="1600" dirty="0"/>
              <a:t>COSMETICS</a:t>
            </a:r>
          </a:p>
          <a:p>
            <a:r>
              <a:rPr lang="en-US" sz="1600" dirty="0"/>
              <a:t>DIGITAL 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E5410-117D-9C44-9EF8-47F88254D706}"/>
              </a:ext>
            </a:extLst>
          </p:cNvPr>
          <p:cNvSpPr txBox="1"/>
          <p:nvPr/>
        </p:nvSpPr>
        <p:spPr>
          <a:xfrm>
            <a:off x="10052028" y="3143581"/>
            <a:ext cx="1508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SUSTAINABILITY</a:t>
            </a:r>
          </a:p>
          <a:p>
            <a:r>
              <a:rPr lang="en-US" sz="1600" dirty="0"/>
              <a:t>GREEN DEAL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A6EDDE-AA00-8243-A1BB-217EC6BEFB7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799" y="1752726"/>
            <a:ext cx="1999304" cy="19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6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p27">
            <a:extLst>
              <a:ext uri="{FF2B5EF4-FFF2-40B4-BE49-F238E27FC236}">
                <a16:creationId xmlns:a16="http://schemas.microsoft.com/office/drawing/2014/main" id="{CD1BD85A-213A-2141-9504-932EFEB521B9}"/>
              </a:ext>
            </a:extLst>
          </p:cNvPr>
          <p:cNvSpPr txBox="1">
            <a:spLocks/>
          </p:cNvSpPr>
          <p:nvPr/>
        </p:nvSpPr>
        <p:spPr>
          <a:xfrm>
            <a:off x="655642" y="1926770"/>
            <a:ext cx="10948529" cy="36476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HYGIEIA will bring evidence-based knowledge to the health and wellbeing industry</a:t>
            </a:r>
          </a:p>
          <a:p>
            <a:pPr algn="l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HYGIEIA operates in an area of high economic impact and strategic relevance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Clr>
                <a:schemeClr val="dk1"/>
              </a:buClr>
              <a:buSzPts val="2800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HYGIEIA will help to establish Europe as a global beacon in the health sciences formative offer</a:t>
            </a:r>
          </a:p>
          <a:p>
            <a:pPr algn="l">
              <a:lnSpc>
                <a:spcPct val="150000"/>
              </a:lnSpc>
              <a:buClr>
                <a:schemeClr val="dk1"/>
              </a:buClr>
              <a:buSzPts val="2800"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Google Shape;144;p27">
            <a:extLst>
              <a:ext uri="{FF2B5EF4-FFF2-40B4-BE49-F238E27FC236}">
                <a16:creationId xmlns:a16="http://schemas.microsoft.com/office/drawing/2014/main" id="{5B161D3D-EF94-EC40-9D09-484F480BA0AB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1800" y="4428702"/>
            <a:ext cx="2750331" cy="23220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45;p27">
            <a:extLst>
              <a:ext uri="{FF2B5EF4-FFF2-40B4-BE49-F238E27FC236}">
                <a16:creationId xmlns:a16="http://schemas.microsoft.com/office/drawing/2014/main" id="{7FD040F6-552F-6441-8887-553FA4FB37DF}"/>
              </a:ext>
            </a:extLst>
          </p:cNvPr>
          <p:cNvSpPr txBox="1"/>
          <p:nvPr/>
        </p:nvSpPr>
        <p:spPr>
          <a:xfrm>
            <a:off x="3295421" y="6072764"/>
            <a:ext cx="288519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Daily Mail: Nutritionist reveals 16 of the most outrageous health claims spread on social media in 2019</a:t>
            </a:r>
            <a:endParaRPr dirty="0"/>
          </a:p>
        </p:txBody>
      </p:sp>
      <p:pic>
        <p:nvPicPr>
          <p:cNvPr id="5" name="Google Shape;146;p27">
            <a:extLst>
              <a:ext uri="{FF2B5EF4-FFF2-40B4-BE49-F238E27FC236}">
                <a16:creationId xmlns:a16="http://schemas.microsoft.com/office/drawing/2014/main" id="{E3F05947-3C91-EF4C-BC99-843809BC9FF1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612" y="4374923"/>
            <a:ext cx="1448541" cy="15453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3;p26">
            <a:extLst>
              <a:ext uri="{FF2B5EF4-FFF2-40B4-BE49-F238E27FC236}">
                <a16:creationId xmlns:a16="http://schemas.microsoft.com/office/drawing/2014/main" id="{1AD1746B-0F26-7A43-8B2C-C494676EDCDC}"/>
              </a:ext>
            </a:extLst>
          </p:cNvPr>
          <p:cNvSpPr txBox="1">
            <a:spLocks/>
          </p:cNvSpPr>
          <p:nvPr/>
        </p:nvSpPr>
        <p:spPr>
          <a:xfrm>
            <a:off x="758190" y="1378077"/>
            <a:ext cx="4881525" cy="6328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Needs analysis</a:t>
            </a:r>
          </a:p>
        </p:txBody>
      </p:sp>
      <p:pic>
        <p:nvPicPr>
          <p:cNvPr id="7" name="Google Shape;108;p25">
            <a:extLst>
              <a:ext uri="{FF2B5EF4-FFF2-40B4-BE49-F238E27FC236}">
                <a16:creationId xmlns:a16="http://schemas.microsoft.com/office/drawing/2014/main" id="{09C4256E-56EF-FA40-B83A-61AC5F26CDC7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92" y="1265285"/>
            <a:ext cx="579316" cy="87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Medical misinformation: What can be done to tackle fake health news?">
            <a:extLst>
              <a:ext uri="{FF2B5EF4-FFF2-40B4-BE49-F238E27FC236}">
                <a16:creationId xmlns:a16="http://schemas.microsoft.com/office/drawing/2014/main" id="{93F49178-1FF9-DF45-83F8-06476CC8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50" y="4893899"/>
            <a:ext cx="2238921" cy="12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BD8AE2-CECA-BD4C-998E-BDA68FDA24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998" y="4588790"/>
            <a:ext cx="1063697" cy="595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0C7212-FC91-3D40-9D53-1A2F7CFC919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72" y="5927681"/>
            <a:ext cx="616398" cy="616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53858-B007-6B41-8697-16A72D8E0E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063" y="4391353"/>
            <a:ext cx="793107" cy="793107"/>
          </a:xfrm>
          <a:prstGeom prst="rect">
            <a:avLst/>
          </a:prstGeom>
        </p:spPr>
      </p:pic>
      <p:pic>
        <p:nvPicPr>
          <p:cNvPr id="12" name="Google Shape;156;p28">
            <a:extLst>
              <a:ext uri="{FF2B5EF4-FFF2-40B4-BE49-F238E27FC236}">
                <a16:creationId xmlns:a16="http://schemas.microsoft.com/office/drawing/2014/main" id="{3C22AB10-1437-8148-93C7-62CDADB22ADA}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5053" y="5018314"/>
            <a:ext cx="2750331" cy="1732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27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79;p9">
            <a:extLst>
              <a:ext uri="{FF2B5EF4-FFF2-40B4-BE49-F238E27FC236}">
                <a16:creationId xmlns:a16="http://schemas.microsoft.com/office/drawing/2014/main" id="{FE902C1A-F1B2-3042-87F1-20C832430BFB}"/>
              </a:ext>
            </a:extLst>
          </p:cNvPr>
          <p:cNvGrpSpPr/>
          <p:nvPr/>
        </p:nvGrpSpPr>
        <p:grpSpPr>
          <a:xfrm>
            <a:off x="838200" y="3017196"/>
            <a:ext cx="10512822" cy="2893186"/>
            <a:chOff x="1388" y="729075"/>
            <a:chExt cx="10512822" cy="2893186"/>
          </a:xfrm>
        </p:grpSpPr>
        <p:sp>
          <p:nvSpPr>
            <p:cNvPr id="3" name="Google Shape;280;p9">
              <a:extLst>
                <a:ext uri="{FF2B5EF4-FFF2-40B4-BE49-F238E27FC236}">
                  <a16:creationId xmlns:a16="http://schemas.microsoft.com/office/drawing/2014/main" id="{0531313D-CE2C-3F4E-B678-2483122CBB53}"/>
                </a:ext>
              </a:extLst>
            </p:cNvPr>
            <p:cNvSpPr/>
            <p:nvPr/>
          </p:nvSpPr>
          <p:spPr>
            <a:xfrm>
              <a:off x="1388" y="729075"/>
              <a:ext cx="1808241" cy="1808241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81;p9">
              <a:extLst>
                <a:ext uri="{FF2B5EF4-FFF2-40B4-BE49-F238E27FC236}">
                  <a16:creationId xmlns:a16="http://schemas.microsoft.com/office/drawing/2014/main" id="{0797226A-5005-944D-A6D2-9E524EE30FF8}"/>
                </a:ext>
              </a:extLst>
            </p:cNvPr>
            <p:cNvSpPr/>
            <p:nvPr/>
          </p:nvSpPr>
          <p:spPr>
            <a:xfrm>
              <a:off x="295753" y="1814020"/>
              <a:ext cx="1808241" cy="1808241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82;p9">
              <a:extLst>
                <a:ext uri="{FF2B5EF4-FFF2-40B4-BE49-F238E27FC236}">
                  <a16:creationId xmlns:a16="http://schemas.microsoft.com/office/drawing/2014/main" id="{EEA39F40-9463-184E-B7AC-BD3404B576A7}"/>
                </a:ext>
              </a:extLst>
            </p:cNvPr>
            <p:cNvSpPr txBox="1"/>
            <p:nvPr/>
          </p:nvSpPr>
          <p:spPr>
            <a:xfrm>
              <a:off x="348715" y="1866982"/>
              <a:ext cx="1702317" cy="1702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 dirty="0" err="1">
                  <a:solidFill>
                    <a:schemeClr val="accent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Universidade</a:t>
              </a:r>
              <a:r>
                <a:rPr lang="en-US" sz="2100" b="0" i="0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 Lusófona</a:t>
              </a:r>
              <a:endParaRPr sz="21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kick-off and introduction</a:t>
              </a:r>
              <a:endParaRPr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283;p9">
              <a:extLst>
                <a:ext uri="{FF2B5EF4-FFF2-40B4-BE49-F238E27FC236}">
                  <a16:creationId xmlns:a16="http://schemas.microsoft.com/office/drawing/2014/main" id="{3BD01248-BDB9-4246-AD07-A1AE843C59AD}"/>
                </a:ext>
              </a:extLst>
            </p:cNvPr>
            <p:cNvSpPr/>
            <p:nvPr/>
          </p:nvSpPr>
          <p:spPr>
            <a:xfrm>
              <a:off x="2157937" y="1415948"/>
              <a:ext cx="348307" cy="43449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84;p9">
              <a:extLst>
                <a:ext uri="{FF2B5EF4-FFF2-40B4-BE49-F238E27FC236}">
                  <a16:creationId xmlns:a16="http://schemas.microsoft.com/office/drawing/2014/main" id="{81AF017A-3E8A-1940-8B9E-CEAE0A68AEF9}"/>
                </a:ext>
              </a:extLst>
            </p:cNvPr>
            <p:cNvSpPr txBox="1"/>
            <p:nvPr/>
          </p:nvSpPr>
          <p:spPr>
            <a:xfrm>
              <a:off x="2157937" y="1502847"/>
              <a:ext cx="243815" cy="260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sz="1700" b="0" i="0" u="none" strike="noStrike" cap="none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85;p9">
              <a:extLst>
                <a:ext uri="{FF2B5EF4-FFF2-40B4-BE49-F238E27FC236}">
                  <a16:creationId xmlns:a16="http://schemas.microsoft.com/office/drawing/2014/main" id="{7678DB47-6194-6048-98EC-61E3A5725D3A}"/>
                </a:ext>
              </a:extLst>
            </p:cNvPr>
            <p:cNvSpPr/>
            <p:nvPr/>
          </p:nvSpPr>
          <p:spPr>
            <a:xfrm>
              <a:off x="2804794" y="729075"/>
              <a:ext cx="1808241" cy="1808241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86;p9">
              <a:extLst>
                <a:ext uri="{FF2B5EF4-FFF2-40B4-BE49-F238E27FC236}">
                  <a16:creationId xmlns:a16="http://schemas.microsoft.com/office/drawing/2014/main" id="{FE531F82-CED3-A345-B00D-98903F56C609}"/>
                </a:ext>
              </a:extLst>
            </p:cNvPr>
            <p:cNvSpPr/>
            <p:nvPr/>
          </p:nvSpPr>
          <p:spPr>
            <a:xfrm>
              <a:off x="3099158" y="1814020"/>
              <a:ext cx="1808241" cy="1808241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87;p9">
              <a:extLst>
                <a:ext uri="{FF2B5EF4-FFF2-40B4-BE49-F238E27FC236}">
                  <a16:creationId xmlns:a16="http://schemas.microsoft.com/office/drawing/2014/main" id="{D75B6F20-62D2-F542-9BF9-EDC7471C905F}"/>
                </a:ext>
              </a:extLst>
            </p:cNvPr>
            <p:cNvSpPr txBox="1"/>
            <p:nvPr/>
          </p:nvSpPr>
          <p:spPr>
            <a:xfrm>
              <a:off x="3152120" y="1866982"/>
              <a:ext cx="1702317" cy="1702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accent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Universitat de les Illes Balears</a:t>
              </a:r>
              <a:endParaRPr sz="2100" b="0" i="0" u="none" strike="noStrike" cap="none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accent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Nutrition and healthy lifestyle</a:t>
              </a:r>
              <a:endParaRPr sz="1600" b="0" i="0" u="none" strike="noStrike" cap="none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88;p9">
              <a:extLst>
                <a:ext uri="{FF2B5EF4-FFF2-40B4-BE49-F238E27FC236}">
                  <a16:creationId xmlns:a16="http://schemas.microsoft.com/office/drawing/2014/main" id="{56A3B735-9573-9142-BD4C-2D293B624253}"/>
                </a:ext>
              </a:extLst>
            </p:cNvPr>
            <p:cNvSpPr/>
            <p:nvPr/>
          </p:nvSpPr>
          <p:spPr>
            <a:xfrm>
              <a:off x="4961342" y="1415948"/>
              <a:ext cx="348307" cy="43449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89;p9">
              <a:extLst>
                <a:ext uri="{FF2B5EF4-FFF2-40B4-BE49-F238E27FC236}">
                  <a16:creationId xmlns:a16="http://schemas.microsoft.com/office/drawing/2014/main" id="{2F7BF9A0-EC5C-AB40-861E-E741493C9300}"/>
                </a:ext>
              </a:extLst>
            </p:cNvPr>
            <p:cNvSpPr txBox="1"/>
            <p:nvPr/>
          </p:nvSpPr>
          <p:spPr>
            <a:xfrm>
              <a:off x="4961342" y="1502847"/>
              <a:ext cx="243815" cy="260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sz="1700" b="0" i="0" u="none" strike="noStrike" cap="none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90;p9">
              <a:extLst>
                <a:ext uri="{FF2B5EF4-FFF2-40B4-BE49-F238E27FC236}">
                  <a16:creationId xmlns:a16="http://schemas.microsoft.com/office/drawing/2014/main" id="{BF3812C7-2580-284C-9FBD-747961CB634B}"/>
                </a:ext>
              </a:extLst>
            </p:cNvPr>
            <p:cNvSpPr/>
            <p:nvPr/>
          </p:nvSpPr>
          <p:spPr>
            <a:xfrm>
              <a:off x="5608199" y="729075"/>
              <a:ext cx="1808241" cy="1808241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1;p9">
              <a:extLst>
                <a:ext uri="{FF2B5EF4-FFF2-40B4-BE49-F238E27FC236}">
                  <a16:creationId xmlns:a16="http://schemas.microsoft.com/office/drawing/2014/main" id="{025CBA1A-A17C-B14B-A627-DDBB4A411802}"/>
                </a:ext>
              </a:extLst>
            </p:cNvPr>
            <p:cNvSpPr/>
            <p:nvPr/>
          </p:nvSpPr>
          <p:spPr>
            <a:xfrm>
              <a:off x="5902564" y="1814020"/>
              <a:ext cx="1808241" cy="1808241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2;p9">
              <a:extLst>
                <a:ext uri="{FF2B5EF4-FFF2-40B4-BE49-F238E27FC236}">
                  <a16:creationId xmlns:a16="http://schemas.microsoft.com/office/drawing/2014/main" id="{204B7168-B6C0-7144-BE71-D45D63E009AE}"/>
                </a:ext>
              </a:extLst>
            </p:cNvPr>
            <p:cNvSpPr txBox="1"/>
            <p:nvPr/>
          </p:nvSpPr>
          <p:spPr>
            <a:xfrm>
              <a:off x="5955526" y="1866982"/>
              <a:ext cx="1702317" cy="1702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accent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Belgrade University</a:t>
              </a:r>
              <a:endParaRPr sz="2100" b="0" i="0" u="none" strike="noStrike" cap="none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735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Char char="•"/>
              </a:pPr>
              <a:r>
                <a:rPr lang="en-US" sz="1600" b="0" i="0" u="none" strike="noStrike" cap="none">
                  <a:solidFill>
                    <a:schemeClr val="accent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Non-drug products</a:t>
              </a:r>
              <a:endParaRPr sz="1400" b="0" i="0" u="none" strike="noStrike" cap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3;p9">
              <a:extLst>
                <a:ext uri="{FF2B5EF4-FFF2-40B4-BE49-F238E27FC236}">
                  <a16:creationId xmlns:a16="http://schemas.microsoft.com/office/drawing/2014/main" id="{F38647B2-C1EA-DF47-BB26-29DB1FB52F3E}"/>
                </a:ext>
              </a:extLst>
            </p:cNvPr>
            <p:cNvSpPr/>
            <p:nvPr/>
          </p:nvSpPr>
          <p:spPr>
            <a:xfrm>
              <a:off x="7764748" y="1415948"/>
              <a:ext cx="348307" cy="43449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4;p9">
              <a:extLst>
                <a:ext uri="{FF2B5EF4-FFF2-40B4-BE49-F238E27FC236}">
                  <a16:creationId xmlns:a16="http://schemas.microsoft.com/office/drawing/2014/main" id="{CE806949-87A7-FD44-A123-34B194620903}"/>
                </a:ext>
              </a:extLst>
            </p:cNvPr>
            <p:cNvSpPr txBox="1"/>
            <p:nvPr/>
          </p:nvSpPr>
          <p:spPr>
            <a:xfrm>
              <a:off x="7764748" y="1502847"/>
              <a:ext cx="243815" cy="260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endParaRPr sz="1700" b="0" i="0" u="none" strike="noStrike" cap="none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95;p9">
              <a:extLst>
                <a:ext uri="{FF2B5EF4-FFF2-40B4-BE49-F238E27FC236}">
                  <a16:creationId xmlns:a16="http://schemas.microsoft.com/office/drawing/2014/main" id="{624843C8-DE44-A645-A886-0EE047488052}"/>
                </a:ext>
              </a:extLst>
            </p:cNvPr>
            <p:cNvSpPr/>
            <p:nvPr/>
          </p:nvSpPr>
          <p:spPr>
            <a:xfrm>
              <a:off x="8411604" y="729075"/>
              <a:ext cx="1808241" cy="1808241"/>
            </a:xfrm>
            <a:prstGeom prst="roundRect">
              <a:avLst>
                <a:gd name="adj" fmla="val 10000"/>
              </a:avLst>
            </a:prstGeom>
            <a:solidFill>
              <a:srgbClr val="BFC8E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6;p9">
              <a:extLst>
                <a:ext uri="{FF2B5EF4-FFF2-40B4-BE49-F238E27FC236}">
                  <a16:creationId xmlns:a16="http://schemas.microsoft.com/office/drawing/2014/main" id="{9F00D920-FE5A-1145-B6E8-AFC6B7BCF9CD}"/>
                </a:ext>
              </a:extLst>
            </p:cNvPr>
            <p:cNvSpPr/>
            <p:nvPr/>
          </p:nvSpPr>
          <p:spPr>
            <a:xfrm>
              <a:off x="8705969" y="1814020"/>
              <a:ext cx="1808241" cy="1808241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;p9">
              <a:extLst>
                <a:ext uri="{FF2B5EF4-FFF2-40B4-BE49-F238E27FC236}">
                  <a16:creationId xmlns:a16="http://schemas.microsoft.com/office/drawing/2014/main" id="{9F566A9D-842D-6D45-97FA-B308FA901330}"/>
                </a:ext>
              </a:extLst>
            </p:cNvPr>
            <p:cNvSpPr txBox="1"/>
            <p:nvPr/>
          </p:nvSpPr>
          <p:spPr>
            <a:xfrm>
              <a:off x="8758931" y="1866982"/>
              <a:ext cx="1702317" cy="17023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 b="0" i="0" u="none" strike="noStrike" cap="none">
                  <a:solidFill>
                    <a:schemeClr val="accent1">
                      <a:lumMod val="50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Project/ Dissertation</a:t>
              </a:r>
              <a:endParaRPr sz="1400" b="0" i="0" u="none" strike="noStrike" cap="none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305;p9">
            <a:extLst>
              <a:ext uri="{FF2B5EF4-FFF2-40B4-BE49-F238E27FC236}">
                <a16:creationId xmlns:a16="http://schemas.microsoft.com/office/drawing/2014/main" id="{99FC1DAB-3FED-BA43-99A9-F9C524255137}"/>
              </a:ext>
            </a:extLst>
          </p:cNvPr>
          <p:cNvSpPr txBox="1"/>
          <p:nvPr/>
        </p:nvSpPr>
        <p:spPr>
          <a:xfrm>
            <a:off x="1718239" y="6298396"/>
            <a:ext cx="79460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 academic years / 120 ECTS credits</a:t>
            </a:r>
            <a:endParaRPr sz="2400" b="1" i="0" u="none" strike="noStrike" cap="none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108;p25">
            <a:extLst>
              <a:ext uri="{FF2B5EF4-FFF2-40B4-BE49-F238E27FC236}">
                <a16:creationId xmlns:a16="http://schemas.microsoft.com/office/drawing/2014/main" id="{45F5A8B4-2D3D-374E-B516-61AB4D04364F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88" y="1458904"/>
            <a:ext cx="633466" cy="1041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13;p26">
            <a:extLst>
              <a:ext uri="{FF2B5EF4-FFF2-40B4-BE49-F238E27FC236}">
                <a16:creationId xmlns:a16="http://schemas.microsoft.com/office/drawing/2014/main" id="{ECEF5B12-61EA-5F4C-9237-CB6D3BE4C9B2}"/>
              </a:ext>
            </a:extLst>
          </p:cNvPr>
          <p:cNvSpPr txBox="1">
            <a:spLocks/>
          </p:cNvSpPr>
          <p:nvPr/>
        </p:nvSpPr>
        <p:spPr>
          <a:xfrm>
            <a:off x="838199" y="1631289"/>
            <a:ext cx="8757543" cy="754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HYGIEA Erasmus Mundus Joint Masters</a:t>
            </a:r>
          </a:p>
        </p:txBody>
      </p:sp>
      <p:pic>
        <p:nvPicPr>
          <p:cNvPr id="24" name="Google Shape;298;p9" descr="The World Around Us">
            <a:extLst>
              <a:ext uri="{FF2B5EF4-FFF2-40B4-BE49-F238E27FC236}">
                <a16:creationId xmlns:a16="http://schemas.microsoft.com/office/drawing/2014/main" id="{ADD976CF-6A45-004B-899A-EBB14A0B187C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434981" y="3095633"/>
            <a:ext cx="933751" cy="93375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Google Shape;299;p9">
            <a:extLst>
              <a:ext uri="{FF2B5EF4-FFF2-40B4-BE49-F238E27FC236}">
                <a16:creationId xmlns:a16="http://schemas.microsoft.com/office/drawing/2014/main" id="{5B3C406F-CBDA-9B48-B417-D3EA381843B2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750" y="3095921"/>
            <a:ext cx="927738" cy="61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00;p9">
            <a:extLst>
              <a:ext uri="{FF2B5EF4-FFF2-40B4-BE49-F238E27FC236}">
                <a16:creationId xmlns:a16="http://schemas.microsoft.com/office/drawing/2014/main" id="{1C467D54-8BDC-2B4A-83E8-ED183E4FAFE3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723" y="3095634"/>
            <a:ext cx="927740" cy="61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301;p9">
            <a:extLst>
              <a:ext uri="{FF2B5EF4-FFF2-40B4-BE49-F238E27FC236}">
                <a16:creationId xmlns:a16="http://schemas.microsoft.com/office/drawing/2014/main" id="{599F7DA4-656A-D549-AD06-31297CDD1F66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6557" y="3095633"/>
            <a:ext cx="927740" cy="61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302;p9" descr="University of the Balearic Islands | Palma, Spain | UIB">
            <a:extLst>
              <a:ext uri="{FF2B5EF4-FFF2-40B4-BE49-F238E27FC236}">
                <a16:creationId xmlns:a16="http://schemas.microsoft.com/office/drawing/2014/main" id="{182AC6AC-A96D-6845-9C17-9B1AA852B678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078" y="3439554"/>
            <a:ext cx="596539" cy="59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303;p9">
            <a:extLst>
              <a:ext uri="{FF2B5EF4-FFF2-40B4-BE49-F238E27FC236}">
                <a16:creationId xmlns:a16="http://schemas.microsoft.com/office/drawing/2014/main" id="{8FDD823A-634C-0042-AFE6-6699B8E749A8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2445" y="3449579"/>
            <a:ext cx="654294" cy="57980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30" name="Google Shape;304;p9" descr="University of Belgrade &gt;&gt; WBC-RTI.INFO - Western Balkan Countries Research  Technology Innovation">
            <a:extLst>
              <a:ext uri="{FF2B5EF4-FFF2-40B4-BE49-F238E27FC236}">
                <a16:creationId xmlns:a16="http://schemas.microsoft.com/office/drawing/2014/main" id="{624B6FD6-A5B0-C744-92F8-EECF67506719}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0168" y="3750749"/>
            <a:ext cx="1026656" cy="303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84BAFB-8AAB-3044-82DC-8BAC7711A71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0499" y="1711476"/>
            <a:ext cx="2959112" cy="6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3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A4F6551-0567-0541-82FA-A72CA1D11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765742"/>
              </p:ext>
            </p:extLst>
          </p:nvPr>
        </p:nvGraphicFramePr>
        <p:xfrm>
          <a:off x="152017" y="14626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Google Shape;108;p25">
            <a:extLst>
              <a:ext uri="{FF2B5EF4-FFF2-40B4-BE49-F238E27FC236}">
                <a16:creationId xmlns:a16="http://schemas.microsoft.com/office/drawing/2014/main" id="{41D621D6-C857-2946-9235-B5D9EAB9FB1A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88" y="1284733"/>
            <a:ext cx="633466" cy="1041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3;p26">
            <a:extLst>
              <a:ext uri="{FF2B5EF4-FFF2-40B4-BE49-F238E27FC236}">
                <a16:creationId xmlns:a16="http://schemas.microsoft.com/office/drawing/2014/main" id="{D3100603-417A-5749-BE45-8F8B79D8DD9C}"/>
              </a:ext>
            </a:extLst>
          </p:cNvPr>
          <p:cNvSpPr txBox="1">
            <a:spLocks/>
          </p:cNvSpPr>
          <p:nvPr/>
        </p:nvSpPr>
        <p:spPr>
          <a:xfrm>
            <a:off x="838200" y="1457118"/>
            <a:ext cx="6858000" cy="754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HYGIEIA co-creation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AE843-9930-F245-929B-AB05DF6C26E0}"/>
              </a:ext>
            </a:extLst>
          </p:cNvPr>
          <p:cNvSpPr txBox="1"/>
          <p:nvPr/>
        </p:nvSpPr>
        <p:spPr>
          <a:xfrm>
            <a:off x="8509000" y="2837202"/>
            <a:ext cx="3530983" cy="3477875"/>
          </a:xfrm>
          <a:prstGeom prst="rect">
            <a:avLst/>
          </a:prstGeom>
          <a:solidFill>
            <a:srgbClr val="2E75B6">
              <a:alpha val="89020"/>
            </a:srgbClr>
          </a:solidFill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of syllabus / contents</a:t>
            </a:r>
          </a:p>
          <a:p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of complementary training activities</a:t>
            </a:r>
          </a:p>
          <a:p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Establishment of the  promotion strategy</a:t>
            </a:r>
          </a:p>
          <a:p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Consortium Enlargement</a:t>
            </a:r>
          </a:p>
          <a:p>
            <a:endParaRPr lang="en-GB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7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8;p25">
            <a:extLst>
              <a:ext uri="{FF2B5EF4-FFF2-40B4-BE49-F238E27FC236}">
                <a16:creationId xmlns:a16="http://schemas.microsoft.com/office/drawing/2014/main" id="{AC1175FF-BEA3-7F43-A9D5-71E01D7B5572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88" y="1088789"/>
            <a:ext cx="633466" cy="1041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3;p26">
            <a:extLst>
              <a:ext uri="{FF2B5EF4-FFF2-40B4-BE49-F238E27FC236}">
                <a16:creationId xmlns:a16="http://schemas.microsoft.com/office/drawing/2014/main" id="{B007B6F1-EFDD-1E48-8AA6-D51356554568}"/>
              </a:ext>
            </a:extLst>
          </p:cNvPr>
          <p:cNvSpPr txBox="1">
            <a:spLocks/>
          </p:cNvSpPr>
          <p:nvPr/>
        </p:nvSpPr>
        <p:spPr>
          <a:xfrm>
            <a:off x="838200" y="1261174"/>
            <a:ext cx="5117757" cy="754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yuthaya" pitchFamily="2" charset="-34"/>
                <a:ea typeface="Ayuthaya" pitchFamily="2" charset="-34"/>
                <a:cs typeface="Ayuthaya" pitchFamily="2" charset="-34"/>
              </a:rPr>
              <a:t>Focus Groups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62993-70A6-204E-9FE1-0C864F449586}"/>
              </a:ext>
            </a:extLst>
          </p:cNvPr>
          <p:cNvSpPr txBox="1"/>
          <p:nvPr/>
        </p:nvSpPr>
        <p:spPr>
          <a:xfrm>
            <a:off x="453620" y="2195502"/>
            <a:ext cx="715805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Lisbon, Mallorca, Belgrade</a:t>
            </a: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Employers (Cosmetics and Food Supplements Industry)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Academia ( Health Sciences, Sports Sciences, Psychology)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 and Latin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professionals and Medical Societies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and regulatory authorities</a:t>
            </a:r>
            <a:endParaRPr lang="en-US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0E8F6-E472-1642-A83D-347CBD39D6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6" y="5106144"/>
            <a:ext cx="2320375" cy="1740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82FF0-BB5D-BB4B-B720-91AA241D26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633" y="5108012"/>
            <a:ext cx="3111089" cy="1749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3B9A25-B2B4-9146-874E-D4537E29CA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912" y="5106144"/>
            <a:ext cx="2320375" cy="1740281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41258E1C-0B5F-C341-8460-96423BECEF37}"/>
              </a:ext>
            </a:extLst>
          </p:cNvPr>
          <p:cNvSpPr/>
          <p:nvPr/>
        </p:nvSpPr>
        <p:spPr>
          <a:xfrm>
            <a:off x="5183076" y="2379278"/>
            <a:ext cx="1097986" cy="1947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55F4F2-DF5A-7C42-906C-1C9C1566C14A}"/>
              </a:ext>
            </a:extLst>
          </p:cNvPr>
          <p:cNvGrpSpPr/>
          <p:nvPr/>
        </p:nvGrpSpPr>
        <p:grpSpPr>
          <a:xfrm>
            <a:off x="6578464" y="1904009"/>
            <a:ext cx="5290548" cy="3458284"/>
            <a:chOff x="2513" y="1519793"/>
            <a:chExt cx="2621992" cy="216746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F1AFD99-6BB4-A84D-A4DA-3408C4634ADA}"/>
                </a:ext>
              </a:extLst>
            </p:cNvPr>
            <p:cNvSpPr/>
            <p:nvPr/>
          </p:nvSpPr>
          <p:spPr>
            <a:xfrm>
              <a:off x="2513" y="1519793"/>
              <a:ext cx="2585022" cy="21674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B0FC1FB5-2CE6-3E48-A2F4-E2984F71D21B}"/>
                </a:ext>
              </a:extLst>
            </p:cNvPr>
            <p:cNvSpPr txBox="1"/>
            <p:nvPr/>
          </p:nvSpPr>
          <p:spPr>
            <a:xfrm>
              <a:off x="156000" y="1625599"/>
              <a:ext cx="2468505" cy="1955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Health needs of </a:t>
              </a:r>
              <a:r>
                <a:rPr lang="en-US" b="1" dirty="0"/>
                <a:t>aging population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Burden of chronic diseases </a:t>
              </a:r>
              <a:r>
                <a:rPr lang="en-US" dirty="0"/>
                <a:t>in modern societies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Environmental</a:t>
              </a:r>
              <a:r>
                <a:rPr lang="en-US" dirty="0"/>
                <a:t> and </a:t>
              </a:r>
              <a:r>
                <a:rPr lang="en-US" b="1" dirty="0"/>
                <a:t>social</a:t>
              </a:r>
              <a:r>
                <a:rPr lang="en-US" dirty="0"/>
                <a:t> determinants of health and well-being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Sustainable</a:t>
              </a:r>
              <a:r>
                <a:rPr lang="en-US" dirty="0"/>
                <a:t> strategies in health promotion and wellness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Personalized</a:t>
              </a:r>
              <a:r>
                <a:rPr lang="en-US" dirty="0"/>
                <a:t> non-drug products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Role of </a:t>
              </a:r>
              <a:r>
                <a:rPr lang="en-US" b="1" dirty="0"/>
                <a:t>health systems </a:t>
              </a:r>
              <a:r>
                <a:rPr lang="en-US" dirty="0"/>
                <a:t>in health promotion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Communication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Health</a:t>
              </a:r>
              <a:r>
                <a:rPr lang="en-US" dirty="0"/>
                <a:t> </a:t>
              </a:r>
              <a:r>
                <a:rPr lang="en-US" b="1" dirty="0"/>
                <a:t>literacy</a:t>
              </a: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0079B0-46CB-CD40-91F2-F0DCD32A9035}"/>
              </a:ext>
            </a:extLst>
          </p:cNvPr>
          <p:cNvSpPr/>
          <p:nvPr/>
        </p:nvSpPr>
        <p:spPr>
          <a:xfrm>
            <a:off x="6578463" y="1116507"/>
            <a:ext cx="5215951" cy="754984"/>
          </a:xfrm>
          <a:prstGeom prst="roundRect">
            <a:avLst/>
          </a:prstGeom>
          <a:solidFill>
            <a:srgbClr val="009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1BCBC9-6E0D-E745-A167-FC91D4A2D294}"/>
              </a:ext>
            </a:extLst>
          </p:cNvPr>
          <p:cNvSpPr/>
          <p:nvPr/>
        </p:nvSpPr>
        <p:spPr>
          <a:xfrm>
            <a:off x="6888164" y="1274917"/>
            <a:ext cx="4767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Priorities in Health and Wellbeing training </a:t>
            </a:r>
          </a:p>
        </p:txBody>
      </p:sp>
    </p:spTree>
    <p:extLst>
      <p:ext uri="{BB962C8B-B14F-4D97-AF65-F5344CB8AC3E}">
        <p14:creationId xmlns:p14="http://schemas.microsoft.com/office/powerpoint/2010/main" val="398393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Gráfico de respostas do Formulários Google. Título da pergunta: Area of education. Número de respostas: 292 respostas.">
            <a:extLst>
              <a:ext uri="{FF2B5EF4-FFF2-40B4-BE49-F238E27FC236}">
                <a16:creationId xmlns:a16="http://schemas.microsoft.com/office/drawing/2014/main" id="{7DB18231-3925-3341-BFF0-C6FF47632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62" y="3090592"/>
            <a:ext cx="8603737" cy="361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108;p25">
            <a:extLst>
              <a:ext uri="{FF2B5EF4-FFF2-40B4-BE49-F238E27FC236}">
                <a16:creationId xmlns:a16="http://schemas.microsoft.com/office/drawing/2014/main" id="{4B5FBCE0-26F7-7E4D-ABAC-87BFCD3FF5EA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88" y="1284729"/>
            <a:ext cx="633466" cy="1041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3;p26">
            <a:extLst>
              <a:ext uri="{FF2B5EF4-FFF2-40B4-BE49-F238E27FC236}">
                <a16:creationId xmlns:a16="http://schemas.microsoft.com/office/drawing/2014/main" id="{A6548FA3-45F2-7D41-B05E-A5CE81D17D99}"/>
              </a:ext>
            </a:extLst>
          </p:cNvPr>
          <p:cNvSpPr txBox="1">
            <a:spLocks/>
          </p:cNvSpPr>
          <p:nvPr/>
        </p:nvSpPr>
        <p:spPr>
          <a:xfrm>
            <a:off x="838200" y="1457114"/>
            <a:ext cx="5117757" cy="754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6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On-line Surveys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E17CF-59A5-8343-8852-131690E21517}"/>
              </a:ext>
            </a:extLst>
          </p:cNvPr>
          <p:cNvSpPr txBox="1"/>
          <p:nvPr/>
        </p:nvSpPr>
        <p:spPr>
          <a:xfrm>
            <a:off x="606062" y="2294258"/>
            <a:ext cx="30234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292 Potential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Mainly 19-23 Years 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Free picture: flag, Portugal">
            <a:extLst>
              <a:ext uri="{FF2B5EF4-FFF2-40B4-BE49-F238E27FC236}">
                <a16:creationId xmlns:a16="http://schemas.microsoft.com/office/drawing/2014/main" id="{F990A3F0-5D12-1E43-9FF7-6729D857FE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23177" y="1592297"/>
            <a:ext cx="984973" cy="621066"/>
          </a:xfrm>
          <a:prstGeom prst="rect">
            <a:avLst/>
          </a:prstGeom>
        </p:spPr>
      </p:pic>
      <p:pic>
        <p:nvPicPr>
          <p:cNvPr id="6" name="Picture 5" descr="Brazil - Wikipedia">
            <a:extLst>
              <a:ext uri="{FF2B5EF4-FFF2-40B4-BE49-F238E27FC236}">
                <a16:creationId xmlns:a16="http://schemas.microsoft.com/office/drawing/2014/main" id="{A0F5C5EE-A9D0-A14C-87EE-7D6FF58212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813003" y="2576857"/>
            <a:ext cx="978777" cy="658109"/>
          </a:xfrm>
          <a:prstGeom prst="rect">
            <a:avLst/>
          </a:prstGeom>
        </p:spPr>
      </p:pic>
      <p:pic>
        <p:nvPicPr>
          <p:cNvPr id="7" name="Picture 6" descr="Flag of Bosnia and Herzegovina - Wikipedia">
            <a:extLst>
              <a:ext uri="{FF2B5EF4-FFF2-40B4-BE49-F238E27FC236}">
                <a16:creationId xmlns:a16="http://schemas.microsoft.com/office/drawing/2014/main" id="{C6AD0C68-F8B0-0B45-B2AF-C189344F41A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251385" y="3386782"/>
            <a:ext cx="978777" cy="489389"/>
          </a:xfrm>
          <a:prstGeom prst="rect">
            <a:avLst/>
          </a:prstGeom>
        </p:spPr>
      </p:pic>
      <p:pic>
        <p:nvPicPr>
          <p:cNvPr id="8" name="Picture 7" descr="Bandera de España - Wikipedia, la enciclopedia libre">
            <a:extLst>
              <a:ext uri="{FF2B5EF4-FFF2-40B4-BE49-F238E27FC236}">
                <a16:creationId xmlns:a16="http://schemas.microsoft.com/office/drawing/2014/main" id="{787A3C19-D063-A944-85C5-A4C0D3C3C3F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119286" y="1231619"/>
            <a:ext cx="960137" cy="640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CBEF15-F998-8F4B-9FFC-1FD5EE893EB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9276" y="1663387"/>
            <a:ext cx="972581" cy="617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EC4FF2-FCE1-6145-B978-BF0C79FD2F7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141" y="4283009"/>
            <a:ext cx="990781" cy="617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A6E45-219B-554C-B38E-786197A92B0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4989" y="2601203"/>
            <a:ext cx="984973" cy="4893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92B401-EF30-7F44-9D6A-529C496DF4E4}"/>
              </a:ext>
            </a:extLst>
          </p:cNvPr>
          <p:cNvSpPr txBox="1"/>
          <p:nvPr/>
        </p:nvSpPr>
        <p:spPr>
          <a:xfrm>
            <a:off x="828217" y="3587781"/>
            <a:ext cx="948211" cy="2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756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ráfico de respostas do Formulários Google. Título da pergunta: Would you consider attending a post-graduate program in the area of Health and Wellbeing promotion?. Número de respostas: 292 respostas.">
            <a:extLst>
              <a:ext uri="{FF2B5EF4-FFF2-40B4-BE49-F238E27FC236}">
                <a16:creationId xmlns:a16="http://schemas.microsoft.com/office/drawing/2014/main" id="{14EE1E71-8E85-6D40-8B55-F818A65AF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57999"/>
            <a:ext cx="7591218" cy="344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áfico de respostas do Formulários Google. Título da pergunta: Would you consider attending a joint Master Program involving student mobility in, at least, two European Universities?. Número de respostas: 246 respostas.">
            <a:extLst>
              <a:ext uri="{FF2B5EF4-FFF2-40B4-BE49-F238E27FC236}">
                <a16:creationId xmlns:a16="http://schemas.microsoft.com/office/drawing/2014/main" id="{DCBBB57E-4F92-5D49-B53C-7B3797F14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001" y="3565060"/>
            <a:ext cx="7260919" cy="32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C320AB-7B04-F547-83A6-0190744AB8FB}"/>
              </a:ext>
            </a:extLst>
          </p:cNvPr>
          <p:cNvSpPr txBox="1"/>
          <p:nvPr/>
        </p:nvSpPr>
        <p:spPr>
          <a:xfrm>
            <a:off x="8587231" y="5400736"/>
            <a:ext cx="1726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Mostly due to financial reasons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C73AC7-13D5-3549-81CC-B207C2CA7ECF}"/>
              </a:ext>
            </a:extLst>
          </p:cNvPr>
          <p:cNvCxnSpPr/>
          <p:nvPr/>
        </p:nvCxnSpPr>
        <p:spPr>
          <a:xfrm>
            <a:off x="7939959" y="5544575"/>
            <a:ext cx="6472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oogle Shape;108;p25">
            <a:extLst>
              <a:ext uri="{FF2B5EF4-FFF2-40B4-BE49-F238E27FC236}">
                <a16:creationId xmlns:a16="http://schemas.microsoft.com/office/drawing/2014/main" id="{C0EAF076-4342-714E-A4D9-41176D6F2F37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988" y="1154103"/>
            <a:ext cx="633466" cy="10416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3;p26">
            <a:extLst>
              <a:ext uri="{FF2B5EF4-FFF2-40B4-BE49-F238E27FC236}">
                <a16:creationId xmlns:a16="http://schemas.microsoft.com/office/drawing/2014/main" id="{16C6A986-F1D7-CD4D-A02B-A974EE7B265C}"/>
              </a:ext>
            </a:extLst>
          </p:cNvPr>
          <p:cNvSpPr txBox="1">
            <a:spLocks/>
          </p:cNvSpPr>
          <p:nvPr/>
        </p:nvSpPr>
        <p:spPr>
          <a:xfrm>
            <a:off x="838200" y="1326488"/>
            <a:ext cx="5117757" cy="754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6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Surveys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B839F-6FF9-994F-BE8F-BA2ADCCCB406}"/>
              </a:ext>
            </a:extLst>
          </p:cNvPr>
          <p:cNvSpPr txBox="1"/>
          <p:nvPr/>
        </p:nvSpPr>
        <p:spPr>
          <a:xfrm>
            <a:off x="154391" y="2629796"/>
            <a:ext cx="119475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292 participants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1DD3FD-C748-474D-944B-A1ABA6805420}"/>
              </a:ext>
            </a:extLst>
          </p:cNvPr>
          <p:cNvSpPr txBox="1"/>
          <p:nvPr/>
        </p:nvSpPr>
        <p:spPr>
          <a:xfrm>
            <a:off x="5107391" y="4229996"/>
            <a:ext cx="119475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246 participants</a:t>
            </a:r>
          </a:p>
        </p:txBody>
      </p:sp>
    </p:spTree>
    <p:extLst>
      <p:ext uri="{BB962C8B-B14F-4D97-AF65-F5344CB8AC3E}">
        <p14:creationId xmlns:p14="http://schemas.microsoft.com/office/powerpoint/2010/main" val="171605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508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Ayuthaya</vt:lpstr>
      <vt:lpstr>Calibri</vt:lpstr>
      <vt:lpstr>Calibri Light</vt:lpstr>
      <vt:lpstr>Poppins</vt:lpstr>
      <vt:lpstr>Univers</vt:lpstr>
      <vt:lpstr>Office Theme</vt:lpstr>
      <vt:lpstr>The HYGIEIA Project: Co-creation of a European Joint Master Degree on health and wellbeing promotion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Yiota Mitroyianni</dc:creator>
  <cp:lastModifiedBy>Yiota Mitroyianni</cp:lastModifiedBy>
  <cp:revision>51</cp:revision>
  <dcterms:created xsi:type="dcterms:W3CDTF">2023-10-25T08:53:49Z</dcterms:created>
  <dcterms:modified xsi:type="dcterms:W3CDTF">2024-01-05T08:26:55Z</dcterms:modified>
</cp:coreProperties>
</file>