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70" r:id="rId9"/>
    <p:sldId id="272" r:id="rId10"/>
    <p:sldId id="273" r:id="rId11"/>
    <p:sldId id="274" r:id="rId12"/>
    <p:sldId id="264" r:id="rId13"/>
    <p:sldId id="265" r:id="rId14"/>
    <p:sldId id="266" r:id="rId15"/>
    <p:sldId id="269" r:id="rId16"/>
    <p:sldId id="268" r:id="rId17"/>
    <p:sldId id="275" r:id="rId18"/>
    <p:sldId id="277" r:id="rId19"/>
    <p:sldId id="293" r:id="rId20"/>
    <p:sldId id="294" r:id="rId21"/>
    <p:sldId id="290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1339" autoAdjust="0"/>
  </p:normalViewPr>
  <p:slideViewPr>
    <p:cSldViewPr snapToGrid="0" showGuides="1">
      <p:cViewPr varScale="1">
        <p:scale>
          <a:sx n="126" d="100"/>
          <a:sy n="126" d="100"/>
        </p:scale>
        <p:origin x="15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ajdo\Desktop\invitro&#250;jfoli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b="0" dirty="0" err="1"/>
              <a:t>Raw</a:t>
            </a:r>
            <a:r>
              <a:rPr lang="hu-HU" b="0" baseline="0" dirty="0"/>
              <a:t> </a:t>
            </a:r>
            <a:r>
              <a:rPr lang="fr-FR" b="0" dirty="0"/>
              <a:t>protein content (%) (mean ± standard deviation, n=2/sample)</a:t>
            </a:r>
            <a:endParaRPr lang="hu-HU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ANOVA!$N$12</c:f>
              <c:strCache>
                <c:ptCount val="1"/>
                <c:pt idx="0">
                  <c:v>Összes fehérjetartalom g/100g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B1-4548-883E-B343F3A0BC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B1-4548-883E-B343F3A0BC9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B1-4548-883E-B343F3A0BC9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B1-4548-883E-B343F3A0BC9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B1-4548-883E-B343F3A0BC9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B1-4548-883E-B343F3A0BC9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B1-4548-883E-B343F3A0BC98}"/>
              </c:ext>
            </c:extLst>
          </c:dPt>
          <c:dLbls>
            <c:dLbl>
              <c:idx val="0"/>
              <c:layout>
                <c:manualLayout>
                  <c:x val="0"/>
                  <c:y val="-8.7962962962962951E-2"/>
                </c:manualLayout>
              </c:layout>
              <c:tx>
                <c:rich>
                  <a:bodyPr/>
                  <a:lstStyle/>
                  <a:p>
                    <a:fld id="{204BB20B-7FDC-4AB2-90EE-1A6FBB42F2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8B1-4548-883E-B343F3A0BC98}"/>
                </c:ext>
              </c:extLst>
            </c:dLbl>
            <c:dLbl>
              <c:idx val="1"/>
              <c:layout>
                <c:manualLayout>
                  <c:x val="-5.0925337632079971E-17"/>
                  <c:y val="-6.0185185185185196E-2"/>
                </c:manualLayout>
              </c:layout>
              <c:tx>
                <c:rich>
                  <a:bodyPr/>
                  <a:lstStyle/>
                  <a:p>
                    <a:fld id="{F533A005-E284-43DD-A658-3D83E7A91B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8B1-4548-883E-B343F3A0BC98}"/>
                </c:ext>
              </c:extLst>
            </c:dLbl>
            <c:dLbl>
              <c:idx val="2"/>
              <c:layout>
                <c:manualLayout>
                  <c:x val="-1.0185067526415994E-16"/>
                  <c:y val="-6.0185185185185182E-2"/>
                </c:manualLayout>
              </c:layout>
              <c:tx>
                <c:rich>
                  <a:bodyPr/>
                  <a:lstStyle/>
                  <a:p>
                    <a:fld id="{1DFA4016-DF04-4C07-BBFD-B41816C621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8B1-4548-883E-B343F3A0BC98}"/>
                </c:ext>
              </c:extLst>
            </c:dLbl>
            <c:dLbl>
              <c:idx val="3"/>
              <c:layout>
                <c:manualLayout>
                  <c:x val="-5.5555555555555558E-3"/>
                  <c:y val="-6.9444444444444461E-2"/>
                </c:manualLayout>
              </c:layout>
              <c:tx>
                <c:rich>
                  <a:bodyPr/>
                  <a:lstStyle/>
                  <a:p>
                    <a:fld id="{D6899820-2E6D-45B9-A325-74242FC05C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B8B1-4548-883E-B343F3A0BC98}"/>
                </c:ext>
              </c:extLst>
            </c:dLbl>
            <c:dLbl>
              <c:idx val="4"/>
              <c:layout>
                <c:manualLayout>
                  <c:x val="0"/>
                  <c:y val="-8.3333333333333329E-2"/>
                </c:manualLayout>
              </c:layout>
              <c:tx>
                <c:rich>
                  <a:bodyPr/>
                  <a:lstStyle/>
                  <a:p>
                    <a:fld id="{331D47DC-618C-47C6-99BC-1883F1FE78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8B1-4548-883E-B343F3A0BC98}"/>
                </c:ext>
              </c:extLst>
            </c:dLbl>
            <c:dLbl>
              <c:idx val="5"/>
              <c:layout>
                <c:manualLayout>
                  <c:x val="-1.0185067526415994E-16"/>
                  <c:y val="-5.5555555555555601E-2"/>
                </c:manualLayout>
              </c:layout>
              <c:tx>
                <c:rich>
                  <a:bodyPr/>
                  <a:lstStyle/>
                  <a:p>
                    <a:fld id="{42AA4320-41E4-4B85-B1FA-E19392D430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B8B1-4548-883E-B343F3A0BC9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5E03B6-000E-4CC4-8A27-77EBDBB4CD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B1-4548-883E-B343F3A0BC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ANOVA!$O$13:$O$19</c:f>
                <c:numCache>
                  <c:formatCode>General</c:formatCode>
                  <c:ptCount val="7"/>
                  <c:pt idx="0">
                    <c:v>0.20540410734467793</c:v>
                  </c:pt>
                  <c:pt idx="1">
                    <c:v>0.38539100408361349</c:v>
                  </c:pt>
                  <c:pt idx="2">
                    <c:v>0.3332840338332812</c:v>
                  </c:pt>
                  <c:pt idx="3">
                    <c:v>0.2041965360915439</c:v>
                  </c:pt>
                  <c:pt idx="4">
                    <c:v>0.33458180767487028</c:v>
                  </c:pt>
                  <c:pt idx="5">
                    <c:v>0.4932295282927448</c:v>
                  </c:pt>
                  <c:pt idx="6">
                    <c:v>0.10179844030080554</c:v>
                  </c:pt>
                </c:numCache>
              </c:numRef>
            </c:plus>
            <c:minus>
              <c:numRef>
                <c:f>ANOVA!$O$13:$O$19</c:f>
                <c:numCache>
                  <c:formatCode>General</c:formatCode>
                  <c:ptCount val="7"/>
                  <c:pt idx="0">
                    <c:v>0.20540410734467793</c:v>
                  </c:pt>
                  <c:pt idx="1">
                    <c:v>0.38539100408361349</c:v>
                  </c:pt>
                  <c:pt idx="2">
                    <c:v>0.3332840338332812</c:v>
                  </c:pt>
                  <c:pt idx="3">
                    <c:v>0.2041965360915439</c:v>
                  </c:pt>
                  <c:pt idx="4">
                    <c:v>0.33458180767487028</c:v>
                  </c:pt>
                  <c:pt idx="5">
                    <c:v>0.4932295282927448</c:v>
                  </c:pt>
                  <c:pt idx="6">
                    <c:v>0.10179844030080554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ANOVA!$M$13:$M$19</c:f>
              <c:strCache>
                <c:ptCount val="7"/>
                <c:pt idx="0">
                  <c:v>BF_I</c:v>
                </c:pt>
                <c:pt idx="1">
                  <c:v>BF_P</c:v>
                </c:pt>
                <c:pt idx="2">
                  <c:v>BRF_I</c:v>
                </c:pt>
                <c:pt idx="3">
                  <c:v>BRF_P</c:v>
                </c:pt>
                <c:pt idx="4">
                  <c:v>KF_I</c:v>
                </c:pt>
                <c:pt idx="5">
                  <c:v>KF_P</c:v>
                </c:pt>
                <c:pt idx="6">
                  <c:v>Q</c:v>
                </c:pt>
              </c:strCache>
            </c:strRef>
          </c:cat>
          <c:val>
            <c:numRef>
              <c:f>ANOVA!$N$13:$N$19</c:f>
              <c:numCache>
                <c:formatCode>General</c:formatCode>
                <c:ptCount val="7"/>
                <c:pt idx="0">
                  <c:v>3.417988997492031</c:v>
                </c:pt>
                <c:pt idx="1">
                  <c:v>3.7911461052663165</c:v>
                </c:pt>
                <c:pt idx="2">
                  <c:v>3.7536946328103022</c:v>
                </c:pt>
                <c:pt idx="3">
                  <c:v>3.5759284088139767</c:v>
                </c:pt>
                <c:pt idx="4">
                  <c:v>2.4991048857717337</c:v>
                </c:pt>
                <c:pt idx="5">
                  <c:v>2.5756437741244236</c:v>
                </c:pt>
                <c:pt idx="6">
                  <c:v>0.98183266834860872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ANOVA!$O$23:$O$29</c15:f>
                <c15:dlblRangeCache>
                  <c:ptCount val="7"/>
                  <c:pt idx="0">
                    <c:v>b</c:v>
                  </c:pt>
                  <c:pt idx="1">
                    <c:v>ab</c:v>
                  </c:pt>
                  <c:pt idx="2">
                    <c:v>ab</c:v>
                  </c:pt>
                  <c:pt idx="3">
                    <c:v>b</c:v>
                  </c:pt>
                  <c:pt idx="4">
                    <c:v>ab</c:v>
                  </c:pt>
                  <c:pt idx="5">
                    <c:v>ab</c:v>
                  </c:pt>
                  <c:pt idx="6">
                    <c:v>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B8B1-4548-883E-B343F3A0B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174464"/>
        <c:axId val="122188928"/>
      </c:barChart>
      <c:catAx>
        <c:axId val="1221744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Mint</a:t>
                </a:r>
                <a:r>
                  <a:rPr lang="hu-HU" b="0"/>
                  <a:t>ák</a:t>
                </a:r>
                <a:r>
                  <a:rPr lang="en-US" b="0"/>
                  <a:t> </a:t>
                </a:r>
                <a:endParaRPr lang="hu-HU" b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22188928"/>
        <c:crosses val="autoZero"/>
        <c:auto val="1"/>
        <c:lblAlgn val="ctr"/>
        <c:lblOffset val="100"/>
        <c:noMultiLvlLbl val="0"/>
      </c:catAx>
      <c:valAx>
        <c:axId val="1221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u-HU" b="0"/>
                  <a:t>Nyersfehérjetartalom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221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en-US" b="0" i="1" dirty="0"/>
              <a:t>In vitro </a:t>
            </a:r>
            <a:r>
              <a:rPr lang="en-US" b="0" dirty="0"/>
              <a:t>digestibility of the measured protein content (%)</a:t>
            </a:r>
            <a:endParaRPr lang="hu-HU" b="0" dirty="0"/>
          </a:p>
          <a:p>
            <a:pPr algn="ctr" rtl="0">
              <a:defRPr/>
            </a:pPr>
            <a:r>
              <a:rPr lang="en-US" b="0" dirty="0"/>
              <a:t>(mean ± standard deviation, n=2/min)</a:t>
            </a:r>
            <a:endParaRPr lang="hu-HU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ANOVA!$N$12</c:f>
              <c:strCache>
                <c:ptCount val="1"/>
                <c:pt idx="0">
                  <c:v>Összes fehérjetartalom g/100g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8-4418-BD7D-454CBDB36BB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8-4418-BD7D-454CBDB36B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98-4418-BD7D-454CBDB36BB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98-4418-BD7D-454CBDB36BB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98-4418-BD7D-454CBDB36BB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798-4418-BD7D-454CBDB36B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798-4418-BD7D-454CBDB36BB5}"/>
              </c:ext>
            </c:extLst>
          </c:dPt>
          <c:dLbls>
            <c:dLbl>
              <c:idx val="0"/>
              <c:layout>
                <c:manualLayout>
                  <c:x val="0"/>
                  <c:y val="-8.7962962962962951E-2"/>
                </c:manualLayout>
              </c:layout>
              <c:tx>
                <c:rich>
                  <a:bodyPr/>
                  <a:lstStyle/>
                  <a:p>
                    <a:fld id="{AADFD91F-72E4-45C8-8612-354D3527CF2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798-4418-BD7D-454CBDB36BB5}"/>
                </c:ext>
              </c:extLst>
            </c:dLbl>
            <c:dLbl>
              <c:idx val="1"/>
              <c:layout>
                <c:manualLayout>
                  <c:x val="-5.0925337632079971E-17"/>
                  <c:y val="-6.0185185185185196E-2"/>
                </c:manualLayout>
              </c:layout>
              <c:tx>
                <c:rich>
                  <a:bodyPr/>
                  <a:lstStyle/>
                  <a:p>
                    <a:fld id="{D585E256-39F6-44BC-ADE9-B92FEC6BC04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798-4418-BD7D-454CBDB36BB5}"/>
                </c:ext>
              </c:extLst>
            </c:dLbl>
            <c:dLbl>
              <c:idx val="2"/>
              <c:layout>
                <c:manualLayout>
                  <c:x val="-1.0185067526415994E-16"/>
                  <c:y val="-6.0185185185185182E-2"/>
                </c:manualLayout>
              </c:layout>
              <c:tx>
                <c:rich>
                  <a:bodyPr/>
                  <a:lstStyle/>
                  <a:p>
                    <a:fld id="{808AB37A-782C-453E-8904-1E509D45735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798-4418-BD7D-454CBDB36BB5}"/>
                </c:ext>
              </c:extLst>
            </c:dLbl>
            <c:dLbl>
              <c:idx val="3"/>
              <c:layout>
                <c:manualLayout>
                  <c:x val="-5.5555555555555558E-3"/>
                  <c:y val="-6.9444444444444461E-2"/>
                </c:manualLayout>
              </c:layout>
              <c:tx>
                <c:rich>
                  <a:bodyPr/>
                  <a:lstStyle/>
                  <a:p>
                    <a:fld id="{304B584C-FFA3-432D-AAF2-22124D9AB1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798-4418-BD7D-454CBDB36BB5}"/>
                </c:ext>
              </c:extLst>
            </c:dLbl>
            <c:dLbl>
              <c:idx val="4"/>
              <c:layout>
                <c:manualLayout>
                  <c:x val="0"/>
                  <c:y val="-8.3333333333333329E-2"/>
                </c:manualLayout>
              </c:layout>
              <c:tx>
                <c:rich>
                  <a:bodyPr/>
                  <a:lstStyle/>
                  <a:p>
                    <a:fld id="{DE72B4CD-C828-4CC9-8099-4C28D84FE5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798-4418-BD7D-454CBDB36BB5}"/>
                </c:ext>
              </c:extLst>
            </c:dLbl>
            <c:dLbl>
              <c:idx val="5"/>
              <c:layout>
                <c:manualLayout>
                  <c:x val="-1.0185067526415994E-16"/>
                  <c:y val="-5.5555555555555601E-2"/>
                </c:manualLayout>
              </c:layout>
              <c:tx>
                <c:rich>
                  <a:bodyPr/>
                  <a:lstStyle/>
                  <a:p>
                    <a:fld id="{879DB4A0-02BA-4054-9524-805CDDE836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798-4418-BD7D-454CBDB36B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A74BBAD-3292-4B1B-85BF-3728F39964E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798-4418-BD7D-454CBDB36B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ANOVA!$Q$13:$Q$19</c:f>
                <c:numCache>
                  <c:formatCode>General</c:formatCode>
                  <c:ptCount val="7"/>
                  <c:pt idx="0">
                    <c:v>7.0741790817027157</c:v>
                  </c:pt>
                  <c:pt idx="1">
                    <c:v>2.3580596939007124</c:v>
                  </c:pt>
                  <c:pt idx="2">
                    <c:v>0.67373134111428257</c:v>
                  </c:pt>
                  <c:pt idx="3">
                    <c:v>0.33686567055815375</c:v>
                  </c:pt>
                  <c:pt idx="4">
                    <c:v>0.67373134111495758</c:v>
                  </c:pt>
                  <c:pt idx="5">
                    <c:v>4.0423880466873827</c:v>
                  </c:pt>
                  <c:pt idx="6">
                    <c:v>0.67373134111495758</c:v>
                  </c:pt>
                </c:numCache>
              </c:numRef>
            </c:plus>
            <c:minus>
              <c:numRef>
                <c:f>ANOVA!$Q$13:$Q$19</c:f>
                <c:numCache>
                  <c:formatCode>General</c:formatCode>
                  <c:ptCount val="7"/>
                  <c:pt idx="0">
                    <c:v>7.0741790817027157</c:v>
                  </c:pt>
                  <c:pt idx="1">
                    <c:v>2.3580596939007124</c:v>
                  </c:pt>
                  <c:pt idx="2">
                    <c:v>0.67373134111428257</c:v>
                  </c:pt>
                  <c:pt idx="3">
                    <c:v>0.33686567055815375</c:v>
                  </c:pt>
                  <c:pt idx="4">
                    <c:v>0.67373134111495758</c:v>
                  </c:pt>
                  <c:pt idx="5">
                    <c:v>4.0423880466873827</c:v>
                  </c:pt>
                  <c:pt idx="6">
                    <c:v>0.67373134111495758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ANOVA!$M$13:$M$19</c:f>
              <c:strCache>
                <c:ptCount val="7"/>
                <c:pt idx="0">
                  <c:v>BF_I</c:v>
                </c:pt>
                <c:pt idx="1">
                  <c:v>BF_P</c:v>
                </c:pt>
                <c:pt idx="2">
                  <c:v>BRF_I</c:v>
                </c:pt>
                <c:pt idx="3">
                  <c:v>BRF_P</c:v>
                </c:pt>
                <c:pt idx="4">
                  <c:v>KF_I</c:v>
                </c:pt>
                <c:pt idx="5">
                  <c:v>KF_P</c:v>
                </c:pt>
                <c:pt idx="6">
                  <c:v>Q</c:v>
                </c:pt>
              </c:strCache>
            </c:strRef>
          </c:cat>
          <c:val>
            <c:numRef>
              <c:f>ANOVA!$P$13:$P$19</c:f>
              <c:numCache>
                <c:formatCode>General</c:formatCode>
                <c:ptCount val="7"/>
                <c:pt idx="0">
                  <c:v>57.284599999999983</c:v>
                </c:pt>
                <c:pt idx="1">
                  <c:v>61.572199999999953</c:v>
                </c:pt>
                <c:pt idx="2">
                  <c:v>59.904799999999966</c:v>
                </c:pt>
                <c:pt idx="3">
                  <c:v>59.66659999999996</c:v>
                </c:pt>
                <c:pt idx="4">
                  <c:v>58.95199999999997</c:v>
                </c:pt>
                <c:pt idx="5">
                  <c:v>53.711599999999976</c:v>
                </c:pt>
                <c:pt idx="6">
                  <c:v>70.385599999999982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ANOVA!$Q$23:$Q$30</c15:f>
                <c15:dlblRangeCache>
                  <c:ptCount val="8"/>
                  <c:pt idx="0">
                    <c:v>ab</c:v>
                  </c:pt>
                  <c:pt idx="1">
                    <c:v>ab</c:v>
                  </c:pt>
                  <c:pt idx="2">
                    <c:v>a</c:v>
                  </c:pt>
                  <c:pt idx="3">
                    <c:v>a</c:v>
                  </c:pt>
                  <c:pt idx="4">
                    <c:v>a</c:v>
                  </c:pt>
                  <c:pt idx="5">
                    <c:v>ab</c:v>
                  </c:pt>
                  <c:pt idx="6">
                    <c:v>b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A798-4418-BD7D-454CBDB36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60192"/>
        <c:axId val="149962112"/>
      </c:barChart>
      <c:catAx>
        <c:axId val="1499601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/>
                  <a:t>Mint</a:t>
                </a:r>
                <a:r>
                  <a:rPr lang="hu-HU" b="0"/>
                  <a:t>ák</a:t>
                </a:r>
                <a:r>
                  <a:rPr lang="en-US" b="0"/>
                  <a:t> </a:t>
                </a:r>
                <a:endParaRPr lang="hu-HU" b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49962112"/>
        <c:crosses val="autoZero"/>
        <c:auto val="1"/>
        <c:lblAlgn val="ctr"/>
        <c:lblOffset val="100"/>
        <c:noMultiLvlLbl val="0"/>
      </c:catAx>
      <c:valAx>
        <c:axId val="14996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b="0"/>
                </a:pPr>
                <a:r>
                  <a:rPr lang="hu-HU" b="0"/>
                  <a:t>Emészthető fehérjetartalom (%)</a:t>
                </a:r>
              </a:p>
            </c:rich>
          </c:tx>
          <c:layout>
            <c:manualLayout>
              <c:xMode val="edge"/>
              <c:yMode val="edge"/>
              <c:x val="3.2849712565015059E-2"/>
              <c:y val="0.2023854069223573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l-GR"/>
          </a:p>
        </c:txPr>
        <c:crossAx val="14996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 sz="2000" b="0" u="none" dirty="0"/>
              <a:t>Correlation between calculated </a:t>
            </a:r>
            <a:r>
              <a:rPr lang="en-US" sz="2000" b="0" u="none" dirty="0" err="1"/>
              <a:t>fibre</a:t>
            </a:r>
            <a:r>
              <a:rPr lang="en-US" sz="2000" b="0" u="none" dirty="0"/>
              <a:t> content and measured protein digestibility </a:t>
            </a:r>
            <a:r>
              <a:rPr lang="en-US" sz="2000" b="0" i="1" u="none" dirty="0"/>
              <a:t>in vitro</a:t>
            </a:r>
            <a:endParaRPr lang="hu-HU" sz="2000" b="0" i="1" u="none" dirty="0"/>
          </a:p>
        </c:rich>
      </c:tx>
      <c:layout>
        <c:manualLayout>
          <c:xMode val="edge"/>
          <c:yMode val="edge"/>
          <c:x val="0.15053449197819685"/>
          <c:y val="1.2558985202350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4824746790370297"/>
          <c:y val="0.25187384054596756"/>
          <c:w val="0.81800875589645061"/>
          <c:h val="0.6144290527773637"/>
        </c:manualLayout>
      </c:layout>
      <c:scatterChart>
        <c:scatterStyle val="lineMarker"/>
        <c:varyColors val="0"/>
        <c:ser>
          <c:idx val="0"/>
          <c:order val="0"/>
          <c:tx>
            <c:strRef>
              <c:f>Korrelációanalízis!$C$54:$D$54</c:f>
              <c:strCache>
                <c:ptCount val="1"/>
                <c:pt idx="0">
                  <c:v>emészthető fehérje (%) rosttartalom (g)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Korrelációanalízis!$D$55:$D$57</c:f>
              <c:numCache>
                <c:formatCode>General</c:formatCode>
                <c:ptCount val="3"/>
                <c:pt idx="0">
                  <c:v>4.71</c:v>
                </c:pt>
                <c:pt idx="1">
                  <c:v>4.6900000000000004</c:v>
                </c:pt>
                <c:pt idx="2">
                  <c:v>5.38</c:v>
                </c:pt>
              </c:numCache>
            </c:numRef>
          </c:xVal>
          <c:yVal>
            <c:numRef>
              <c:f>Korrelációanalízis!$C$55:$C$57</c:f>
              <c:numCache>
                <c:formatCode>General</c:formatCode>
                <c:ptCount val="3"/>
                <c:pt idx="0">
                  <c:v>59.428400000000003</c:v>
                </c:pt>
                <c:pt idx="1">
                  <c:v>59.785699999999963</c:v>
                </c:pt>
                <c:pt idx="2">
                  <c:v>56.33179999999993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95-4F66-8362-184417705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7689024"/>
        <c:axId val="505406976"/>
      </c:scatterChart>
      <c:valAx>
        <c:axId val="50768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1400"/>
                  <a:t>Számított rosttartalom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l-GR"/>
          </a:p>
        </c:txPr>
        <c:crossAx val="505406976"/>
        <c:crosses val="autoZero"/>
        <c:crossBetween val="midCat"/>
      </c:valAx>
      <c:valAx>
        <c:axId val="5054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1400"/>
                  <a:t>Mért fehérje in vitro emészthetősége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l-GR"/>
          </a:p>
        </c:txPr>
        <c:crossAx val="507689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el-G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400" b="0" i="0" baseline="0" dirty="0">
                <a:effectLst/>
              </a:rPr>
              <a:t>Total </a:t>
            </a:r>
            <a:r>
              <a:rPr lang="hu-HU" sz="2400" b="0" i="0" baseline="0" dirty="0" err="1">
                <a:effectLst/>
              </a:rPr>
              <a:t>Polyphenol</a:t>
            </a:r>
            <a:r>
              <a:rPr lang="hu-HU" sz="2400" b="0" i="0" baseline="0" dirty="0">
                <a:effectLst/>
              </a:rPr>
              <a:t> </a:t>
            </a:r>
            <a:r>
              <a:rPr lang="hu-HU" sz="2400" b="0" i="0" baseline="0" dirty="0" err="1">
                <a:effectLst/>
              </a:rPr>
              <a:t>Content</a:t>
            </a:r>
            <a:r>
              <a:rPr lang="hu-HU" sz="2400" b="0" i="0" baseline="0" dirty="0">
                <a:effectLst/>
              </a:rPr>
              <a:t> (</a:t>
            </a:r>
            <a:r>
              <a:rPr lang="en-US" sz="2400" b="0" i="0" baseline="0" dirty="0">
                <a:effectLst/>
              </a:rPr>
              <a:t>mg GAE/l</a:t>
            </a:r>
            <a:r>
              <a:rPr lang="hu-HU" sz="2400" b="0" i="0" baseline="0" dirty="0">
                <a:effectLst/>
              </a:rPr>
              <a:t>)</a:t>
            </a:r>
            <a:r>
              <a:rPr lang="en-US" sz="2400" b="0" i="0" baseline="0" dirty="0">
                <a:effectLst/>
              </a:rPr>
              <a:t> </a:t>
            </a:r>
            <a:endParaRPr lang="hu-HU" sz="2400" b="0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lang="en-US" sz="2400" b="0" i="0" baseline="0" dirty="0">
                <a:effectLst/>
              </a:rPr>
              <a:t>(</a:t>
            </a:r>
            <a:r>
              <a:rPr lang="hu-HU" sz="2400" b="0" i="0" baseline="0" dirty="0" err="1">
                <a:effectLst/>
              </a:rPr>
              <a:t>average</a:t>
            </a:r>
            <a:r>
              <a:rPr lang="en-US" sz="2400" b="0" i="0" baseline="0" dirty="0">
                <a:effectLst/>
              </a:rPr>
              <a:t> </a:t>
            </a:r>
            <a:r>
              <a:rPr lang="nl-NL" sz="2400" b="0" i="0" baseline="0" dirty="0">
                <a:effectLst/>
              </a:rPr>
              <a:t>±</a:t>
            </a:r>
            <a:r>
              <a:rPr lang="en-US" sz="2400" b="0" i="0" baseline="0" dirty="0">
                <a:effectLst/>
              </a:rPr>
              <a:t> s</a:t>
            </a:r>
            <a:r>
              <a:rPr lang="hu-HU" sz="2400" b="0" i="0" baseline="0" dirty="0" err="1">
                <a:effectLst/>
              </a:rPr>
              <a:t>tandard</a:t>
            </a:r>
            <a:r>
              <a:rPr lang="hu-HU" sz="2400" b="0" i="0" baseline="0" dirty="0">
                <a:effectLst/>
              </a:rPr>
              <a:t> </a:t>
            </a:r>
            <a:r>
              <a:rPr lang="hu-HU" sz="2400" b="0" i="0" baseline="0" dirty="0" err="1">
                <a:effectLst/>
              </a:rPr>
              <a:t>deviation</a:t>
            </a:r>
            <a:r>
              <a:rPr lang="hu-HU" sz="2400" b="0" i="0" baseline="0" dirty="0">
                <a:effectLst/>
              </a:rPr>
              <a:t>,</a:t>
            </a:r>
            <a:r>
              <a:rPr lang="en-US" sz="2400" b="0" i="0" baseline="0" dirty="0">
                <a:effectLst/>
              </a:rPr>
              <a:t> n=</a:t>
            </a:r>
            <a:r>
              <a:rPr lang="hu-HU" sz="2400" b="0" i="0" baseline="0" dirty="0">
                <a:effectLst/>
              </a:rPr>
              <a:t> 5</a:t>
            </a:r>
            <a:r>
              <a:rPr lang="en-US" sz="2400" b="0" i="0" baseline="0" dirty="0">
                <a:effectLst/>
              </a:rPr>
              <a:t>)</a:t>
            </a:r>
            <a:endParaRPr lang="hu-HU" sz="2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lang="en-US" sz="2400" dirty="0"/>
          </a:p>
        </c:rich>
      </c:tx>
      <c:layout>
        <c:manualLayout>
          <c:xMode val="edge"/>
          <c:yMode val="edge"/>
          <c:x val="0.146553044328420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10229725275208477"/>
          <c:y val="0.17998389522255182"/>
          <c:w val="0.87356422006709167"/>
          <c:h val="0.5308581070813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ábrák!$C$4</c:f>
              <c:strCache>
                <c:ptCount val="1"/>
                <c:pt idx="0">
                  <c:v>Átlag TPC mg GAE/l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A7-44AA-BDF5-2C66C7A001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A7-44AA-BDF5-2C66C7A001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A7-44AA-BDF5-2C66C7A001C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A7-44AA-BDF5-2C66C7A001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A7-44AA-BDF5-2C66C7A001C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6A7-44AA-BDF5-2C66C7A001C1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6A7-44AA-BDF5-2C66C7A001C1}"/>
              </c:ext>
            </c:extLst>
          </c:dPt>
          <c:dPt>
            <c:idx val="7"/>
            <c:invertIfNegative val="0"/>
            <c:bubble3D val="0"/>
            <c:spPr>
              <a:solidFill>
                <a:srgbClr val="C9620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6A7-44AA-BDF5-2C66C7A001C1}"/>
              </c:ext>
            </c:extLst>
          </c:dPt>
          <c:dPt>
            <c:idx val="8"/>
            <c:invertIfNegative val="0"/>
            <c:bubble3D val="0"/>
            <c:spPr>
              <a:solidFill>
                <a:srgbClr val="F69B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6A7-44AA-BDF5-2C66C7A001C1}"/>
              </c:ext>
            </c:extLst>
          </c:dPt>
          <c:dPt>
            <c:idx val="9"/>
            <c:invertIfNegative val="0"/>
            <c:bubble3D val="0"/>
            <c:spPr>
              <a:solidFill>
                <a:srgbClr val="F1BB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6A7-44AA-BDF5-2C66C7A001C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E083CC6-39DD-49B6-84AB-59172187CE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6A7-44AA-BDF5-2C66C7A001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428F50-0F5F-4191-8725-149AD69C23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6A7-44AA-BDF5-2C66C7A001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B5D89E3-7F4D-4BF1-AA54-CCFC3B6ADF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6A7-44AA-BDF5-2C66C7A001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148FC1-6808-4ABB-A58D-678D84EC69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6A7-44AA-BDF5-2C66C7A001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B84772D-4E46-44E5-BC89-E1A6E41762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6A7-44AA-BDF5-2C66C7A001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DBE5B90-E48A-4106-8ECA-D012E193AE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6A7-44AA-BDF5-2C66C7A001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E7C6DD-CB7B-4F02-900F-D28A2B9633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6A7-44AA-BDF5-2C66C7A001C1}"/>
                </c:ext>
              </c:extLst>
            </c:dLbl>
            <c:dLbl>
              <c:idx val="7"/>
              <c:layout>
                <c:manualLayout>
                  <c:x val="0"/>
                  <c:y val="-7.6449400880492782E-3"/>
                </c:manualLayout>
              </c:layout>
              <c:tx>
                <c:rich>
                  <a:bodyPr/>
                  <a:lstStyle/>
                  <a:p>
                    <a:fld id="{99628424-E1F2-42A0-BFC5-F84FF6A4C0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6A7-44AA-BDF5-2C66C7A001C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1A84701-753D-44B7-A357-F7276010BC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6A7-44AA-BDF5-2C66C7A001C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E446154-1F1D-4B03-BDC4-6346FCF2E1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6A7-44AA-BDF5-2C66C7A00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'szignifikáns quinoaitalok'!$Q$49:$Q$65</c:f>
                <c:numCache>
                  <c:formatCode>General</c:formatCode>
                  <c:ptCount val="17"/>
                  <c:pt idx="0">
                    <c:v>87.212100153730319</c:v>
                  </c:pt>
                  <c:pt idx="1">
                    <c:v>119.43669439054989</c:v>
                  </c:pt>
                  <c:pt idx="2">
                    <c:v>83.936221360020326</c:v>
                  </c:pt>
                  <c:pt idx="3">
                    <c:v>120.97674115641074</c:v>
                  </c:pt>
                  <c:pt idx="4">
                    <c:v>28.908519148170424</c:v>
                  </c:pt>
                  <c:pt idx="5">
                    <c:v>148.21620720128126</c:v>
                  </c:pt>
                  <c:pt idx="6">
                    <c:v>73.017602315709681</c:v>
                  </c:pt>
                  <c:pt idx="7">
                    <c:v>190.20649935450933</c:v>
                  </c:pt>
                  <c:pt idx="8">
                    <c:v>139.76130773750208</c:v>
                  </c:pt>
                  <c:pt idx="9">
                    <c:v>153.98615371907215</c:v>
                  </c:pt>
                </c:numCache>
              </c:numRef>
            </c:plus>
            <c:minus>
              <c:numRef>
                <c:f>'szignifikáns quinoaitalok'!$Q$49:$Q$65</c:f>
                <c:numCache>
                  <c:formatCode>General</c:formatCode>
                  <c:ptCount val="17"/>
                  <c:pt idx="0">
                    <c:v>87.212100153730319</c:v>
                  </c:pt>
                  <c:pt idx="1">
                    <c:v>119.43669439054989</c:v>
                  </c:pt>
                  <c:pt idx="2">
                    <c:v>83.936221360020326</c:v>
                  </c:pt>
                  <c:pt idx="3">
                    <c:v>120.97674115641074</c:v>
                  </c:pt>
                  <c:pt idx="4">
                    <c:v>28.908519148170424</c:v>
                  </c:pt>
                  <c:pt idx="5">
                    <c:v>148.21620720128126</c:v>
                  </c:pt>
                  <c:pt idx="6">
                    <c:v>73.017602315709681</c:v>
                  </c:pt>
                  <c:pt idx="7">
                    <c:v>190.20649935450933</c:v>
                  </c:pt>
                  <c:pt idx="8">
                    <c:v>139.76130773750208</c:v>
                  </c:pt>
                  <c:pt idx="9">
                    <c:v>153.98615371907215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'szignifikáns quinoaitalok'!$O$49:$O$58</c:f>
              <c:strCache>
                <c:ptCount val="10"/>
                <c:pt idx="0">
                  <c:v>Q_GY_M_T</c:v>
                </c:pt>
                <c:pt idx="1">
                  <c:v>Q_KF_GY_M_T</c:v>
                </c:pt>
                <c:pt idx="2">
                  <c:v>Q_KF_GY_M_T_P</c:v>
                </c:pt>
                <c:pt idx="3">
                  <c:v>Q_KF_GY_M_T_I</c:v>
                </c:pt>
                <c:pt idx="4">
                  <c:v>Q_BF_GY_M_T</c:v>
                </c:pt>
                <c:pt idx="5">
                  <c:v>Q_BF_GY_M_T_P</c:v>
                </c:pt>
                <c:pt idx="6">
                  <c:v>Q_BF_GY_M_T_I</c:v>
                </c:pt>
                <c:pt idx="7">
                  <c:v>Q_BRF_GY_M_T</c:v>
                </c:pt>
                <c:pt idx="8">
                  <c:v>Q_BRF_GY_M_T_P</c:v>
                </c:pt>
                <c:pt idx="9">
                  <c:v>Q_BRF_GY_M_T_I</c:v>
                </c:pt>
              </c:strCache>
            </c:strRef>
          </c:cat>
          <c:val>
            <c:numRef>
              <c:f>'szignifikáns quinoaitalok'!$P$49:$P$58</c:f>
              <c:numCache>
                <c:formatCode>General</c:formatCode>
                <c:ptCount val="10"/>
                <c:pt idx="0">
                  <c:v>2373.8181818181815</c:v>
                </c:pt>
                <c:pt idx="1">
                  <c:v>2517.8181818181815</c:v>
                </c:pt>
                <c:pt idx="2">
                  <c:v>2842.1818181818185</c:v>
                </c:pt>
                <c:pt idx="3">
                  <c:v>2905.454545454546</c:v>
                </c:pt>
                <c:pt idx="4">
                  <c:v>2904.7272727272725</c:v>
                </c:pt>
                <c:pt idx="5">
                  <c:v>2952.727272727273</c:v>
                </c:pt>
                <c:pt idx="6">
                  <c:v>3326.5454545454545</c:v>
                </c:pt>
                <c:pt idx="7">
                  <c:v>3534.5454545454545</c:v>
                </c:pt>
                <c:pt idx="8">
                  <c:v>3968</c:v>
                </c:pt>
                <c:pt idx="9">
                  <c:v>4148.363636363636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'szignifikáns quinoaitalok'!$T$49:$T$58</c15:f>
                <c15:dlblRangeCache>
                  <c:ptCount val="10"/>
                  <c:pt idx="0">
                    <c:v>a</c:v>
                  </c:pt>
                  <c:pt idx="1">
                    <c:v>a</c:v>
                  </c:pt>
                  <c:pt idx="2">
                    <c:v>b</c:v>
                  </c:pt>
                  <c:pt idx="3">
                    <c:v>b</c:v>
                  </c:pt>
                  <c:pt idx="4">
                    <c:v>b</c:v>
                  </c:pt>
                  <c:pt idx="5">
                    <c:v>bc</c:v>
                  </c:pt>
                  <c:pt idx="6">
                    <c:v>cd</c:v>
                  </c:pt>
                  <c:pt idx="7">
                    <c:v>de</c:v>
                  </c:pt>
                  <c:pt idx="8">
                    <c:v>ef</c:v>
                  </c:pt>
                  <c:pt idx="9">
                    <c:v>f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F6A7-44AA-BDF5-2C66C7A00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266304"/>
        <c:axId val="243268224"/>
      </c:barChart>
      <c:catAx>
        <c:axId val="2432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3268224"/>
        <c:crosses val="autoZero"/>
        <c:auto val="1"/>
        <c:lblAlgn val="ctr"/>
        <c:lblOffset val="100"/>
        <c:noMultiLvlLbl val="0"/>
      </c:catAx>
      <c:valAx>
        <c:axId val="2432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 TPC mg GAE/l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6206432984701924E-4"/>
              <c:y val="0.34140244896168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3266304"/>
        <c:crosses val="autoZero"/>
        <c:crossBetween val="between"/>
        <c:majorUnit val="1000"/>
        <c:min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ysClr val="windowText" lastClr="000000"/>
          </a:solidFill>
        </a:defRPr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>
                <a:effectLst/>
              </a:rPr>
              <a:t> </a:t>
            </a:r>
            <a:r>
              <a:rPr lang="hu-HU" sz="2400" b="0" i="0" baseline="0" dirty="0" err="1">
                <a:effectLst/>
              </a:rPr>
              <a:t>Copper</a:t>
            </a:r>
            <a:r>
              <a:rPr lang="hu-HU" sz="2400" b="0" i="0" baseline="0" dirty="0">
                <a:effectLst/>
              </a:rPr>
              <a:t>-ion </a:t>
            </a:r>
            <a:r>
              <a:rPr lang="hu-HU" sz="2400" b="0" i="0" baseline="0" dirty="0" err="1">
                <a:effectLst/>
              </a:rPr>
              <a:t>reducing</a:t>
            </a:r>
            <a:r>
              <a:rPr lang="hu-HU" sz="2400" b="0" i="0" baseline="0" dirty="0">
                <a:effectLst/>
              </a:rPr>
              <a:t> </a:t>
            </a:r>
            <a:r>
              <a:rPr lang="hu-HU" sz="2400" b="0" i="0" baseline="0" dirty="0" err="1">
                <a:effectLst/>
              </a:rPr>
              <a:t>ability</a:t>
            </a:r>
            <a:r>
              <a:rPr lang="hu-HU" sz="2400" b="0" i="0" baseline="0" dirty="0">
                <a:effectLst/>
              </a:rPr>
              <a:t>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lang="nl-NL" sz="2400" b="0" i="0" baseline="0" dirty="0">
                <a:effectLst/>
              </a:rPr>
              <a:t>(CUPRAC mmol TE/l) </a:t>
            </a:r>
            <a:endParaRPr lang="hu-HU" sz="2400" b="0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lang="en-US" sz="2400" b="0" i="0" baseline="0" dirty="0">
                <a:effectLst/>
              </a:rPr>
              <a:t>(</a:t>
            </a:r>
            <a:r>
              <a:rPr lang="hu-HU" sz="2400" b="0" i="0" baseline="0" dirty="0" err="1">
                <a:effectLst/>
              </a:rPr>
              <a:t>avarege</a:t>
            </a:r>
            <a:r>
              <a:rPr lang="en-US" sz="2400" b="0" i="0" baseline="0" dirty="0">
                <a:effectLst/>
              </a:rPr>
              <a:t> </a:t>
            </a:r>
            <a:r>
              <a:rPr lang="nl-NL" sz="2400" b="0" i="0" baseline="0" dirty="0">
                <a:effectLst/>
              </a:rPr>
              <a:t>±</a:t>
            </a:r>
            <a:r>
              <a:rPr lang="en-US" sz="2400" b="0" i="0" baseline="0" dirty="0">
                <a:effectLst/>
              </a:rPr>
              <a:t> </a:t>
            </a:r>
            <a:r>
              <a:rPr lang="hu-HU" sz="2400" b="0" i="0" baseline="0" dirty="0">
                <a:effectLst/>
              </a:rPr>
              <a:t>standard </a:t>
            </a:r>
            <a:r>
              <a:rPr lang="hu-HU" sz="2400" b="0" i="0" baseline="0" dirty="0" err="1">
                <a:effectLst/>
              </a:rPr>
              <a:t>deviation</a:t>
            </a:r>
            <a:r>
              <a:rPr lang="hu-HU" sz="2400" b="0" i="0" baseline="0" dirty="0">
                <a:effectLst/>
              </a:rPr>
              <a:t>, </a:t>
            </a:r>
            <a:r>
              <a:rPr lang="nl-NL" sz="2400" b="0" i="0" baseline="0" dirty="0">
                <a:effectLst/>
              </a:rPr>
              <a:t>n= </a:t>
            </a:r>
            <a:r>
              <a:rPr lang="hu-HU" sz="2400" b="0" i="0" baseline="0" dirty="0">
                <a:effectLst/>
              </a:rPr>
              <a:t>5)</a:t>
            </a:r>
            <a:endParaRPr lang="hu-HU" sz="2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lang="en-US" sz="2400" dirty="0"/>
          </a:p>
        </c:rich>
      </c:tx>
      <c:layout>
        <c:manualLayout>
          <c:xMode val="edge"/>
          <c:yMode val="edge"/>
          <c:x val="0.15195750406169831"/>
          <c:y val="5.3801906334172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ábrák!$C$4</c:f>
              <c:strCache>
                <c:ptCount val="1"/>
                <c:pt idx="0">
                  <c:v>Átlag TPC mg GAE/l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AD-44FF-A683-E3EAAA5131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AD-44FF-A683-E3EAAA5131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AD-44FF-A683-E3EAAA51311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AD-44FF-A683-E3EAAA5131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AD-44FF-A683-E3EAAA51311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AD-44FF-A683-E3EAAA513110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AD-44FF-A683-E3EAAA513110}"/>
              </c:ext>
            </c:extLst>
          </c:dPt>
          <c:dPt>
            <c:idx val="7"/>
            <c:invertIfNegative val="0"/>
            <c:bubble3D val="0"/>
            <c:spPr>
              <a:solidFill>
                <a:srgbClr val="BD66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AD-44FF-A683-E3EAAA513110}"/>
              </c:ext>
            </c:extLst>
          </c:dPt>
          <c:dPt>
            <c:idx val="8"/>
            <c:invertIfNegative val="0"/>
            <c:bubble3D val="0"/>
            <c:spPr>
              <a:solidFill>
                <a:srgbClr val="F69B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AD-44FF-A683-E3EAAA513110}"/>
              </c:ext>
            </c:extLst>
          </c:dPt>
          <c:dPt>
            <c:idx val="9"/>
            <c:invertIfNegative val="0"/>
            <c:bubble3D val="0"/>
            <c:spPr>
              <a:solidFill>
                <a:srgbClr val="F1BB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AD-44FF-A683-E3EAAA51311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68BF694-58A4-4230-9367-FC097116DF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7AD-44FF-A683-E3EAAA5131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1B887B-E495-4704-A463-023D4166F1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7AD-44FF-A683-E3EAAA513110}"/>
                </c:ext>
              </c:extLst>
            </c:dLbl>
            <c:dLbl>
              <c:idx val="2"/>
              <c:layout>
                <c:manualLayout>
                  <c:x val="-1.7259447981908847E-16"/>
                  <c:y val="-2.6757286281443044E-2"/>
                </c:manualLayout>
              </c:layout>
              <c:tx>
                <c:rich>
                  <a:bodyPr/>
                  <a:lstStyle/>
                  <a:p>
                    <a:fld id="{74444655-1995-4BBF-A20B-6D43165377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7AD-44FF-A683-E3EAAA5131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15C49CE-4BC5-41E1-8926-56CCA848EC5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7AD-44FF-A683-E3EAAA513110}"/>
                </c:ext>
              </c:extLst>
            </c:dLbl>
            <c:dLbl>
              <c:idx val="4"/>
              <c:layout>
                <c:manualLayout>
                  <c:x val="-3.5303824154709696E-3"/>
                  <c:y val="-7.071568517238512E-2"/>
                </c:manualLayout>
              </c:layout>
              <c:tx>
                <c:rich>
                  <a:bodyPr/>
                  <a:lstStyle/>
                  <a:p>
                    <a:fld id="{DE67AEBF-3980-42D4-ABF7-4D87769F2C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7AD-44FF-A683-E3EAAA5131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DF20193-EDE8-4AFE-902C-E56BE8E4A4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7AD-44FF-A683-E3EAAA513110}"/>
                </c:ext>
              </c:extLst>
            </c:dLbl>
            <c:dLbl>
              <c:idx val="6"/>
              <c:layout>
                <c:manualLayout>
                  <c:x val="-2.3535882769806895E-3"/>
                  <c:y val="-6.8804450437996309E-2"/>
                </c:manualLayout>
              </c:layout>
              <c:tx>
                <c:rich>
                  <a:bodyPr/>
                  <a:lstStyle/>
                  <a:p>
                    <a:fld id="{AA8648E7-92F9-4673-851F-F94CA0AFB4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7AD-44FF-A683-E3EAAA513110}"/>
                </c:ext>
              </c:extLst>
            </c:dLbl>
            <c:dLbl>
              <c:idx val="7"/>
              <c:layout>
                <c:manualLayout>
                  <c:x val="-1.1767941384903233E-3"/>
                  <c:y val="-4.3958398890942087E-2"/>
                </c:manualLayout>
              </c:layout>
              <c:tx>
                <c:rich>
                  <a:bodyPr/>
                  <a:lstStyle/>
                  <a:p>
                    <a:fld id="{B885ED2B-D718-4D9B-BC66-921DDBEB46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C7AD-44FF-A683-E3EAAA51311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6FB0891-114F-4BF1-89AA-2DEB1EB7EF2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7AD-44FF-A683-E3EAAA51311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B0F063B-696C-4366-9010-A829647BBD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7AD-44FF-A683-E3EAAA5131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'szignifikáns quinoaitalok'!$S$49:$S$65</c:f>
                <c:numCache>
                  <c:formatCode>General</c:formatCode>
                  <c:ptCount val="17"/>
                  <c:pt idx="0">
                    <c:v>0.40997925573928728</c:v>
                  </c:pt>
                  <c:pt idx="1">
                    <c:v>0.26414757341574036</c:v>
                  </c:pt>
                  <c:pt idx="2">
                    <c:v>0.29390064634693402</c:v>
                  </c:pt>
                  <c:pt idx="3">
                    <c:v>0.18724510512194589</c:v>
                  </c:pt>
                  <c:pt idx="4">
                    <c:v>0.9229855682872854</c:v>
                  </c:pt>
                  <c:pt idx="5">
                    <c:v>0.37577685668622574</c:v>
                  </c:pt>
                  <c:pt idx="6">
                    <c:v>0.42099204727114636</c:v>
                  </c:pt>
                  <c:pt idx="7">
                    <c:v>0.52866047095141711</c:v>
                  </c:pt>
                  <c:pt idx="8">
                    <c:v>0.13656553628523754</c:v>
                  </c:pt>
                  <c:pt idx="9">
                    <c:v>0.36667553348160103</c:v>
                  </c:pt>
                </c:numCache>
              </c:numRef>
            </c:plus>
            <c:minus>
              <c:numRef>
                <c:f>'szignifikáns quinoaitalok'!$S$49:$S$65</c:f>
                <c:numCache>
                  <c:formatCode>General</c:formatCode>
                  <c:ptCount val="17"/>
                  <c:pt idx="0">
                    <c:v>0.40997925573928728</c:v>
                  </c:pt>
                  <c:pt idx="1">
                    <c:v>0.26414757341574036</c:v>
                  </c:pt>
                  <c:pt idx="2">
                    <c:v>0.29390064634693402</c:v>
                  </c:pt>
                  <c:pt idx="3">
                    <c:v>0.18724510512194589</c:v>
                  </c:pt>
                  <c:pt idx="4">
                    <c:v>0.9229855682872854</c:v>
                  </c:pt>
                  <c:pt idx="5">
                    <c:v>0.37577685668622574</c:v>
                  </c:pt>
                  <c:pt idx="6">
                    <c:v>0.42099204727114636</c:v>
                  </c:pt>
                  <c:pt idx="7">
                    <c:v>0.52866047095141711</c:v>
                  </c:pt>
                  <c:pt idx="8">
                    <c:v>0.13656553628523754</c:v>
                  </c:pt>
                  <c:pt idx="9">
                    <c:v>0.36667553348160103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'szignifikáns quinoaitalok'!$O$49:$O$58</c:f>
              <c:strCache>
                <c:ptCount val="10"/>
                <c:pt idx="0">
                  <c:v>Q_GY_M_T</c:v>
                </c:pt>
                <c:pt idx="1">
                  <c:v>Q_KF_GY_M_T</c:v>
                </c:pt>
                <c:pt idx="2">
                  <c:v>Q_KF_GY_M_T_P</c:v>
                </c:pt>
                <c:pt idx="3">
                  <c:v>Q_KF_GY_M_T_I</c:v>
                </c:pt>
                <c:pt idx="4">
                  <c:v>Q_BF_GY_M_T</c:v>
                </c:pt>
                <c:pt idx="5">
                  <c:v>Q_BF_GY_M_T_P</c:v>
                </c:pt>
                <c:pt idx="6">
                  <c:v>Q_BF_GY_M_T_I</c:v>
                </c:pt>
                <c:pt idx="7">
                  <c:v>Q_BRF_GY_M_T</c:v>
                </c:pt>
                <c:pt idx="8">
                  <c:v>Q_BRF_GY_M_T_P</c:v>
                </c:pt>
                <c:pt idx="9">
                  <c:v>Q_BRF_GY_M_T_I</c:v>
                </c:pt>
              </c:strCache>
            </c:strRef>
          </c:cat>
          <c:val>
            <c:numRef>
              <c:f>'szignifikáns quinoaitalok'!$R$49:$R$58</c:f>
              <c:numCache>
                <c:formatCode>General</c:formatCode>
                <c:ptCount val="10"/>
                <c:pt idx="0">
                  <c:v>6.2035763411279232</c:v>
                </c:pt>
                <c:pt idx="1">
                  <c:v>6.9738651994497927</c:v>
                </c:pt>
                <c:pt idx="2">
                  <c:v>7.6026724307329534</c:v>
                </c:pt>
                <c:pt idx="3">
                  <c:v>6.4000786009039103</c:v>
                </c:pt>
                <c:pt idx="4">
                  <c:v>7.827667518176459</c:v>
                </c:pt>
                <c:pt idx="5">
                  <c:v>8.2511298879937112</c:v>
                </c:pt>
                <c:pt idx="6">
                  <c:v>7.0465710355669087</c:v>
                </c:pt>
                <c:pt idx="7">
                  <c:v>7.2411082727451372</c:v>
                </c:pt>
                <c:pt idx="8">
                  <c:v>7.7323639221851055</c:v>
                </c:pt>
                <c:pt idx="9">
                  <c:v>8.0624877186087627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'szignifikáns quinoaitalok'!$U$49:$U$58</c15:f>
                <c15:dlblRangeCache>
                  <c:ptCount val="10"/>
                  <c:pt idx="0">
                    <c:v>a</c:v>
                  </c:pt>
                  <c:pt idx="1">
                    <c:v>abc</c:v>
                  </c:pt>
                  <c:pt idx="2">
                    <c:v>cde</c:v>
                  </c:pt>
                  <c:pt idx="3">
                    <c:v>ab</c:v>
                  </c:pt>
                  <c:pt idx="4">
                    <c:v>cde</c:v>
                  </c:pt>
                  <c:pt idx="5">
                    <c:v>e</c:v>
                  </c:pt>
                  <c:pt idx="6">
                    <c:v>abc</c:v>
                  </c:pt>
                  <c:pt idx="7">
                    <c:v>bcd</c:v>
                  </c:pt>
                  <c:pt idx="8">
                    <c:v>cde</c:v>
                  </c:pt>
                  <c:pt idx="9">
                    <c:v>de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C7AD-44FF-A683-E3EAAA513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343168"/>
        <c:axId val="244345088"/>
      </c:barChart>
      <c:catAx>
        <c:axId val="2443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4345088"/>
        <c:crosses val="autoZero"/>
        <c:auto val="1"/>
        <c:lblAlgn val="ctr"/>
        <c:lblOffset val="100"/>
        <c:noMultiLvlLbl val="0"/>
      </c:catAx>
      <c:valAx>
        <c:axId val="24434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>
                    <a:effectLst/>
                  </a:rPr>
                  <a:t> CUPRAC mmol TE/l</a:t>
                </a:r>
                <a:endParaRPr lang="en-US">
                  <a:effectLst/>
                </a:endParaRPr>
              </a:p>
            </c:rich>
          </c:tx>
          <c:layout>
            <c:manualLayout>
              <c:xMode val="edge"/>
              <c:yMode val="edge"/>
              <c:x val="3.2803929301258382E-2"/>
              <c:y val="0.340307648490084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4434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ysClr val="windowText" lastClr="000000"/>
          </a:solidFill>
        </a:defRPr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400" baseline="0" dirty="0">
                <a:solidFill>
                  <a:sysClr val="windowText" lastClr="000000"/>
                </a:solidFill>
              </a:rPr>
              <a:t>Total </a:t>
            </a:r>
            <a:r>
              <a:rPr lang="hu-HU" sz="2400" baseline="0" dirty="0" err="1">
                <a:solidFill>
                  <a:sysClr val="windowText" lastClr="000000"/>
                </a:solidFill>
              </a:rPr>
              <a:t>Polyphenol</a:t>
            </a:r>
            <a:r>
              <a:rPr lang="hu-HU" sz="2400" baseline="0" dirty="0">
                <a:solidFill>
                  <a:sysClr val="windowText" lastClr="000000"/>
                </a:solidFill>
              </a:rPr>
              <a:t> </a:t>
            </a:r>
            <a:r>
              <a:rPr lang="hu-HU" sz="2400" baseline="0" dirty="0" err="1">
                <a:solidFill>
                  <a:sysClr val="windowText" lastClr="000000"/>
                </a:solidFill>
              </a:rPr>
              <a:t>Content</a:t>
            </a:r>
            <a:r>
              <a:rPr lang="hu-HU" sz="2400" baseline="0" dirty="0">
                <a:solidFill>
                  <a:sysClr val="windowText" lastClr="000000"/>
                </a:solidFill>
              </a:rPr>
              <a:t> mg GAE/l, n=3</a:t>
            </a:r>
            <a:endParaRPr lang="hu-HU" sz="24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4175975076242951E-3"/>
          <c:y val="1.44933636869538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6.9887664041994757E-2"/>
          <c:y val="0.13947821842497823"/>
          <c:w val="0.89756547098279382"/>
          <c:h val="0.42006514661945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Munka1!$B$17</c:f>
              <c:strCache>
                <c:ptCount val="1"/>
                <c:pt idx="0">
                  <c:v>(mg GAE/l)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Munka1!$A$18:$A$26</c:f>
              <c:strCache>
                <c:ptCount val="9"/>
                <c:pt idx="0">
                  <c:v>Q_KF_GY_M_T</c:v>
                </c:pt>
                <c:pt idx="1">
                  <c:v>Q_KF_GY_M_T_P</c:v>
                </c:pt>
                <c:pt idx="2">
                  <c:v>Q_KF_GY_M_T_I</c:v>
                </c:pt>
                <c:pt idx="3">
                  <c:v>Q_BF_GY_M_T</c:v>
                </c:pt>
                <c:pt idx="4">
                  <c:v>Q_BF_GY_M_T_P</c:v>
                </c:pt>
                <c:pt idx="5">
                  <c:v>Q_BF_GY_M_T_I</c:v>
                </c:pt>
                <c:pt idx="6">
                  <c:v>Q_BRF_GY_M_T</c:v>
                </c:pt>
                <c:pt idx="7">
                  <c:v>Q_BRF_GY_M_T_P</c:v>
                </c:pt>
                <c:pt idx="8">
                  <c:v>Q_BRF_GY_M_T_I</c:v>
                </c:pt>
              </c:strCache>
            </c:strRef>
          </c:cat>
          <c:val>
            <c:numRef>
              <c:f>Munka1!$B$18:$B$26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D633-4204-8F19-75C312753266}"/>
            </c:ext>
          </c:extLst>
        </c:ser>
        <c:ser>
          <c:idx val="1"/>
          <c:order val="1"/>
          <c:tx>
            <c:strRef>
              <c:f>Munka1!$C$17</c:f>
              <c:strCache>
                <c:ptCount val="1"/>
                <c:pt idx="0">
                  <c:v>szérumba nem diffundáló polifenol koncentráció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09944226869493E-3"/>
                  <c:y val="2.55788936665249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23,95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33-4204-8F19-75C312753266}"/>
                </c:ext>
              </c:extLst>
            </c:dLbl>
            <c:dLbl>
              <c:idx val="1"/>
              <c:layout>
                <c:manualLayout>
                  <c:x val="8.4348047940432259E-3"/>
                  <c:y val="5.11577873330498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25,54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633-4204-8F19-75C312753266}"/>
                </c:ext>
              </c:extLst>
            </c:dLbl>
            <c:dLbl>
              <c:idx val="2"/>
              <c:layout>
                <c:manualLayout>
                  <c:x val="1.8074581701521153E-2"/>
                  <c:y val="-2.55788936665249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26,13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633-4204-8F19-75C3127532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31,01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633-4204-8F19-75C312753266}"/>
                </c:ext>
              </c:extLst>
            </c:dLbl>
            <c:dLbl>
              <c:idx val="4"/>
              <c:layout>
                <c:manualLayout>
                  <c:x val="-4.819888453738986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633-4204-8F19-75C312753266}"/>
                </c:ext>
              </c:extLst>
            </c:dLbl>
            <c:dLbl>
              <c:idx val="5"/>
              <c:layout>
                <c:manualLayout>
                  <c:x val="-3.6149163403043278E-3"/>
                  <c:y val="7.673668099957458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633-4204-8F19-75C312753266}"/>
                </c:ext>
              </c:extLst>
            </c:dLbl>
            <c:dLbl>
              <c:idx val="6"/>
              <c:layout>
                <c:manualLayout>
                  <c:x val="9.6397769074778837E-3"/>
                  <c:y val="-2.55788936665251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30,15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33-4204-8F19-75C312753266}"/>
                </c:ext>
              </c:extLst>
            </c:dLbl>
            <c:dLbl>
              <c:idx val="7"/>
              <c:layout>
                <c:manualLayout>
                  <c:x val="1.2049721134347465E-3"/>
                  <c:y val="-7.67366809995748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633-4204-8F19-75C312753266}"/>
                </c:ext>
              </c:extLst>
            </c:dLbl>
            <c:dLbl>
              <c:idx val="8"/>
              <c:layout>
                <c:manualLayout>
                  <c:x val="9.63977690747797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633-4204-8F19-75C312753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Munka1!$E$54:$E$62</c:f>
                <c:numCache>
                  <c:formatCode>General</c:formatCode>
                  <c:ptCount val="9"/>
                  <c:pt idx="0">
                    <c:v>7.0237691685684995E-3</c:v>
                  </c:pt>
                  <c:pt idx="1">
                    <c:v>9.2376043070340214E-3</c:v>
                  </c:pt>
                  <c:pt idx="2">
                    <c:v>1.2503332889007316E-2</c:v>
                  </c:pt>
                  <c:pt idx="3">
                    <c:v>9.2915732431775779E-3</c:v>
                  </c:pt>
                  <c:pt idx="4">
                    <c:v>3.0643106892089111E-2</c:v>
                  </c:pt>
                  <c:pt idx="5">
                    <c:v>2.0599352740640519E-2</c:v>
                  </c:pt>
                  <c:pt idx="6">
                    <c:v>2.8183919765237257E-2</c:v>
                  </c:pt>
                  <c:pt idx="7">
                    <c:v>6.0011110082495003E-2</c:v>
                  </c:pt>
                  <c:pt idx="8">
                    <c:v>3.9837168574084147E-2</c:v>
                  </c:pt>
                </c:numCache>
              </c:numRef>
            </c:plus>
            <c:minus>
              <c:numRef>
                <c:f>Munka1!$E$54:$E$62</c:f>
                <c:numCache>
                  <c:formatCode>General</c:formatCode>
                  <c:ptCount val="9"/>
                  <c:pt idx="0">
                    <c:v>7.0237691685684995E-3</c:v>
                  </c:pt>
                  <c:pt idx="1">
                    <c:v>9.2376043070340214E-3</c:v>
                  </c:pt>
                  <c:pt idx="2">
                    <c:v>1.2503332889007316E-2</c:v>
                  </c:pt>
                  <c:pt idx="3">
                    <c:v>9.2915732431775779E-3</c:v>
                  </c:pt>
                  <c:pt idx="4">
                    <c:v>3.0643106892089111E-2</c:v>
                  </c:pt>
                  <c:pt idx="5">
                    <c:v>2.0599352740640519E-2</c:v>
                  </c:pt>
                  <c:pt idx="6">
                    <c:v>2.8183919765237257E-2</c:v>
                  </c:pt>
                  <c:pt idx="7">
                    <c:v>6.0011110082495003E-2</c:v>
                  </c:pt>
                  <c:pt idx="8">
                    <c:v>3.9837168574084147E-2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Munka1!$A$18:$A$26</c:f>
              <c:strCache>
                <c:ptCount val="9"/>
                <c:pt idx="0">
                  <c:v>Q_KF_GY_M_T</c:v>
                </c:pt>
                <c:pt idx="1">
                  <c:v>Q_KF_GY_M_T_P</c:v>
                </c:pt>
                <c:pt idx="2">
                  <c:v>Q_KF_GY_M_T_I</c:v>
                </c:pt>
                <c:pt idx="3">
                  <c:v>Q_BF_GY_M_T</c:v>
                </c:pt>
                <c:pt idx="4">
                  <c:v>Q_BF_GY_M_T_P</c:v>
                </c:pt>
                <c:pt idx="5">
                  <c:v>Q_BF_GY_M_T_I</c:v>
                </c:pt>
                <c:pt idx="6">
                  <c:v>Q_BRF_GY_M_T</c:v>
                </c:pt>
                <c:pt idx="7">
                  <c:v>Q_BRF_GY_M_T_P</c:v>
                </c:pt>
                <c:pt idx="8">
                  <c:v>Q_BRF_GY_M_T_I</c:v>
                </c:pt>
              </c:strCache>
            </c:strRef>
          </c:cat>
          <c:val>
            <c:numRef>
              <c:f>Munka1!$C$18:$C$26</c:f>
              <c:numCache>
                <c:formatCode>General</c:formatCode>
                <c:ptCount val="9"/>
                <c:pt idx="0">
                  <c:v>23.945454545454545</c:v>
                </c:pt>
                <c:pt idx="1">
                  <c:v>25.540606060606059</c:v>
                </c:pt>
                <c:pt idx="2">
                  <c:v>26.127272727272732</c:v>
                </c:pt>
                <c:pt idx="3">
                  <c:v>31.010303030303032</c:v>
                </c:pt>
                <c:pt idx="4">
                  <c:v>31.712727272727275</c:v>
                </c:pt>
                <c:pt idx="5">
                  <c:v>30.25030303030303</c:v>
                </c:pt>
                <c:pt idx="6">
                  <c:v>30.149393939393939</c:v>
                </c:pt>
                <c:pt idx="7">
                  <c:v>33.416969696969694</c:v>
                </c:pt>
                <c:pt idx="8">
                  <c:v>31.531818181818178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633-4204-8F19-75C312753266}"/>
            </c:ext>
          </c:extLst>
        </c:ser>
        <c:ser>
          <c:idx val="2"/>
          <c:order val="2"/>
          <c:tx>
            <c:strRef>
              <c:f>Munka1!$D$17</c:f>
              <c:strCache>
                <c:ptCount val="1"/>
                <c:pt idx="0">
                  <c:v>szérum polifenol koncentráció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397769074779496E-3"/>
                  <c:y val="-2.557889366652494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633-4204-8F19-75C312753266}"/>
                </c:ext>
              </c:extLst>
            </c:dLbl>
            <c:dLbl>
              <c:idx val="1"/>
              <c:layout>
                <c:manualLayout>
                  <c:x val="1.325469324778221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633-4204-8F19-75C312753266}"/>
                </c:ext>
              </c:extLst>
            </c:dLbl>
            <c:dLbl>
              <c:idx val="2"/>
              <c:layout>
                <c:manualLayout>
                  <c:x val="9.6397769074779722E-3"/>
                  <c:y val="2.55788936665249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633-4204-8F19-75C312753266}"/>
                </c:ext>
              </c:extLst>
            </c:dLbl>
            <c:dLbl>
              <c:idx val="3"/>
              <c:layout>
                <c:manualLayout>
                  <c:x val="6.0248605671737324E-3"/>
                  <c:y val="-9.3788193328045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33-4204-8F19-75C312753266}"/>
                </c:ext>
              </c:extLst>
            </c:dLbl>
            <c:dLbl>
              <c:idx val="4"/>
              <c:layout>
                <c:manualLayout>
                  <c:x val="6.0248605671737324E-3"/>
                  <c:y val="5.11577873330498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633-4204-8F19-75C312753266}"/>
                </c:ext>
              </c:extLst>
            </c:dLbl>
            <c:dLbl>
              <c:idx val="5"/>
              <c:layout>
                <c:manualLayout>
                  <c:x val="6.0248605671737324E-3"/>
                  <c:y val="7.67366809995748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633-4204-8F19-75C312753266}"/>
                </c:ext>
              </c:extLst>
            </c:dLbl>
            <c:dLbl>
              <c:idx val="6"/>
              <c:layout>
                <c:manualLayout>
                  <c:x val="1.084474902091263E-2"/>
                  <c:y val="-2.55788936665249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633-4204-8F19-75C312753266}"/>
                </c:ext>
              </c:extLst>
            </c:dLbl>
            <c:dLbl>
              <c:idx val="7"/>
              <c:layout>
                <c:manualLayout>
                  <c:x val="7.2298326806083018E-3"/>
                  <c:y val="5.11577873330498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633-4204-8F19-75C312753266}"/>
                </c:ext>
              </c:extLst>
            </c:dLbl>
            <c:dLbl>
              <c:idx val="8"/>
              <c:layout>
                <c:manualLayout>
                  <c:x val="7.229832680608301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633-4204-8F19-75C3127532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Munka1!$E$64:$E$72</c:f>
                <c:numCache>
                  <c:formatCode>General</c:formatCode>
                  <c:ptCount val="9"/>
                  <c:pt idx="0">
                    <c:v>4.3096790290383949E-2</c:v>
                  </c:pt>
                  <c:pt idx="1">
                    <c:v>0.14900111856403281</c:v>
                  </c:pt>
                  <c:pt idx="2">
                    <c:v>2.2678918257565361E-2</c:v>
                  </c:pt>
                  <c:pt idx="3">
                    <c:v>2.3965252624024942E-2</c:v>
                  </c:pt>
                  <c:pt idx="4">
                    <c:v>3.8682468035704895E-2</c:v>
                  </c:pt>
                  <c:pt idx="5">
                    <c:v>0.22554157044766726</c:v>
                  </c:pt>
                  <c:pt idx="6">
                    <c:v>7.9018985060553645E-2</c:v>
                  </c:pt>
                  <c:pt idx="7">
                    <c:v>1.3613718571108104E-2</c:v>
                  </c:pt>
                  <c:pt idx="8">
                    <c:v>1.967231557290602E-2</c:v>
                  </c:pt>
                </c:numCache>
              </c:numRef>
            </c:plus>
            <c:minus>
              <c:numRef>
                <c:f>Munka1!$E$64:$E$72</c:f>
                <c:numCache>
                  <c:formatCode>General</c:formatCode>
                  <c:ptCount val="9"/>
                  <c:pt idx="0">
                    <c:v>4.3096790290383949E-2</c:v>
                  </c:pt>
                  <c:pt idx="1">
                    <c:v>0.14900111856403281</c:v>
                  </c:pt>
                  <c:pt idx="2">
                    <c:v>2.2678918257565361E-2</c:v>
                  </c:pt>
                  <c:pt idx="3">
                    <c:v>2.3965252624024942E-2</c:v>
                  </c:pt>
                  <c:pt idx="4">
                    <c:v>3.8682468035704895E-2</c:v>
                  </c:pt>
                  <c:pt idx="5">
                    <c:v>0.22554157044766726</c:v>
                  </c:pt>
                  <c:pt idx="6">
                    <c:v>7.9018985060553645E-2</c:v>
                  </c:pt>
                  <c:pt idx="7">
                    <c:v>1.3613718571108104E-2</c:v>
                  </c:pt>
                  <c:pt idx="8">
                    <c:v>1.967231557290602E-2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Munka1!$A$18:$A$26</c:f>
              <c:strCache>
                <c:ptCount val="9"/>
                <c:pt idx="0">
                  <c:v>Q_KF_GY_M_T</c:v>
                </c:pt>
                <c:pt idx="1">
                  <c:v>Q_KF_GY_M_T_P</c:v>
                </c:pt>
                <c:pt idx="2">
                  <c:v>Q_KF_GY_M_T_I</c:v>
                </c:pt>
                <c:pt idx="3">
                  <c:v>Q_BF_GY_M_T</c:v>
                </c:pt>
                <c:pt idx="4">
                  <c:v>Q_BF_GY_M_T_P</c:v>
                </c:pt>
                <c:pt idx="5">
                  <c:v>Q_BF_GY_M_T_I</c:v>
                </c:pt>
                <c:pt idx="6">
                  <c:v>Q_BRF_GY_M_T</c:v>
                </c:pt>
                <c:pt idx="7">
                  <c:v>Q_BRF_GY_M_T_P</c:v>
                </c:pt>
                <c:pt idx="8">
                  <c:v>Q_BRF_GY_M_T_I</c:v>
                </c:pt>
              </c:strCache>
            </c:strRef>
          </c:cat>
          <c:val>
            <c:numRef>
              <c:f>Munka1!$D$18:$D$26</c:f>
              <c:numCache>
                <c:formatCode>General</c:formatCode>
                <c:ptCount val="9"/>
                <c:pt idx="0">
                  <c:v>5.0787878787878782</c:v>
                </c:pt>
                <c:pt idx="1">
                  <c:v>6.4118181818181821</c:v>
                </c:pt>
                <c:pt idx="2">
                  <c:v>4.8666666666666671</c:v>
                </c:pt>
                <c:pt idx="3">
                  <c:v>5.0099999999999989</c:v>
                </c:pt>
                <c:pt idx="4">
                  <c:v>7.3333333333333321</c:v>
                </c:pt>
                <c:pt idx="5">
                  <c:v>6.668181818181818</c:v>
                </c:pt>
                <c:pt idx="6">
                  <c:v>7.1854545454545455</c:v>
                </c:pt>
                <c:pt idx="7">
                  <c:v>5.8527272727272726</c:v>
                </c:pt>
                <c:pt idx="8">
                  <c:v>7.8081818181818168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633-4204-8F19-75C312753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99"/>
        <c:axId val="314477000"/>
        <c:axId val="314473720"/>
      </c:barChart>
      <c:catAx>
        <c:axId val="314477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dirty="0">
                    <a:solidFill>
                      <a:sysClr val="windowText" lastClr="000000"/>
                    </a:solidFill>
                  </a:rPr>
                  <a:t>Beverages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4473720"/>
        <c:crosses val="autoZero"/>
        <c:auto val="1"/>
        <c:lblAlgn val="ctr"/>
        <c:lblOffset val="100"/>
        <c:noMultiLvlLbl val="0"/>
      </c:catAx>
      <c:valAx>
        <c:axId val="314473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2000">
                    <a:solidFill>
                      <a:sysClr val="windowText" lastClr="000000"/>
                    </a:solidFill>
                  </a:rPr>
                  <a:t>TPC</a:t>
                </a:r>
                <a:r>
                  <a:rPr lang="hu-HU" sz="2000" baseline="0">
                    <a:solidFill>
                      <a:sysClr val="windowText" lastClr="000000"/>
                    </a:solidFill>
                  </a:rPr>
                  <a:t> mg GAE/l</a:t>
                </a:r>
                <a:endParaRPr lang="hu-HU" sz="20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706718877099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1447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6.4358086365511359E-3"/>
          <c:y val="0.93089395621200488"/>
          <c:w val="0.84652309239084722"/>
          <c:h val="6.9106043787994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474A8-B4F8-42FA-977D-3C1904E7585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7727F085-C31D-40E7-8DE5-04D0B897E1AE}">
      <dgm:prSet phldrT="[Text]" custT="1"/>
      <dgm:spPr/>
      <dgm:t>
        <a:bodyPr/>
        <a:lstStyle/>
        <a:p>
          <a:r>
            <a:rPr lang="en-US" sz="1800"/>
            <a:t>Protein intake recommendations in old age: </a:t>
          </a:r>
          <a:r>
            <a:rPr lang="en-US" sz="1800" b="1"/>
            <a:t>1.0-1.3 g/kg bw/day</a:t>
          </a:r>
          <a:endParaRPr lang="hu-HU" sz="1800" b="1" dirty="0"/>
        </a:p>
      </dgm:t>
    </dgm:pt>
    <dgm:pt modelId="{F8C04A8D-680C-4BE3-9D77-F9FB346C8A17}" type="parTrans" cxnId="{434C96D8-125E-4D0F-9B74-D22E7A60EB6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41B8114-3078-4CAD-8B38-8D57C15A6F8B}" type="sibTrans" cxnId="{434C96D8-125E-4D0F-9B74-D22E7A60EB6F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56C5611-D70D-4030-8967-E9E16412C98E}">
      <dgm:prSet custT="1"/>
      <dgm:spPr/>
      <dgm:t>
        <a:bodyPr/>
        <a:lstStyle/>
        <a:p>
          <a:r>
            <a:rPr lang="en-US" sz="1800" b="1" dirty="0"/>
            <a:t>30 g of plant-based protein intake per main meal </a:t>
          </a:r>
          <a:r>
            <a:rPr lang="en-US" sz="1800" dirty="0"/>
            <a:t>can reduce the incidence of sarcopenia in older people</a:t>
          </a:r>
          <a:endParaRPr lang="hu-HU" sz="1800" dirty="0"/>
        </a:p>
      </dgm:t>
    </dgm:pt>
    <dgm:pt modelId="{89A6CC2F-2453-4B8A-88ED-FD393AF2493A}" type="parTrans" cxnId="{DAF49812-5414-4A34-B052-A4864FD5A4FA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851A2AF2-C8C8-4988-8C40-F22E307F3693}" type="sibTrans" cxnId="{DAF49812-5414-4A34-B052-A4864FD5A4FA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96D7B85D-CB46-4CF7-B67E-CC1B7FA2EF05}">
      <dgm:prSet custT="1"/>
      <dgm:spPr/>
      <dgm:t>
        <a:bodyPr/>
        <a:lstStyle/>
        <a:p>
          <a:r>
            <a:rPr lang="en-US" sz="1800" dirty="0"/>
            <a:t>Wider availability of plant-based protein sources</a:t>
          </a:r>
          <a:endParaRPr lang="hu-HU" sz="1800" dirty="0"/>
        </a:p>
      </dgm:t>
    </dgm:pt>
    <dgm:pt modelId="{0F84B93A-531B-4F99-BD6C-06733DD3768B}" type="parTrans" cxnId="{7991C9E6-6FFC-4B10-923E-95369D7DC48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9F4DFF9-3D5F-4F09-AF5C-A260586F5A31}" type="sibTrans" cxnId="{7991C9E6-6FFC-4B10-923E-95369D7DC487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7CB476D9-A4A7-4AE1-A1E5-2692E4D212AC}">
      <dgm:prSet custT="1"/>
      <dgm:spPr/>
      <dgm:t>
        <a:bodyPr/>
        <a:lstStyle/>
        <a:p>
          <a:r>
            <a:rPr lang="en-US" sz="1800" dirty="0"/>
            <a:t>Prevalence of chronic non-communicable diseases may be reduced </a:t>
          </a:r>
          <a:endParaRPr lang="hu-HU" sz="1800" dirty="0"/>
        </a:p>
      </dgm:t>
    </dgm:pt>
    <dgm:pt modelId="{FCE4DB46-0C64-4494-B4E7-9CD36E3B7D0F}" type="parTrans" cxnId="{D6321FF3-7C1C-4225-B51F-22CE77A5D93B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BC01677E-EEE5-4761-9FA3-82F56910F8D0}" type="sibTrans" cxnId="{D6321FF3-7C1C-4225-B51F-22CE77A5D93B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6004182-BBE5-44EF-ACD1-CC0FB890490C}">
      <dgm:prSet custT="1"/>
      <dgm:spPr/>
      <dgm:t>
        <a:bodyPr/>
        <a:lstStyle/>
        <a:p>
          <a:r>
            <a:rPr lang="hu-HU" sz="1800" dirty="0" err="1"/>
            <a:t>Sustainability</a:t>
          </a:r>
          <a:r>
            <a:rPr lang="hu-HU" sz="1800" dirty="0"/>
            <a:t> </a:t>
          </a:r>
          <a:r>
            <a:rPr lang="hu-HU" sz="1800" dirty="0" err="1"/>
            <a:t>considerations</a:t>
          </a:r>
          <a:endParaRPr lang="hu-HU" sz="1800" dirty="0"/>
        </a:p>
      </dgm:t>
    </dgm:pt>
    <dgm:pt modelId="{6822DC7E-9A25-4D5C-9DEC-221555A41159}" type="parTrans" cxnId="{A2400173-312E-43E7-AA26-C29AAF438A2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A8554FB1-6B58-4856-BFF4-F85A1BCF9A3E}" type="sibTrans" cxnId="{A2400173-312E-43E7-AA26-C29AAF438A25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EA57029D-4E23-4A41-A299-2A8DBB45B044}">
      <dgm:prSet custT="1"/>
      <dgm:spPr/>
      <dgm:t>
        <a:bodyPr/>
        <a:lstStyle/>
        <a:p>
          <a:r>
            <a:rPr lang="en-US" sz="1800" dirty="0"/>
            <a:t>Recommendations that combining plant and animal sources of protein may be a good option</a:t>
          </a:r>
          <a:endParaRPr lang="hu-HU" sz="1800" dirty="0"/>
        </a:p>
      </dgm:t>
    </dgm:pt>
    <dgm:pt modelId="{96D6C40F-2BEC-4FBE-A935-DE87A90A2EC6}" type="parTrans" cxnId="{77E61E60-77A0-43D2-914B-731AC87E33C4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6A44514E-F20B-47CF-A01C-CAD34371B6DF}" type="sibTrans" cxnId="{77E61E60-77A0-43D2-914B-731AC87E33C4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882B367-A97B-46BE-8E0A-4EF277E5D53A}">
      <dgm:prSet custT="1"/>
      <dgm:spPr/>
      <dgm:t>
        <a:bodyPr/>
        <a:lstStyle/>
        <a:p>
          <a:r>
            <a:rPr lang="en-US" sz="1800" b="1" dirty="0"/>
            <a:t>Digestibility of plant-based proteins: </a:t>
          </a:r>
          <a:r>
            <a:rPr lang="en-US" sz="1800" b="0" dirty="0"/>
            <a:t>presence of antinutritional substances, but preparation processes (e.g. heat treatment) can increase protein digestibility </a:t>
          </a:r>
          <a:r>
            <a:rPr lang="hu-HU" sz="1800" b="0" dirty="0">
              <a:sym typeface="Wingdings" panose="05000000000000000000" pitchFamily="2" charset="2"/>
            </a:rPr>
            <a:t></a:t>
          </a:r>
          <a:r>
            <a:rPr lang="en-US" sz="1800" b="0" dirty="0"/>
            <a:t> pea protein is particularly digestible</a:t>
          </a:r>
          <a:endParaRPr lang="hu-HU" sz="1800" b="0" dirty="0"/>
        </a:p>
      </dgm:t>
    </dgm:pt>
    <dgm:pt modelId="{78193CF2-F8A8-4681-AB79-31A712F7ACD0}" type="parTrans" cxnId="{8D3BC60A-4026-4DE3-A827-889A45D225BB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4193568E-FF81-452B-B622-8231A3B63A6E}" type="sibTrans" cxnId="{8D3BC60A-4026-4DE3-A827-889A45D225BB}">
      <dgm:prSet/>
      <dgm:spPr/>
      <dgm:t>
        <a:bodyPr/>
        <a:lstStyle/>
        <a:p>
          <a:endParaRPr lang="hu-HU" sz="2000">
            <a:solidFill>
              <a:schemeClr val="tx1"/>
            </a:solidFill>
          </a:endParaRPr>
        </a:p>
      </dgm:t>
    </dgm:pt>
    <dgm:pt modelId="{D6263F3A-A201-4C2B-8969-5152F35ECE58}" type="pres">
      <dgm:prSet presAssocID="{FD3474A8-B4F8-42FA-977D-3C1904E75850}" presName="linear" presStyleCnt="0">
        <dgm:presLayoutVars>
          <dgm:animLvl val="lvl"/>
          <dgm:resizeHandles val="exact"/>
        </dgm:presLayoutVars>
      </dgm:prSet>
      <dgm:spPr/>
    </dgm:pt>
    <dgm:pt modelId="{58C2222A-E8A7-4F1E-89C8-70EEE67EDD2C}" type="pres">
      <dgm:prSet presAssocID="{7727F085-C31D-40E7-8DE5-04D0B897E1A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43776D2-39A2-4E6F-AC5C-BFBCBCF7975E}" type="pres">
      <dgm:prSet presAssocID="{641B8114-3078-4CAD-8B38-8D57C15A6F8B}" presName="spacer" presStyleCnt="0"/>
      <dgm:spPr/>
    </dgm:pt>
    <dgm:pt modelId="{4CB8B9CF-E058-427A-8B39-92A4671AB9B6}" type="pres">
      <dgm:prSet presAssocID="{856C5611-D70D-4030-8967-E9E16412C98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9D0F790-DEF2-43A3-8F3A-1A6DB64822C6}" type="pres">
      <dgm:prSet presAssocID="{851A2AF2-C8C8-4988-8C40-F22E307F3693}" presName="spacer" presStyleCnt="0"/>
      <dgm:spPr/>
    </dgm:pt>
    <dgm:pt modelId="{F71EED67-E487-4755-BA12-CBE585A4D6D4}" type="pres">
      <dgm:prSet presAssocID="{96D7B85D-CB46-4CF7-B67E-CC1B7FA2EF0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64A8F17-5F49-42AD-9F6D-2854EB27DD9D}" type="pres">
      <dgm:prSet presAssocID="{69F4DFF9-3D5F-4F09-AF5C-A260586F5A31}" presName="spacer" presStyleCnt="0"/>
      <dgm:spPr/>
    </dgm:pt>
    <dgm:pt modelId="{17D8F39E-75B6-40B9-838E-84B4F7CACB0C}" type="pres">
      <dgm:prSet presAssocID="{7CB476D9-A4A7-4AE1-A1E5-2692E4D212A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6EE0833-DEE1-469F-ACB6-8A7EDF8867E4}" type="pres">
      <dgm:prSet presAssocID="{BC01677E-EEE5-4761-9FA3-82F56910F8D0}" presName="spacer" presStyleCnt="0"/>
      <dgm:spPr/>
    </dgm:pt>
    <dgm:pt modelId="{A4C7071E-2815-4BA4-9F59-4CC25F4B318F}" type="pres">
      <dgm:prSet presAssocID="{D6004182-BBE5-44EF-ACD1-CC0FB890490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D96FAB6-27D5-4A4B-A80D-79D41650B828}" type="pres">
      <dgm:prSet presAssocID="{A8554FB1-6B58-4856-BFF4-F85A1BCF9A3E}" presName="spacer" presStyleCnt="0"/>
      <dgm:spPr/>
    </dgm:pt>
    <dgm:pt modelId="{400EF617-8C57-418C-B3BE-1C685166AC02}" type="pres">
      <dgm:prSet presAssocID="{EA57029D-4E23-4A41-A299-2A8DBB45B04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0C19DE6-A23F-4351-95B0-558DA202B3D3}" type="pres">
      <dgm:prSet presAssocID="{6A44514E-F20B-47CF-A01C-CAD34371B6DF}" presName="spacer" presStyleCnt="0"/>
      <dgm:spPr/>
    </dgm:pt>
    <dgm:pt modelId="{8EBDA8B9-B22A-4E1E-AC4C-0279A112DBE2}" type="pres">
      <dgm:prSet presAssocID="{D882B367-A97B-46BE-8E0A-4EF277E5D53A}" presName="parentText" presStyleLbl="node1" presStyleIdx="6" presStyleCnt="7" custScaleY="123176">
        <dgm:presLayoutVars>
          <dgm:chMax val="0"/>
          <dgm:bulletEnabled val="1"/>
        </dgm:presLayoutVars>
      </dgm:prSet>
      <dgm:spPr/>
    </dgm:pt>
  </dgm:ptLst>
  <dgm:cxnLst>
    <dgm:cxn modelId="{8D3BC60A-4026-4DE3-A827-889A45D225BB}" srcId="{FD3474A8-B4F8-42FA-977D-3C1904E75850}" destId="{D882B367-A97B-46BE-8E0A-4EF277E5D53A}" srcOrd="6" destOrd="0" parTransId="{78193CF2-F8A8-4681-AB79-31A712F7ACD0}" sibTransId="{4193568E-FF81-452B-B622-8231A3B63A6E}"/>
    <dgm:cxn modelId="{7B3F910D-98C7-4A97-A639-1326BA09D0DD}" type="presOf" srcId="{7727F085-C31D-40E7-8DE5-04D0B897E1AE}" destId="{58C2222A-E8A7-4F1E-89C8-70EEE67EDD2C}" srcOrd="0" destOrd="0" presId="urn:microsoft.com/office/officeart/2005/8/layout/vList2"/>
    <dgm:cxn modelId="{8206A90D-2F15-4C67-95E6-BAC70A5CD6A8}" type="presOf" srcId="{856C5611-D70D-4030-8967-E9E16412C98E}" destId="{4CB8B9CF-E058-427A-8B39-92A4671AB9B6}" srcOrd="0" destOrd="0" presId="urn:microsoft.com/office/officeart/2005/8/layout/vList2"/>
    <dgm:cxn modelId="{DAF49812-5414-4A34-B052-A4864FD5A4FA}" srcId="{FD3474A8-B4F8-42FA-977D-3C1904E75850}" destId="{856C5611-D70D-4030-8967-E9E16412C98E}" srcOrd="1" destOrd="0" parTransId="{89A6CC2F-2453-4B8A-88ED-FD393AF2493A}" sibTransId="{851A2AF2-C8C8-4988-8C40-F22E307F3693}"/>
    <dgm:cxn modelId="{9940F25E-179D-4492-AD08-64866FBC1BE8}" type="presOf" srcId="{D882B367-A97B-46BE-8E0A-4EF277E5D53A}" destId="{8EBDA8B9-B22A-4E1E-AC4C-0279A112DBE2}" srcOrd="0" destOrd="0" presId="urn:microsoft.com/office/officeart/2005/8/layout/vList2"/>
    <dgm:cxn modelId="{77E61E60-77A0-43D2-914B-731AC87E33C4}" srcId="{FD3474A8-B4F8-42FA-977D-3C1904E75850}" destId="{EA57029D-4E23-4A41-A299-2A8DBB45B044}" srcOrd="5" destOrd="0" parTransId="{96D6C40F-2BEC-4FBE-A935-DE87A90A2EC6}" sibTransId="{6A44514E-F20B-47CF-A01C-CAD34371B6DF}"/>
    <dgm:cxn modelId="{A2400173-312E-43E7-AA26-C29AAF438A25}" srcId="{FD3474A8-B4F8-42FA-977D-3C1904E75850}" destId="{D6004182-BBE5-44EF-ACD1-CC0FB890490C}" srcOrd="4" destOrd="0" parTransId="{6822DC7E-9A25-4D5C-9DEC-221555A41159}" sibTransId="{A8554FB1-6B58-4856-BFF4-F85A1BCF9A3E}"/>
    <dgm:cxn modelId="{3A954986-5BC1-4E2C-8DC8-D5826C77C81B}" type="presOf" srcId="{96D7B85D-CB46-4CF7-B67E-CC1B7FA2EF05}" destId="{F71EED67-E487-4755-BA12-CBE585A4D6D4}" srcOrd="0" destOrd="0" presId="urn:microsoft.com/office/officeart/2005/8/layout/vList2"/>
    <dgm:cxn modelId="{1FE8F1A4-CEA3-4A0F-AF15-0F46E79CE653}" type="presOf" srcId="{7CB476D9-A4A7-4AE1-A1E5-2692E4D212AC}" destId="{17D8F39E-75B6-40B9-838E-84B4F7CACB0C}" srcOrd="0" destOrd="0" presId="urn:microsoft.com/office/officeart/2005/8/layout/vList2"/>
    <dgm:cxn modelId="{DB967EC9-0E31-492E-B8E5-BC528AE12272}" type="presOf" srcId="{EA57029D-4E23-4A41-A299-2A8DBB45B044}" destId="{400EF617-8C57-418C-B3BE-1C685166AC02}" srcOrd="0" destOrd="0" presId="urn:microsoft.com/office/officeart/2005/8/layout/vList2"/>
    <dgm:cxn modelId="{53B71ACF-2E81-406D-904A-E7A9F9A39073}" type="presOf" srcId="{D6004182-BBE5-44EF-ACD1-CC0FB890490C}" destId="{A4C7071E-2815-4BA4-9F59-4CC25F4B318F}" srcOrd="0" destOrd="0" presId="urn:microsoft.com/office/officeart/2005/8/layout/vList2"/>
    <dgm:cxn modelId="{1CAD39D1-E6DD-4CD6-8076-ACDAA8B79516}" type="presOf" srcId="{FD3474A8-B4F8-42FA-977D-3C1904E75850}" destId="{D6263F3A-A201-4C2B-8969-5152F35ECE58}" srcOrd="0" destOrd="0" presId="urn:microsoft.com/office/officeart/2005/8/layout/vList2"/>
    <dgm:cxn modelId="{434C96D8-125E-4D0F-9B74-D22E7A60EB6F}" srcId="{FD3474A8-B4F8-42FA-977D-3C1904E75850}" destId="{7727F085-C31D-40E7-8DE5-04D0B897E1AE}" srcOrd="0" destOrd="0" parTransId="{F8C04A8D-680C-4BE3-9D77-F9FB346C8A17}" sibTransId="{641B8114-3078-4CAD-8B38-8D57C15A6F8B}"/>
    <dgm:cxn modelId="{7991C9E6-6FFC-4B10-923E-95369D7DC487}" srcId="{FD3474A8-B4F8-42FA-977D-3C1904E75850}" destId="{96D7B85D-CB46-4CF7-B67E-CC1B7FA2EF05}" srcOrd="2" destOrd="0" parTransId="{0F84B93A-531B-4F99-BD6C-06733DD3768B}" sibTransId="{69F4DFF9-3D5F-4F09-AF5C-A260586F5A31}"/>
    <dgm:cxn modelId="{D6321FF3-7C1C-4225-B51F-22CE77A5D93B}" srcId="{FD3474A8-B4F8-42FA-977D-3C1904E75850}" destId="{7CB476D9-A4A7-4AE1-A1E5-2692E4D212AC}" srcOrd="3" destOrd="0" parTransId="{FCE4DB46-0C64-4494-B4E7-9CD36E3B7D0F}" sibTransId="{BC01677E-EEE5-4761-9FA3-82F56910F8D0}"/>
    <dgm:cxn modelId="{69241976-3E19-404D-BCE6-E7218E52D0F9}" type="presParOf" srcId="{D6263F3A-A201-4C2B-8969-5152F35ECE58}" destId="{58C2222A-E8A7-4F1E-89C8-70EEE67EDD2C}" srcOrd="0" destOrd="0" presId="urn:microsoft.com/office/officeart/2005/8/layout/vList2"/>
    <dgm:cxn modelId="{22FE85B9-4D46-4F2B-BE86-3A2D9D12657C}" type="presParOf" srcId="{D6263F3A-A201-4C2B-8969-5152F35ECE58}" destId="{C43776D2-39A2-4E6F-AC5C-BFBCBCF7975E}" srcOrd="1" destOrd="0" presId="urn:microsoft.com/office/officeart/2005/8/layout/vList2"/>
    <dgm:cxn modelId="{82CD2FDC-94EB-408D-854E-695D78A4CC8D}" type="presParOf" srcId="{D6263F3A-A201-4C2B-8969-5152F35ECE58}" destId="{4CB8B9CF-E058-427A-8B39-92A4671AB9B6}" srcOrd="2" destOrd="0" presId="urn:microsoft.com/office/officeart/2005/8/layout/vList2"/>
    <dgm:cxn modelId="{8CF53B02-2900-44F9-8EC6-7E34588E4565}" type="presParOf" srcId="{D6263F3A-A201-4C2B-8969-5152F35ECE58}" destId="{19D0F790-DEF2-43A3-8F3A-1A6DB64822C6}" srcOrd="3" destOrd="0" presId="urn:microsoft.com/office/officeart/2005/8/layout/vList2"/>
    <dgm:cxn modelId="{9C2B745E-FCD4-45A6-B484-4878EC98A810}" type="presParOf" srcId="{D6263F3A-A201-4C2B-8969-5152F35ECE58}" destId="{F71EED67-E487-4755-BA12-CBE585A4D6D4}" srcOrd="4" destOrd="0" presId="urn:microsoft.com/office/officeart/2005/8/layout/vList2"/>
    <dgm:cxn modelId="{2EDA80CB-0777-459F-B96E-DB23787F1BB4}" type="presParOf" srcId="{D6263F3A-A201-4C2B-8969-5152F35ECE58}" destId="{D64A8F17-5F49-42AD-9F6D-2854EB27DD9D}" srcOrd="5" destOrd="0" presId="urn:microsoft.com/office/officeart/2005/8/layout/vList2"/>
    <dgm:cxn modelId="{4B295475-2576-4B66-ACA3-F6F8121CBFD7}" type="presParOf" srcId="{D6263F3A-A201-4C2B-8969-5152F35ECE58}" destId="{17D8F39E-75B6-40B9-838E-84B4F7CACB0C}" srcOrd="6" destOrd="0" presId="urn:microsoft.com/office/officeart/2005/8/layout/vList2"/>
    <dgm:cxn modelId="{75A84FB8-8ED9-4289-99A2-1BCF9AD4AF92}" type="presParOf" srcId="{D6263F3A-A201-4C2B-8969-5152F35ECE58}" destId="{46EE0833-DEE1-469F-ACB6-8A7EDF8867E4}" srcOrd="7" destOrd="0" presId="urn:microsoft.com/office/officeart/2005/8/layout/vList2"/>
    <dgm:cxn modelId="{994C88A7-D169-47E3-85F8-841D221D78F9}" type="presParOf" srcId="{D6263F3A-A201-4C2B-8969-5152F35ECE58}" destId="{A4C7071E-2815-4BA4-9F59-4CC25F4B318F}" srcOrd="8" destOrd="0" presId="urn:microsoft.com/office/officeart/2005/8/layout/vList2"/>
    <dgm:cxn modelId="{68278724-ACE6-4C7A-954F-2D5C4DA4EAFE}" type="presParOf" srcId="{D6263F3A-A201-4C2B-8969-5152F35ECE58}" destId="{6D96FAB6-27D5-4A4B-A80D-79D41650B828}" srcOrd="9" destOrd="0" presId="urn:microsoft.com/office/officeart/2005/8/layout/vList2"/>
    <dgm:cxn modelId="{8E33B407-FEB5-4BE7-AD30-1CDBC1464824}" type="presParOf" srcId="{D6263F3A-A201-4C2B-8969-5152F35ECE58}" destId="{400EF617-8C57-418C-B3BE-1C685166AC02}" srcOrd="10" destOrd="0" presId="urn:microsoft.com/office/officeart/2005/8/layout/vList2"/>
    <dgm:cxn modelId="{CF1F9EB7-C8FA-4694-BD83-7E1FAAFB7C2A}" type="presParOf" srcId="{D6263F3A-A201-4C2B-8969-5152F35ECE58}" destId="{30C19DE6-A23F-4351-95B0-558DA202B3D3}" srcOrd="11" destOrd="0" presId="urn:microsoft.com/office/officeart/2005/8/layout/vList2"/>
    <dgm:cxn modelId="{C1C0295E-F1DC-4B11-B818-658DD3F2D3C3}" type="presParOf" srcId="{D6263F3A-A201-4C2B-8969-5152F35ECE58}" destId="{8EBDA8B9-B22A-4E1E-AC4C-0279A112DBE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B191A-317C-4B02-8730-72626AA9033A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hu-HU"/>
        </a:p>
      </dgm:t>
    </dgm:pt>
    <dgm:pt modelId="{66B26D20-61BD-48BE-8FE8-7A46C9626ECE}">
      <dgm:prSet custT="1"/>
      <dgm:spPr/>
      <dgm:t>
        <a:bodyPr/>
        <a:lstStyle/>
        <a:p>
          <a:pPr rtl="0"/>
          <a:r>
            <a:rPr lang="en-US" sz="2000" b="1" dirty="0"/>
            <a:t>Developing health</a:t>
          </a:r>
          <a:r>
            <a:rPr lang="hu-HU" sz="2000" b="1" dirty="0"/>
            <a:t>-</a:t>
          </a:r>
          <a:r>
            <a:rPr lang="hu-HU" sz="2000" b="1" dirty="0" err="1"/>
            <a:t>protective</a:t>
          </a:r>
          <a:r>
            <a:rPr lang="en-US" sz="2000" b="1" dirty="0"/>
            <a:t> </a:t>
          </a:r>
          <a:r>
            <a:rPr lang="hu-HU" sz="2000" b="1" dirty="0" err="1"/>
            <a:t>beverage</a:t>
          </a:r>
          <a:r>
            <a:rPr lang="en-US" sz="2000" b="1" dirty="0"/>
            <a:t>s for the </a:t>
          </a:r>
          <a:r>
            <a:rPr lang="hu-HU" sz="2000" b="1" dirty="0" err="1"/>
            <a:t>elderly</a:t>
          </a:r>
          <a:endParaRPr lang="hu-HU" sz="2000" b="1" dirty="0"/>
        </a:p>
      </dgm:t>
    </dgm:pt>
    <dgm:pt modelId="{0D70DC2B-6A2D-4DF1-BCBA-5C2958790BE5}" type="parTrans" cxnId="{8B91B9E2-AC98-4D12-A646-DB7CCFABBC3C}">
      <dgm:prSet/>
      <dgm:spPr/>
      <dgm:t>
        <a:bodyPr/>
        <a:lstStyle/>
        <a:p>
          <a:endParaRPr lang="hu-HU" sz="2800"/>
        </a:p>
      </dgm:t>
    </dgm:pt>
    <dgm:pt modelId="{A9914EB3-0844-4854-939B-4EABC67A62C9}" type="sibTrans" cxnId="{8B91B9E2-AC98-4D12-A646-DB7CCFABBC3C}">
      <dgm:prSet/>
      <dgm:spPr/>
      <dgm:t>
        <a:bodyPr/>
        <a:lstStyle/>
        <a:p>
          <a:endParaRPr lang="hu-HU" sz="2800"/>
        </a:p>
      </dgm:t>
    </dgm:pt>
    <dgm:pt modelId="{A3E70220-D4D2-479E-ADCA-3DC2B80D00CF}">
      <dgm:prSet custT="1"/>
      <dgm:spPr/>
      <dgm:t>
        <a:bodyPr/>
        <a:lstStyle/>
        <a:p>
          <a:pPr algn="ctr" rtl="0"/>
          <a:r>
            <a:rPr lang="hu-HU" sz="2000" dirty="0" err="1"/>
            <a:t>Determination</a:t>
          </a:r>
          <a:r>
            <a:rPr lang="hu-HU" sz="2000" dirty="0"/>
            <a:t> of </a:t>
          </a:r>
          <a:r>
            <a:rPr lang="hu-HU" sz="2000" dirty="0" err="1"/>
            <a:t>their</a:t>
          </a:r>
          <a:r>
            <a:rPr lang="hu-HU" sz="2000" dirty="0"/>
            <a:t> </a:t>
          </a:r>
          <a:r>
            <a:rPr lang="hu-HU" sz="2000" dirty="0" err="1"/>
            <a:t>antioxidant</a:t>
          </a:r>
          <a:r>
            <a:rPr lang="hu-HU" sz="2000" dirty="0"/>
            <a:t> </a:t>
          </a:r>
          <a:r>
            <a:rPr lang="hu-HU" sz="2000" dirty="0" err="1"/>
            <a:t>capacity</a:t>
          </a:r>
          <a:endParaRPr lang="hu-HU" sz="2000" dirty="0"/>
        </a:p>
      </dgm:t>
    </dgm:pt>
    <dgm:pt modelId="{29823E29-D67D-48C3-B71B-38148CCD1FA4}" type="parTrans" cxnId="{5404EE62-A01C-48DE-A4F8-7570F6F05211}">
      <dgm:prSet/>
      <dgm:spPr/>
      <dgm:t>
        <a:bodyPr/>
        <a:lstStyle/>
        <a:p>
          <a:endParaRPr lang="hu-HU" sz="2800"/>
        </a:p>
      </dgm:t>
    </dgm:pt>
    <dgm:pt modelId="{ED0DD8F6-7832-4A7C-B072-B355B8755F54}" type="sibTrans" cxnId="{5404EE62-A01C-48DE-A4F8-7570F6F05211}">
      <dgm:prSet/>
      <dgm:spPr/>
      <dgm:t>
        <a:bodyPr/>
        <a:lstStyle/>
        <a:p>
          <a:endParaRPr lang="hu-HU" sz="2800"/>
        </a:p>
      </dgm:t>
    </dgm:pt>
    <dgm:pt modelId="{57037025-8C91-4CBA-A0AF-98F01E697231}">
      <dgm:prSet custT="1"/>
      <dgm:spPr/>
      <dgm:t>
        <a:bodyPr/>
        <a:lstStyle/>
        <a:p>
          <a:pPr rtl="0"/>
          <a:r>
            <a:rPr lang="en-US" sz="2000" b="1" dirty="0"/>
            <a:t>Investigation of the </a:t>
          </a:r>
          <a:r>
            <a:rPr lang="en-US" sz="2000" b="1" dirty="0" err="1"/>
            <a:t>bioa</a:t>
          </a:r>
          <a:r>
            <a:rPr lang="hu-HU" sz="2000" b="1" dirty="0" err="1"/>
            <a:t>ccess</a:t>
          </a:r>
          <a:r>
            <a:rPr lang="en-US" sz="2000" b="1" dirty="0"/>
            <a:t>ability of</a:t>
          </a:r>
          <a:r>
            <a:rPr lang="hu-HU" sz="2000" b="1" dirty="0"/>
            <a:t> </a:t>
          </a:r>
          <a:r>
            <a:rPr lang="hu-HU" sz="2000" b="1" dirty="0" err="1"/>
            <a:t>the</a:t>
          </a:r>
          <a:r>
            <a:rPr lang="en-US" sz="2000" b="1" dirty="0"/>
            <a:t> </a:t>
          </a:r>
          <a:r>
            <a:rPr lang="hu-HU" sz="2000" b="1" dirty="0" err="1"/>
            <a:t>polyphenols</a:t>
          </a:r>
          <a:endParaRPr lang="hu-HU" sz="2000" b="1" dirty="0"/>
        </a:p>
      </dgm:t>
    </dgm:pt>
    <dgm:pt modelId="{8A526CB1-0A5F-4549-8AA7-F9CF79609509}" type="parTrans" cxnId="{BF1B7856-D07E-4F4F-860A-CC1E72E1A2C4}">
      <dgm:prSet/>
      <dgm:spPr/>
      <dgm:t>
        <a:bodyPr/>
        <a:lstStyle/>
        <a:p>
          <a:endParaRPr lang="hu-HU" sz="2800"/>
        </a:p>
      </dgm:t>
    </dgm:pt>
    <dgm:pt modelId="{13A6E383-F426-472B-B766-F6D2AB9DD584}" type="sibTrans" cxnId="{BF1B7856-D07E-4F4F-860A-CC1E72E1A2C4}">
      <dgm:prSet/>
      <dgm:spPr/>
      <dgm:t>
        <a:bodyPr/>
        <a:lstStyle/>
        <a:p>
          <a:endParaRPr lang="hu-HU" sz="2800"/>
        </a:p>
      </dgm:t>
    </dgm:pt>
    <dgm:pt modelId="{D92513BB-4DE3-4E1A-96CB-428857506787}">
      <dgm:prSet custT="1"/>
      <dgm:spPr/>
      <dgm:t>
        <a:bodyPr/>
        <a:lstStyle/>
        <a:p>
          <a:pPr algn="ctr" rtl="0"/>
          <a:r>
            <a:rPr lang="en-US" sz="2000" dirty="0"/>
            <a:t>Determination of the digestible protein content of beverages</a:t>
          </a:r>
          <a:endParaRPr lang="hu-HU" sz="2000" dirty="0"/>
        </a:p>
      </dgm:t>
    </dgm:pt>
    <dgm:pt modelId="{C83F634F-E95B-4034-A97F-2469F5208867}" type="parTrans" cxnId="{C6DB1C88-7891-46DF-BB10-A283EC2FAE5B}">
      <dgm:prSet/>
      <dgm:spPr/>
      <dgm:t>
        <a:bodyPr/>
        <a:lstStyle/>
        <a:p>
          <a:endParaRPr lang="hu-HU"/>
        </a:p>
      </dgm:t>
    </dgm:pt>
    <dgm:pt modelId="{7B5A6683-C525-4FDF-B8F3-97B298E4709A}" type="sibTrans" cxnId="{C6DB1C88-7891-46DF-BB10-A283EC2FAE5B}">
      <dgm:prSet/>
      <dgm:spPr/>
      <dgm:t>
        <a:bodyPr/>
        <a:lstStyle/>
        <a:p>
          <a:endParaRPr lang="hu-HU"/>
        </a:p>
      </dgm:t>
    </dgm:pt>
    <dgm:pt modelId="{D61448FD-68CA-4F3A-8B89-06F3235C8FC7}">
      <dgm:prSet custT="1"/>
      <dgm:spPr/>
      <dgm:t>
        <a:bodyPr/>
        <a:lstStyle/>
        <a:p>
          <a:pPr algn="ctr" rtl="0"/>
          <a:r>
            <a:rPr lang="en-US" sz="2000" dirty="0"/>
            <a:t>Comparison of the measured crude and digestible protein content of beverages with the regulatory requirements</a:t>
          </a:r>
          <a:endParaRPr lang="hu-HU" sz="2000" dirty="0"/>
        </a:p>
      </dgm:t>
    </dgm:pt>
    <dgm:pt modelId="{C53601F5-7A33-4B26-9414-030742A9B8D5}" type="parTrans" cxnId="{BF22147E-E0D8-4158-9AD2-B21E38748951}">
      <dgm:prSet/>
      <dgm:spPr/>
      <dgm:t>
        <a:bodyPr/>
        <a:lstStyle/>
        <a:p>
          <a:endParaRPr lang="hu-HU"/>
        </a:p>
      </dgm:t>
    </dgm:pt>
    <dgm:pt modelId="{7AC3F9A3-6595-4A99-8892-6BCF80BA8077}" type="sibTrans" cxnId="{BF22147E-E0D8-4158-9AD2-B21E38748951}">
      <dgm:prSet/>
      <dgm:spPr/>
      <dgm:t>
        <a:bodyPr/>
        <a:lstStyle/>
        <a:p>
          <a:endParaRPr lang="hu-HU"/>
        </a:p>
      </dgm:t>
    </dgm:pt>
    <dgm:pt modelId="{BB3FEDC8-E839-477E-A6D2-3A97A00BDE9C}" type="pres">
      <dgm:prSet presAssocID="{F16B191A-317C-4B02-8730-72626AA9033A}" presName="Name0" presStyleCnt="0">
        <dgm:presLayoutVars>
          <dgm:chMax val="7"/>
          <dgm:chPref val="5"/>
        </dgm:presLayoutVars>
      </dgm:prSet>
      <dgm:spPr/>
    </dgm:pt>
    <dgm:pt modelId="{57B2DB69-09D7-485D-B251-0B2F01F01B60}" type="pres">
      <dgm:prSet presAssocID="{F16B191A-317C-4B02-8730-72626AA9033A}" presName="arrowNode" presStyleLbl="node1" presStyleIdx="0" presStyleCnt="1"/>
      <dgm:spPr/>
    </dgm:pt>
    <dgm:pt modelId="{19894C71-4593-495F-8F47-B29D90D253C0}" type="pres">
      <dgm:prSet presAssocID="{66B26D20-61BD-48BE-8FE8-7A46C9626ECE}" presName="txNode1" presStyleLbl="revTx" presStyleIdx="0" presStyleCnt="5" custScaleX="231538" custLinFactNeighborX="20444" custLinFactNeighborY="-26332">
        <dgm:presLayoutVars>
          <dgm:bulletEnabled val="1"/>
        </dgm:presLayoutVars>
      </dgm:prSet>
      <dgm:spPr/>
    </dgm:pt>
    <dgm:pt modelId="{127285C9-5346-4E4F-B7C5-B5B85A95CBFD}" type="pres">
      <dgm:prSet presAssocID="{A3E70220-D4D2-479E-ADCA-3DC2B80D00CF}" presName="txNode2" presStyleLbl="revTx" presStyleIdx="1" presStyleCnt="5" custScaleX="219513" custLinFactNeighborX="49997" custLinFactNeighborY="2876">
        <dgm:presLayoutVars>
          <dgm:bulletEnabled val="1"/>
        </dgm:presLayoutVars>
      </dgm:prSet>
      <dgm:spPr/>
    </dgm:pt>
    <dgm:pt modelId="{4C0B3BFD-7F0F-4045-B018-EEBF5DBA9C37}" type="pres">
      <dgm:prSet presAssocID="{ED0DD8F6-7832-4A7C-B072-B355B8755F54}" presName="dotNode2" presStyleCnt="0"/>
      <dgm:spPr/>
    </dgm:pt>
    <dgm:pt modelId="{5C2BE69C-9FDF-48E3-974F-3458C22F4C01}" type="pres">
      <dgm:prSet presAssocID="{ED0DD8F6-7832-4A7C-B072-B355B8755F54}" presName="dotRepeatNode" presStyleLbl="fgShp" presStyleIdx="0" presStyleCnt="3"/>
      <dgm:spPr/>
    </dgm:pt>
    <dgm:pt modelId="{C0466478-CBB0-4349-8C51-0A2479726A7B}" type="pres">
      <dgm:prSet presAssocID="{D92513BB-4DE3-4E1A-96CB-428857506787}" presName="txNode3" presStyleLbl="revTx" presStyleIdx="2" presStyleCnt="5" custScaleX="145395" custLinFactNeighborX="-65019" custLinFactNeighborY="-57287">
        <dgm:presLayoutVars>
          <dgm:bulletEnabled val="1"/>
        </dgm:presLayoutVars>
      </dgm:prSet>
      <dgm:spPr/>
    </dgm:pt>
    <dgm:pt modelId="{34EDEA36-A543-4001-BB27-2F9E832362EC}" type="pres">
      <dgm:prSet presAssocID="{7B5A6683-C525-4FDF-B8F3-97B298E4709A}" presName="dotNode3" presStyleCnt="0"/>
      <dgm:spPr/>
    </dgm:pt>
    <dgm:pt modelId="{83E9B291-763A-4F70-BCE8-5D7BBC1735D7}" type="pres">
      <dgm:prSet presAssocID="{7B5A6683-C525-4FDF-B8F3-97B298E4709A}" presName="dotRepeatNode" presStyleLbl="fgShp" presStyleIdx="1" presStyleCnt="3"/>
      <dgm:spPr/>
    </dgm:pt>
    <dgm:pt modelId="{6369C2BC-48ED-4178-B3F9-DA2727AFC292}" type="pres">
      <dgm:prSet presAssocID="{D61448FD-68CA-4F3A-8B89-06F3235C8FC7}" presName="txNode4" presStyleLbl="revTx" presStyleIdx="3" presStyleCnt="5" custScaleX="196956" custLinFactX="-100000" custLinFactNeighborX="-104324" custLinFactNeighborY="16040">
        <dgm:presLayoutVars>
          <dgm:bulletEnabled val="1"/>
        </dgm:presLayoutVars>
      </dgm:prSet>
      <dgm:spPr/>
    </dgm:pt>
    <dgm:pt modelId="{DCD47E85-BC86-4476-B972-066F7B7216FD}" type="pres">
      <dgm:prSet presAssocID="{7AC3F9A3-6595-4A99-8892-6BCF80BA8077}" presName="dotNode4" presStyleCnt="0"/>
      <dgm:spPr/>
    </dgm:pt>
    <dgm:pt modelId="{BDCF8736-D54A-4903-991E-0E61FADB84EC}" type="pres">
      <dgm:prSet presAssocID="{7AC3F9A3-6595-4A99-8892-6BCF80BA8077}" presName="dotRepeatNode" presStyleLbl="fgShp" presStyleIdx="2" presStyleCnt="3"/>
      <dgm:spPr/>
    </dgm:pt>
    <dgm:pt modelId="{41145B1C-CB38-4180-85DF-C7D81FC04DE1}" type="pres">
      <dgm:prSet presAssocID="{57037025-8C91-4CBA-A0AF-98F01E697231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284D7A14-7026-4868-BC3C-6B5CEE597E2F}" type="presOf" srcId="{7AC3F9A3-6595-4A99-8892-6BCF80BA8077}" destId="{BDCF8736-D54A-4903-991E-0E61FADB84EC}" srcOrd="0" destOrd="0" presId="urn:microsoft.com/office/officeart/2009/3/layout/DescendingProcess"/>
    <dgm:cxn modelId="{8EA3D33D-BF2E-46DD-ABAB-340328D8FF38}" type="presOf" srcId="{ED0DD8F6-7832-4A7C-B072-B355B8755F54}" destId="{5C2BE69C-9FDF-48E3-974F-3458C22F4C01}" srcOrd="0" destOrd="0" presId="urn:microsoft.com/office/officeart/2009/3/layout/DescendingProcess"/>
    <dgm:cxn modelId="{E1DDA33E-6820-4FEB-9A23-612EE532EFC6}" type="presOf" srcId="{D61448FD-68CA-4F3A-8B89-06F3235C8FC7}" destId="{6369C2BC-48ED-4178-B3F9-DA2727AFC292}" srcOrd="0" destOrd="0" presId="urn:microsoft.com/office/officeart/2009/3/layout/DescendingProcess"/>
    <dgm:cxn modelId="{5404EE62-A01C-48DE-A4F8-7570F6F05211}" srcId="{F16B191A-317C-4B02-8730-72626AA9033A}" destId="{A3E70220-D4D2-479E-ADCA-3DC2B80D00CF}" srcOrd="1" destOrd="0" parTransId="{29823E29-D67D-48C3-B71B-38148CCD1FA4}" sibTransId="{ED0DD8F6-7832-4A7C-B072-B355B8755F54}"/>
    <dgm:cxn modelId="{97B1F26A-CFFD-45F7-9EC1-130E5384F1AB}" type="presOf" srcId="{A3E70220-D4D2-479E-ADCA-3DC2B80D00CF}" destId="{127285C9-5346-4E4F-B7C5-B5B85A95CBFD}" srcOrd="0" destOrd="0" presId="urn:microsoft.com/office/officeart/2009/3/layout/DescendingProcess"/>
    <dgm:cxn modelId="{BF1B7856-D07E-4F4F-860A-CC1E72E1A2C4}" srcId="{F16B191A-317C-4B02-8730-72626AA9033A}" destId="{57037025-8C91-4CBA-A0AF-98F01E697231}" srcOrd="4" destOrd="0" parTransId="{8A526CB1-0A5F-4549-8AA7-F9CF79609509}" sibTransId="{13A6E383-F426-472B-B766-F6D2AB9DD584}"/>
    <dgm:cxn modelId="{BF22147E-E0D8-4158-9AD2-B21E38748951}" srcId="{F16B191A-317C-4B02-8730-72626AA9033A}" destId="{D61448FD-68CA-4F3A-8B89-06F3235C8FC7}" srcOrd="3" destOrd="0" parTransId="{C53601F5-7A33-4B26-9414-030742A9B8D5}" sibTransId="{7AC3F9A3-6595-4A99-8892-6BCF80BA8077}"/>
    <dgm:cxn modelId="{C6DB1C88-7891-46DF-BB10-A283EC2FAE5B}" srcId="{F16B191A-317C-4B02-8730-72626AA9033A}" destId="{D92513BB-4DE3-4E1A-96CB-428857506787}" srcOrd="2" destOrd="0" parTransId="{C83F634F-E95B-4034-A97F-2469F5208867}" sibTransId="{7B5A6683-C525-4FDF-B8F3-97B298E4709A}"/>
    <dgm:cxn modelId="{2B0A3AA7-CA57-487A-AE27-4CBA4BAA9BFA}" type="presOf" srcId="{57037025-8C91-4CBA-A0AF-98F01E697231}" destId="{41145B1C-CB38-4180-85DF-C7D81FC04DE1}" srcOrd="0" destOrd="0" presId="urn:microsoft.com/office/officeart/2009/3/layout/DescendingProcess"/>
    <dgm:cxn modelId="{00535CB5-4C2E-4127-86C5-B9463E8C60CB}" type="presOf" srcId="{D92513BB-4DE3-4E1A-96CB-428857506787}" destId="{C0466478-CBB0-4349-8C51-0A2479726A7B}" srcOrd="0" destOrd="0" presId="urn:microsoft.com/office/officeart/2009/3/layout/DescendingProcess"/>
    <dgm:cxn modelId="{B5BE1BB8-BD6B-4363-B1C4-AB718B872249}" type="presOf" srcId="{7B5A6683-C525-4FDF-B8F3-97B298E4709A}" destId="{83E9B291-763A-4F70-BCE8-5D7BBC1735D7}" srcOrd="0" destOrd="0" presId="urn:microsoft.com/office/officeart/2009/3/layout/DescendingProcess"/>
    <dgm:cxn modelId="{47356EBC-0570-4D38-93B7-DF69DA4A79D0}" type="presOf" srcId="{F16B191A-317C-4B02-8730-72626AA9033A}" destId="{BB3FEDC8-E839-477E-A6D2-3A97A00BDE9C}" srcOrd="0" destOrd="0" presId="urn:microsoft.com/office/officeart/2009/3/layout/DescendingProcess"/>
    <dgm:cxn modelId="{9D9337C1-101A-4447-8E33-EC5EEA40B6B0}" type="presOf" srcId="{66B26D20-61BD-48BE-8FE8-7A46C9626ECE}" destId="{19894C71-4593-495F-8F47-B29D90D253C0}" srcOrd="0" destOrd="0" presId="urn:microsoft.com/office/officeart/2009/3/layout/DescendingProcess"/>
    <dgm:cxn modelId="{8B91B9E2-AC98-4D12-A646-DB7CCFABBC3C}" srcId="{F16B191A-317C-4B02-8730-72626AA9033A}" destId="{66B26D20-61BD-48BE-8FE8-7A46C9626ECE}" srcOrd="0" destOrd="0" parTransId="{0D70DC2B-6A2D-4DF1-BCBA-5C2958790BE5}" sibTransId="{A9914EB3-0844-4854-939B-4EABC67A62C9}"/>
    <dgm:cxn modelId="{73A62ED8-5411-452D-833C-EF6DBEDF718F}" type="presParOf" srcId="{BB3FEDC8-E839-477E-A6D2-3A97A00BDE9C}" destId="{57B2DB69-09D7-485D-B251-0B2F01F01B60}" srcOrd="0" destOrd="0" presId="urn:microsoft.com/office/officeart/2009/3/layout/DescendingProcess"/>
    <dgm:cxn modelId="{46EA9B35-502B-409D-8CD2-178B4164AA20}" type="presParOf" srcId="{BB3FEDC8-E839-477E-A6D2-3A97A00BDE9C}" destId="{19894C71-4593-495F-8F47-B29D90D253C0}" srcOrd="1" destOrd="0" presId="urn:microsoft.com/office/officeart/2009/3/layout/DescendingProcess"/>
    <dgm:cxn modelId="{B77471E4-F83A-4F2F-ADFC-D2E39CDB2500}" type="presParOf" srcId="{BB3FEDC8-E839-477E-A6D2-3A97A00BDE9C}" destId="{127285C9-5346-4E4F-B7C5-B5B85A95CBFD}" srcOrd="2" destOrd="0" presId="urn:microsoft.com/office/officeart/2009/3/layout/DescendingProcess"/>
    <dgm:cxn modelId="{6A557B5F-03F9-471F-8FAD-98B3C0FF033D}" type="presParOf" srcId="{BB3FEDC8-E839-477E-A6D2-3A97A00BDE9C}" destId="{4C0B3BFD-7F0F-4045-B018-EEBF5DBA9C37}" srcOrd="3" destOrd="0" presId="urn:microsoft.com/office/officeart/2009/3/layout/DescendingProcess"/>
    <dgm:cxn modelId="{7FDBD49E-8175-45A8-A824-2322E39DEE50}" type="presParOf" srcId="{4C0B3BFD-7F0F-4045-B018-EEBF5DBA9C37}" destId="{5C2BE69C-9FDF-48E3-974F-3458C22F4C01}" srcOrd="0" destOrd="0" presId="urn:microsoft.com/office/officeart/2009/3/layout/DescendingProcess"/>
    <dgm:cxn modelId="{5E7BD020-2A59-47D0-891E-A9CF21DB8ED0}" type="presParOf" srcId="{BB3FEDC8-E839-477E-A6D2-3A97A00BDE9C}" destId="{C0466478-CBB0-4349-8C51-0A2479726A7B}" srcOrd="4" destOrd="0" presId="urn:microsoft.com/office/officeart/2009/3/layout/DescendingProcess"/>
    <dgm:cxn modelId="{DF1DE45D-A9D1-4FBA-BA4F-DD94BEA8B6F1}" type="presParOf" srcId="{BB3FEDC8-E839-477E-A6D2-3A97A00BDE9C}" destId="{34EDEA36-A543-4001-BB27-2F9E832362EC}" srcOrd="5" destOrd="0" presId="urn:microsoft.com/office/officeart/2009/3/layout/DescendingProcess"/>
    <dgm:cxn modelId="{D173A162-E43E-4C2C-940D-D21239844C93}" type="presParOf" srcId="{34EDEA36-A543-4001-BB27-2F9E832362EC}" destId="{83E9B291-763A-4F70-BCE8-5D7BBC1735D7}" srcOrd="0" destOrd="0" presId="urn:microsoft.com/office/officeart/2009/3/layout/DescendingProcess"/>
    <dgm:cxn modelId="{17CB3C86-7AD1-4DB8-B76B-0BB90DFDB64A}" type="presParOf" srcId="{BB3FEDC8-E839-477E-A6D2-3A97A00BDE9C}" destId="{6369C2BC-48ED-4178-B3F9-DA2727AFC292}" srcOrd="6" destOrd="0" presId="urn:microsoft.com/office/officeart/2009/3/layout/DescendingProcess"/>
    <dgm:cxn modelId="{0E12101C-86C7-4179-87F7-6AAF80D8894A}" type="presParOf" srcId="{BB3FEDC8-E839-477E-A6D2-3A97A00BDE9C}" destId="{DCD47E85-BC86-4476-B972-066F7B7216FD}" srcOrd="7" destOrd="0" presId="urn:microsoft.com/office/officeart/2009/3/layout/DescendingProcess"/>
    <dgm:cxn modelId="{5AB46F12-4EA5-4C62-9DF0-8DD22AD40750}" type="presParOf" srcId="{DCD47E85-BC86-4476-B972-066F7B7216FD}" destId="{BDCF8736-D54A-4903-991E-0E61FADB84EC}" srcOrd="0" destOrd="0" presId="urn:microsoft.com/office/officeart/2009/3/layout/DescendingProcess"/>
    <dgm:cxn modelId="{7FF273E9-E4EF-4744-AED7-84B79CB3C95E}" type="presParOf" srcId="{BB3FEDC8-E839-477E-A6D2-3A97A00BDE9C}" destId="{41145B1C-CB38-4180-85DF-C7D81FC04DE1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1E550-D14F-4C2A-B08A-C312FA153F80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94E3F7FC-C6B3-4BAB-BA77-EBC0F4774361}">
      <dgm:prSet phldrT="[Szöveg]" custT="1"/>
      <dgm:spPr/>
      <dgm:t>
        <a:bodyPr/>
        <a:lstStyle/>
        <a:p>
          <a:endParaRPr lang="hu-HU" sz="4000" dirty="0"/>
        </a:p>
      </dgm:t>
    </dgm:pt>
    <dgm:pt modelId="{17A39C25-F6E3-48A0-BB2C-EF0565465B02}" type="parTrans" cxnId="{8DF407A8-11B1-4644-B2D0-B14135508888}">
      <dgm:prSet/>
      <dgm:spPr/>
      <dgm:t>
        <a:bodyPr/>
        <a:lstStyle/>
        <a:p>
          <a:endParaRPr lang="hu-HU" sz="1200"/>
        </a:p>
      </dgm:t>
    </dgm:pt>
    <dgm:pt modelId="{F1C140FE-6645-4F82-A26B-D84AF32039B3}" type="sibTrans" cxnId="{8DF407A8-11B1-4644-B2D0-B14135508888}">
      <dgm:prSet/>
      <dgm:spPr/>
      <dgm:t>
        <a:bodyPr/>
        <a:lstStyle/>
        <a:p>
          <a:endParaRPr lang="hu-HU" sz="1200"/>
        </a:p>
      </dgm:t>
    </dgm:pt>
    <dgm:pt modelId="{F3D833A3-5F58-49EE-943F-DE0642B2F351}">
      <dgm:prSet phldrT="[Szöveg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2400" dirty="0" err="1"/>
            <a:t>Kjeldahl</a:t>
          </a:r>
          <a:r>
            <a:rPr lang="hu-HU" sz="2400" dirty="0"/>
            <a:t> </a:t>
          </a:r>
          <a:r>
            <a:rPr lang="hu-HU" sz="2400" dirty="0" err="1"/>
            <a:t>determination</a:t>
          </a:r>
          <a:r>
            <a:rPr lang="hu-HU" sz="2400" dirty="0"/>
            <a:t> of </a:t>
          </a:r>
          <a:r>
            <a:rPr lang="hu-HU" sz="2400" dirty="0" err="1"/>
            <a:t>crude</a:t>
          </a:r>
          <a:r>
            <a:rPr lang="hu-HU" sz="2400" dirty="0"/>
            <a:t> protein </a:t>
          </a:r>
          <a:r>
            <a:rPr lang="hu-HU" sz="2400" dirty="0" err="1"/>
            <a:t>content</a:t>
          </a:r>
          <a:endParaRPr lang="hu-HU" sz="2400" dirty="0"/>
        </a:p>
      </dgm:t>
    </dgm:pt>
    <dgm:pt modelId="{F24F41D6-67F4-4EDC-BB95-229E01042BC8}" type="parTrans" cxnId="{149508CA-AC11-41D2-9F82-306F3E31F266}">
      <dgm:prSet/>
      <dgm:spPr/>
      <dgm:t>
        <a:bodyPr/>
        <a:lstStyle/>
        <a:p>
          <a:endParaRPr lang="hu-HU" sz="1200"/>
        </a:p>
      </dgm:t>
    </dgm:pt>
    <dgm:pt modelId="{9E927B96-734C-4A57-9F76-87F105CAB037}" type="sibTrans" cxnId="{149508CA-AC11-41D2-9F82-306F3E31F266}">
      <dgm:prSet/>
      <dgm:spPr/>
      <dgm:t>
        <a:bodyPr/>
        <a:lstStyle/>
        <a:p>
          <a:endParaRPr lang="hu-HU" sz="1200"/>
        </a:p>
      </dgm:t>
    </dgm:pt>
    <dgm:pt modelId="{A6C76122-DC18-481A-AF2B-C85D158973A9}">
      <dgm:prSet phldrT="[Szöveg]" custT="1"/>
      <dgm:spPr/>
      <dgm:t>
        <a:bodyPr/>
        <a:lstStyle/>
        <a:p>
          <a:r>
            <a:rPr lang="en-US" sz="2400" dirty="0"/>
            <a:t>CUPRAC (Cupric Ion Reducing Antioxidant Capacity) method</a:t>
          </a:r>
          <a:endParaRPr lang="hu-HU" sz="2400" dirty="0"/>
        </a:p>
      </dgm:t>
    </dgm:pt>
    <dgm:pt modelId="{5C732797-3452-488F-8CAD-0E120129346E}" type="parTrans" cxnId="{860B4C90-15BC-46ED-A5A2-564AFE6E5D74}">
      <dgm:prSet/>
      <dgm:spPr/>
      <dgm:t>
        <a:bodyPr/>
        <a:lstStyle/>
        <a:p>
          <a:endParaRPr lang="hu-HU" sz="1200"/>
        </a:p>
      </dgm:t>
    </dgm:pt>
    <dgm:pt modelId="{71656928-CC22-4BEB-987F-85893C664021}" type="sibTrans" cxnId="{860B4C90-15BC-46ED-A5A2-564AFE6E5D74}">
      <dgm:prSet/>
      <dgm:spPr/>
      <dgm:t>
        <a:bodyPr/>
        <a:lstStyle/>
        <a:p>
          <a:endParaRPr lang="hu-HU" sz="1200"/>
        </a:p>
      </dgm:t>
    </dgm:pt>
    <dgm:pt modelId="{B5242646-0A6E-4101-A92F-BEBDFE47DE13}">
      <dgm:prSet custT="1"/>
      <dgm:spPr/>
      <dgm:t>
        <a:bodyPr/>
        <a:lstStyle/>
        <a:p>
          <a:r>
            <a:rPr lang="hu-HU" sz="2400" dirty="0"/>
            <a:t>Protein </a:t>
          </a:r>
          <a:r>
            <a:rPr lang="hu-HU" sz="2400" dirty="0" err="1"/>
            <a:t>content</a:t>
          </a:r>
          <a:r>
            <a:rPr lang="hu-HU" sz="2400" dirty="0"/>
            <a:t> (%) = f x (V-</a:t>
          </a:r>
          <a:r>
            <a:rPr lang="hu-HU" sz="2400" dirty="0" err="1"/>
            <a:t>Vv</a:t>
          </a:r>
          <a:r>
            <a:rPr lang="hu-HU" sz="2400" dirty="0"/>
            <a:t>) x 0,001401 x K x 100</a:t>
          </a:r>
        </a:p>
      </dgm:t>
    </dgm:pt>
    <dgm:pt modelId="{3925D3E5-DF60-4E80-8910-36BF291A50E8}" type="parTrans" cxnId="{2428618A-FFF8-4F44-ACFB-3C445482179F}">
      <dgm:prSet/>
      <dgm:spPr/>
      <dgm:t>
        <a:bodyPr/>
        <a:lstStyle/>
        <a:p>
          <a:endParaRPr lang="hu-HU"/>
        </a:p>
      </dgm:t>
    </dgm:pt>
    <dgm:pt modelId="{57AB2F7A-8A5D-4765-B045-B40A515D663E}" type="sibTrans" cxnId="{2428618A-FFF8-4F44-ACFB-3C445482179F}">
      <dgm:prSet/>
      <dgm:spPr/>
      <dgm:t>
        <a:bodyPr/>
        <a:lstStyle/>
        <a:p>
          <a:endParaRPr lang="hu-HU"/>
        </a:p>
      </dgm:t>
    </dgm:pt>
    <dgm:pt modelId="{135C51D1-5490-4F60-AF9F-4A9666A5AA86}">
      <dgm:prSet/>
      <dgm:spPr/>
      <dgm:t>
        <a:bodyPr/>
        <a:lstStyle/>
        <a:p>
          <a:endParaRPr lang="hu-HU" dirty="0"/>
        </a:p>
      </dgm:t>
    </dgm:pt>
    <dgm:pt modelId="{D8A1BFB6-32ED-4AD1-AB4A-371F2580D956}" type="parTrans" cxnId="{FC6A12A1-A04F-4218-8F32-87A82872C011}">
      <dgm:prSet/>
      <dgm:spPr/>
      <dgm:t>
        <a:bodyPr/>
        <a:lstStyle/>
        <a:p>
          <a:endParaRPr lang="hu-HU"/>
        </a:p>
      </dgm:t>
    </dgm:pt>
    <dgm:pt modelId="{5FC6F145-7108-474A-8695-BD9BF24F3325}" type="sibTrans" cxnId="{FC6A12A1-A04F-4218-8F32-87A82872C011}">
      <dgm:prSet/>
      <dgm:spPr/>
      <dgm:t>
        <a:bodyPr/>
        <a:lstStyle/>
        <a:p>
          <a:endParaRPr lang="hu-HU"/>
        </a:p>
      </dgm:t>
    </dgm:pt>
    <dgm:pt modelId="{4A697B78-9318-4379-AC81-91640272AED6}" type="pres">
      <dgm:prSet presAssocID="{9361E550-D14F-4C2A-B08A-C312FA153F80}" presName="linearFlow" presStyleCnt="0">
        <dgm:presLayoutVars>
          <dgm:dir/>
          <dgm:animLvl val="lvl"/>
          <dgm:resizeHandles val="exact"/>
        </dgm:presLayoutVars>
      </dgm:prSet>
      <dgm:spPr/>
    </dgm:pt>
    <dgm:pt modelId="{EAC51F1E-EFC1-40EE-B372-B51D3E668DB0}" type="pres">
      <dgm:prSet presAssocID="{94E3F7FC-C6B3-4BAB-BA77-EBC0F4774361}" presName="composite" presStyleCnt="0"/>
      <dgm:spPr/>
    </dgm:pt>
    <dgm:pt modelId="{8791C82C-FDC3-453E-9093-9F81178E386C}" type="pres">
      <dgm:prSet presAssocID="{94E3F7FC-C6B3-4BAB-BA77-EBC0F477436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FA9C4E6-AC54-4A0B-8781-5705AD1346DB}" type="pres">
      <dgm:prSet presAssocID="{94E3F7FC-C6B3-4BAB-BA77-EBC0F4774361}" presName="descendantText" presStyleLbl="alignAcc1" presStyleIdx="0" presStyleCnt="2" custLinFactNeighborX="203">
        <dgm:presLayoutVars>
          <dgm:bulletEnabled val="1"/>
        </dgm:presLayoutVars>
      </dgm:prSet>
      <dgm:spPr/>
    </dgm:pt>
    <dgm:pt modelId="{09A2A579-1387-4042-ADB3-4C19A2A6E5D6}" type="pres">
      <dgm:prSet presAssocID="{F1C140FE-6645-4F82-A26B-D84AF32039B3}" presName="sp" presStyleCnt="0"/>
      <dgm:spPr/>
    </dgm:pt>
    <dgm:pt modelId="{2C676069-9766-4B58-A3F4-E96D7B8B420F}" type="pres">
      <dgm:prSet presAssocID="{135C51D1-5490-4F60-AF9F-4A9666A5AA86}" presName="composite" presStyleCnt="0"/>
      <dgm:spPr/>
    </dgm:pt>
    <dgm:pt modelId="{727D0908-8537-4163-B740-CB6DBB0D994A}" type="pres">
      <dgm:prSet presAssocID="{135C51D1-5490-4F60-AF9F-4A9666A5AA8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FF8B7BA-A951-40E7-99C5-9825569FE072}" type="pres">
      <dgm:prSet presAssocID="{135C51D1-5490-4F60-AF9F-4A9666A5AA86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F3C7001-863A-483B-BC8C-0FEAD561EABA}" type="presOf" srcId="{94E3F7FC-C6B3-4BAB-BA77-EBC0F4774361}" destId="{8791C82C-FDC3-453E-9093-9F81178E386C}" srcOrd="0" destOrd="0" presId="urn:microsoft.com/office/officeart/2005/8/layout/chevron2"/>
    <dgm:cxn modelId="{3368A94A-D70A-40C3-8F64-0A4AA63FFA51}" type="presOf" srcId="{B5242646-0A6E-4101-A92F-BEBDFE47DE13}" destId="{AFA9C4E6-AC54-4A0B-8781-5705AD1346DB}" srcOrd="0" destOrd="1" presId="urn:microsoft.com/office/officeart/2005/8/layout/chevron2"/>
    <dgm:cxn modelId="{2428618A-FFF8-4F44-ACFB-3C445482179F}" srcId="{94E3F7FC-C6B3-4BAB-BA77-EBC0F4774361}" destId="{B5242646-0A6E-4101-A92F-BEBDFE47DE13}" srcOrd="1" destOrd="0" parTransId="{3925D3E5-DF60-4E80-8910-36BF291A50E8}" sibTransId="{57AB2F7A-8A5D-4765-B045-B40A515D663E}"/>
    <dgm:cxn modelId="{41642F8D-8B70-456A-B54C-EE6199F82D6F}" type="presOf" srcId="{135C51D1-5490-4F60-AF9F-4A9666A5AA86}" destId="{727D0908-8537-4163-B740-CB6DBB0D994A}" srcOrd="0" destOrd="0" presId="urn:microsoft.com/office/officeart/2005/8/layout/chevron2"/>
    <dgm:cxn modelId="{860B4C90-15BC-46ED-A5A2-564AFE6E5D74}" srcId="{135C51D1-5490-4F60-AF9F-4A9666A5AA86}" destId="{A6C76122-DC18-481A-AF2B-C85D158973A9}" srcOrd="0" destOrd="0" parTransId="{5C732797-3452-488F-8CAD-0E120129346E}" sibTransId="{71656928-CC22-4BEB-987F-85893C664021}"/>
    <dgm:cxn modelId="{0EE2A99C-C407-4675-98DA-B27EC507569E}" type="presOf" srcId="{9361E550-D14F-4C2A-B08A-C312FA153F80}" destId="{4A697B78-9318-4379-AC81-91640272AED6}" srcOrd="0" destOrd="0" presId="urn:microsoft.com/office/officeart/2005/8/layout/chevron2"/>
    <dgm:cxn modelId="{FC6A12A1-A04F-4218-8F32-87A82872C011}" srcId="{9361E550-D14F-4C2A-B08A-C312FA153F80}" destId="{135C51D1-5490-4F60-AF9F-4A9666A5AA86}" srcOrd="1" destOrd="0" parTransId="{D8A1BFB6-32ED-4AD1-AB4A-371F2580D956}" sibTransId="{5FC6F145-7108-474A-8695-BD9BF24F3325}"/>
    <dgm:cxn modelId="{8DF407A8-11B1-4644-B2D0-B14135508888}" srcId="{9361E550-D14F-4C2A-B08A-C312FA153F80}" destId="{94E3F7FC-C6B3-4BAB-BA77-EBC0F4774361}" srcOrd="0" destOrd="0" parTransId="{17A39C25-F6E3-48A0-BB2C-EF0565465B02}" sibTransId="{F1C140FE-6645-4F82-A26B-D84AF32039B3}"/>
    <dgm:cxn modelId="{514775A8-3CF9-4986-B59D-73570CECD9A0}" type="presOf" srcId="{A6C76122-DC18-481A-AF2B-C85D158973A9}" destId="{4FF8B7BA-A951-40E7-99C5-9825569FE072}" srcOrd="0" destOrd="0" presId="urn:microsoft.com/office/officeart/2005/8/layout/chevron2"/>
    <dgm:cxn modelId="{40079DC9-B44F-4D37-9133-83D87EA2EB03}" type="presOf" srcId="{F3D833A3-5F58-49EE-943F-DE0642B2F351}" destId="{AFA9C4E6-AC54-4A0B-8781-5705AD1346DB}" srcOrd="0" destOrd="0" presId="urn:microsoft.com/office/officeart/2005/8/layout/chevron2"/>
    <dgm:cxn modelId="{149508CA-AC11-41D2-9F82-306F3E31F266}" srcId="{94E3F7FC-C6B3-4BAB-BA77-EBC0F4774361}" destId="{F3D833A3-5F58-49EE-943F-DE0642B2F351}" srcOrd="0" destOrd="0" parTransId="{F24F41D6-67F4-4EDC-BB95-229E01042BC8}" sibTransId="{9E927B96-734C-4A57-9F76-87F105CAB037}"/>
    <dgm:cxn modelId="{2B2325F1-69A2-4AA1-AAFF-47D9D7492FC3}" type="presParOf" srcId="{4A697B78-9318-4379-AC81-91640272AED6}" destId="{EAC51F1E-EFC1-40EE-B372-B51D3E668DB0}" srcOrd="0" destOrd="0" presId="urn:microsoft.com/office/officeart/2005/8/layout/chevron2"/>
    <dgm:cxn modelId="{230C3C3B-1E42-42A9-8D60-2F9DDBC49BE0}" type="presParOf" srcId="{EAC51F1E-EFC1-40EE-B372-B51D3E668DB0}" destId="{8791C82C-FDC3-453E-9093-9F81178E386C}" srcOrd="0" destOrd="0" presId="urn:microsoft.com/office/officeart/2005/8/layout/chevron2"/>
    <dgm:cxn modelId="{E93A2109-3F22-49C6-BA38-8712592EA7E9}" type="presParOf" srcId="{EAC51F1E-EFC1-40EE-B372-B51D3E668DB0}" destId="{AFA9C4E6-AC54-4A0B-8781-5705AD1346DB}" srcOrd="1" destOrd="0" presId="urn:microsoft.com/office/officeart/2005/8/layout/chevron2"/>
    <dgm:cxn modelId="{46A2C842-EC37-4137-9542-0CFE52FF4829}" type="presParOf" srcId="{4A697B78-9318-4379-AC81-91640272AED6}" destId="{09A2A579-1387-4042-ADB3-4C19A2A6E5D6}" srcOrd="1" destOrd="0" presId="urn:microsoft.com/office/officeart/2005/8/layout/chevron2"/>
    <dgm:cxn modelId="{3A0EF471-BB99-468F-AE45-071377B39AB5}" type="presParOf" srcId="{4A697B78-9318-4379-AC81-91640272AED6}" destId="{2C676069-9766-4B58-A3F4-E96D7B8B420F}" srcOrd="2" destOrd="0" presId="urn:microsoft.com/office/officeart/2005/8/layout/chevron2"/>
    <dgm:cxn modelId="{A4090D98-E628-424E-8356-3AF07433AF78}" type="presParOf" srcId="{2C676069-9766-4B58-A3F4-E96D7B8B420F}" destId="{727D0908-8537-4163-B740-CB6DBB0D994A}" srcOrd="0" destOrd="0" presId="urn:microsoft.com/office/officeart/2005/8/layout/chevron2"/>
    <dgm:cxn modelId="{ADCAFB78-B19E-405C-969C-5CE90EBA6851}" type="presParOf" srcId="{2C676069-9766-4B58-A3F4-E96D7B8B420F}" destId="{4FF8B7BA-A951-40E7-99C5-9825569FE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1E550-D14F-4C2A-B08A-C312FA153F80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94E3F7FC-C6B3-4BAB-BA77-EBC0F4774361}">
      <dgm:prSet phldrT="[Szöveg]" custT="1"/>
      <dgm:spPr/>
      <dgm:t>
        <a:bodyPr/>
        <a:lstStyle/>
        <a:p>
          <a:endParaRPr lang="hu-HU" sz="4000" dirty="0"/>
        </a:p>
      </dgm:t>
    </dgm:pt>
    <dgm:pt modelId="{17A39C25-F6E3-48A0-BB2C-EF0565465B02}" type="parTrans" cxnId="{8DF407A8-11B1-4644-B2D0-B14135508888}">
      <dgm:prSet/>
      <dgm:spPr/>
      <dgm:t>
        <a:bodyPr/>
        <a:lstStyle/>
        <a:p>
          <a:endParaRPr lang="hu-HU" sz="1200"/>
        </a:p>
      </dgm:t>
    </dgm:pt>
    <dgm:pt modelId="{F1C140FE-6645-4F82-A26B-D84AF32039B3}" type="sibTrans" cxnId="{8DF407A8-11B1-4644-B2D0-B14135508888}">
      <dgm:prSet/>
      <dgm:spPr/>
      <dgm:t>
        <a:bodyPr/>
        <a:lstStyle/>
        <a:p>
          <a:endParaRPr lang="hu-HU" sz="1200"/>
        </a:p>
      </dgm:t>
    </dgm:pt>
    <dgm:pt modelId="{5E7C4A15-8B36-4E04-A6AF-5E10F25FDE5F}">
      <dgm:prSet phldrT="[Szöveg]" custT="1"/>
      <dgm:spPr/>
      <dgm:t>
        <a:bodyPr/>
        <a:lstStyle/>
        <a:p>
          <a:r>
            <a:rPr lang="en-US" sz="2400" dirty="0"/>
            <a:t>Determination of </a:t>
          </a:r>
          <a:r>
            <a:rPr lang="hu-HU" sz="2400" dirty="0"/>
            <a:t>T</a:t>
          </a:r>
          <a:r>
            <a:rPr lang="en-US" sz="2400" dirty="0" err="1"/>
            <a:t>otal</a:t>
          </a:r>
          <a:r>
            <a:rPr lang="en-US" sz="2400" dirty="0"/>
            <a:t> </a:t>
          </a:r>
          <a:r>
            <a:rPr lang="hu-HU" sz="2400" dirty="0"/>
            <a:t>P</a:t>
          </a:r>
          <a:r>
            <a:rPr lang="en-US" sz="2400" dirty="0" err="1"/>
            <a:t>olyphenol</a:t>
          </a:r>
          <a:r>
            <a:rPr lang="en-US" sz="2400" dirty="0"/>
            <a:t> </a:t>
          </a:r>
          <a:r>
            <a:rPr lang="hu-HU" sz="2400" dirty="0"/>
            <a:t>C</a:t>
          </a:r>
          <a:r>
            <a:rPr lang="en-US" sz="2400" dirty="0" err="1"/>
            <a:t>ontent</a:t>
          </a:r>
          <a:r>
            <a:rPr lang="en-US" sz="2400" dirty="0"/>
            <a:t> (TPC) with </a:t>
          </a:r>
          <a:r>
            <a:rPr lang="en-US" sz="2400" dirty="0" err="1"/>
            <a:t>Folin-Ciocalteu</a:t>
          </a:r>
          <a:r>
            <a:rPr lang="en-US" sz="2400" dirty="0"/>
            <a:t> reagent</a:t>
          </a:r>
          <a:endParaRPr lang="hu-HU" sz="2400" dirty="0"/>
        </a:p>
      </dgm:t>
    </dgm:pt>
    <dgm:pt modelId="{626E0D1E-C6D0-4DB8-8FF9-AB9156C335D6}" type="parTrans" cxnId="{AFC5D2FA-2DDF-4708-BE75-CB8742DA3452}">
      <dgm:prSet/>
      <dgm:spPr/>
      <dgm:t>
        <a:bodyPr/>
        <a:lstStyle/>
        <a:p>
          <a:endParaRPr lang="hu-HU" sz="1200"/>
        </a:p>
      </dgm:t>
    </dgm:pt>
    <dgm:pt modelId="{B1D1EFB3-12AA-4D88-A615-10DA81226266}" type="sibTrans" cxnId="{AFC5D2FA-2DDF-4708-BE75-CB8742DA3452}">
      <dgm:prSet/>
      <dgm:spPr/>
      <dgm:t>
        <a:bodyPr/>
        <a:lstStyle/>
        <a:p>
          <a:endParaRPr lang="hu-HU" sz="1200"/>
        </a:p>
      </dgm:t>
    </dgm:pt>
    <dgm:pt modelId="{F3D833A3-5F58-49EE-943F-DE0642B2F351}">
      <dgm:prSet phldrT="[Szöveg]" custT="1"/>
      <dgm:spPr/>
      <dgm:t>
        <a:bodyPr/>
        <a:lstStyle/>
        <a:p>
          <a:endParaRPr lang="hu-HU" sz="4000" dirty="0"/>
        </a:p>
      </dgm:t>
    </dgm:pt>
    <dgm:pt modelId="{F24F41D6-67F4-4EDC-BB95-229E01042BC8}" type="parTrans" cxnId="{149508CA-AC11-41D2-9F82-306F3E31F266}">
      <dgm:prSet/>
      <dgm:spPr/>
      <dgm:t>
        <a:bodyPr/>
        <a:lstStyle/>
        <a:p>
          <a:endParaRPr lang="hu-HU" sz="1200"/>
        </a:p>
      </dgm:t>
    </dgm:pt>
    <dgm:pt modelId="{9E927B96-734C-4A57-9F76-87F105CAB037}" type="sibTrans" cxnId="{149508CA-AC11-41D2-9F82-306F3E31F266}">
      <dgm:prSet/>
      <dgm:spPr/>
      <dgm:t>
        <a:bodyPr/>
        <a:lstStyle/>
        <a:p>
          <a:endParaRPr lang="hu-HU" sz="1200"/>
        </a:p>
      </dgm:t>
    </dgm:pt>
    <dgm:pt modelId="{A6C76122-DC18-481A-AF2B-C85D158973A9}">
      <dgm:prSet phldrT="[Szöveg]" custT="1"/>
      <dgm:spPr/>
      <dgm:t>
        <a:bodyPr/>
        <a:lstStyle/>
        <a:p>
          <a:r>
            <a:rPr lang="en-US" sz="2400" dirty="0"/>
            <a:t>CUPRAC (Cupric Ion Reducing Antioxidant Capacity) method</a:t>
          </a:r>
          <a:endParaRPr lang="hu-HU" sz="2400" dirty="0"/>
        </a:p>
      </dgm:t>
    </dgm:pt>
    <dgm:pt modelId="{5C732797-3452-488F-8CAD-0E120129346E}" type="parTrans" cxnId="{860B4C90-15BC-46ED-A5A2-564AFE6E5D74}">
      <dgm:prSet/>
      <dgm:spPr/>
      <dgm:t>
        <a:bodyPr/>
        <a:lstStyle/>
        <a:p>
          <a:endParaRPr lang="hu-HU" sz="1200"/>
        </a:p>
      </dgm:t>
    </dgm:pt>
    <dgm:pt modelId="{71656928-CC22-4BEB-987F-85893C664021}" type="sibTrans" cxnId="{860B4C90-15BC-46ED-A5A2-564AFE6E5D74}">
      <dgm:prSet/>
      <dgm:spPr/>
      <dgm:t>
        <a:bodyPr/>
        <a:lstStyle/>
        <a:p>
          <a:endParaRPr lang="hu-HU" sz="1200"/>
        </a:p>
      </dgm:t>
    </dgm:pt>
    <dgm:pt modelId="{4A697B78-9318-4379-AC81-91640272AED6}" type="pres">
      <dgm:prSet presAssocID="{9361E550-D14F-4C2A-B08A-C312FA153F80}" presName="linearFlow" presStyleCnt="0">
        <dgm:presLayoutVars>
          <dgm:dir/>
          <dgm:animLvl val="lvl"/>
          <dgm:resizeHandles val="exact"/>
        </dgm:presLayoutVars>
      </dgm:prSet>
      <dgm:spPr/>
    </dgm:pt>
    <dgm:pt modelId="{EAC51F1E-EFC1-40EE-B372-B51D3E668DB0}" type="pres">
      <dgm:prSet presAssocID="{94E3F7FC-C6B3-4BAB-BA77-EBC0F4774361}" presName="composite" presStyleCnt="0"/>
      <dgm:spPr/>
    </dgm:pt>
    <dgm:pt modelId="{8791C82C-FDC3-453E-9093-9F81178E386C}" type="pres">
      <dgm:prSet presAssocID="{94E3F7FC-C6B3-4BAB-BA77-EBC0F477436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FA9C4E6-AC54-4A0B-8781-5705AD1346DB}" type="pres">
      <dgm:prSet presAssocID="{94E3F7FC-C6B3-4BAB-BA77-EBC0F4774361}" presName="descendantText" presStyleLbl="alignAcc1" presStyleIdx="0" presStyleCnt="2" custLinFactNeighborX="203">
        <dgm:presLayoutVars>
          <dgm:bulletEnabled val="1"/>
        </dgm:presLayoutVars>
      </dgm:prSet>
      <dgm:spPr/>
    </dgm:pt>
    <dgm:pt modelId="{64B35AC3-EE31-466F-9C12-39074C964E0E}" type="pres">
      <dgm:prSet presAssocID="{F1C140FE-6645-4F82-A26B-D84AF32039B3}" presName="sp" presStyleCnt="0"/>
      <dgm:spPr/>
    </dgm:pt>
    <dgm:pt modelId="{37ADE2B3-0592-4D1B-A54B-D45301C68D49}" type="pres">
      <dgm:prSet presAssocID="{F3D833A3-5F58-49EE-943F-DE0642B2F351}" presName="composite" presStyleCnt="0"/>
      <dgm:spPr/>
    </dgm:pt>
    <dgm:pt modelId="{E693EDAF-6904-4951-A081-B2CEA5B0FD57}" type="pres">
      <dgm:prSet presAssocID="{F3D833A3-5F58-49EE-943F-DE0642B2F35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EA09435-7B57-4D3C-BB48-DA50A8BF29A1}" type="pres">
      <dgm:prSet presAssocID="{F3D833A3-5F58-49EE-943F-DE0642B2F35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F3C7001-863A-483B-BC8C-0FEAD561EABA}" type="presOf" srcId="{94E3F7FC-C6B3-4BAB-BA77-EBC0F4774361}" destId="{8791C82C-FDC3-453E-9093-9F81178E386C}" srcOrd="0" destOrd="0" presId="urn:microsoft.com/office/officeart/2005/8/layout/chevron2"/>
    <dgm:cxn modelId="{4354DE2A-A4BC-48C7-8EF5-DBA3B74CDB0A}" type="presOf" srcId="{5E7C4A15-8B36-4E04-A6AF-5E10F25FDE5F}" destId="{AFA9C4E6-AC54-4A0B-8781-5705AD1346DB}" srcOrd="0" destOrd="0" presId="urn:microsoft.com/office/officeart/2005/8/layout/chevron2"/>
    <dgm:cxn modelId="{F835B73F-BBD9-4C44-AE4F-41289EE9C66A}" type="presOf" srcId="{F3D833A3-5F58-49EE-943F-DE0642B2F351}" destId="{E693EDAF-6904-4951-A081-B2CEA5B0FD57}" srcOrd="0" destOrd="0" presId="urn:microsoft.com/office/officeart/2005/8/layout/chevron2"/>
    <dgm:cxn modelId="{860B4C90-15BC-46ED-A5A2-564AFE6E5D74}" srcId="{F3D833A3-5F58-49EE-943F-DE0642B2F351}" destId="{A6C76122-DC18-481A-AF2B-C85D158973A9}" srcOrd="0" destOrd="0" parTransId="{5C732797-3452-488F-8CAD-0E120129346E}" sibTransId="{71656928-CC22-4BEB-987F-85893C664021}"/>
    <dgm:cxn modelId="{0EE2A99C-C407-4675-98DA-B27EC507569E}" type="presOf" srcId="{9361E550-D14F-4C2A-B08A-C312FA153F80}" destId="{4A697B78-9318-4379-AC81-91640272AED6}" srcOrd="0" destOrd="0" presId="urn:microsoft.com/office/officeart/2005/8/layout/chevron2"/>
    <dgm:cxn modelId="{8DF407A8-11B1-4644-B2D0-B14135508888}" srcId="{9361E550-D14F-4C2A-B08A-C312FA153F80}" destId="{94E3F7FC-C6B3-4BAB-BA77-EBC0F4774361}" srcOrd="0" destOrd="0" parTransId="{17A39C25-F6E3-48A0-BB2C-EF0565465B02}" sibTransId="{F1C140FE-6645-4F82-A26B-D84AF32039B3}"/>
    <dgm:cxn modelId="{149508CA-AC11-41D2-9F82-306F3E31F266}" srcId="{9361E550-D14F-4C2A-B08A-C312FA153F80}" destId="{F3D833A3-5F58-49EE-943F-DE0642B2F351}" srcOrd="1" destOrd="0" parTransId="{F24F41D6-67F4-4EDC-BB95-229E01042BC8}" sibTransId="{9E927B96-734C-4A57-9F76-87F105CAB037}"/>
    <dgm:cxn modelId="{4275B9E5-7063-4E1A-8AD6-621A15492566}" type="presOf" srcId="{A6C76122-DC18-481A-AF2B-C85D158973A9}" destId="{EEA09435-7B57-4D3C-BB48-DA50A8BF29A1}" srcOrd="0" destOrd="0" presId="urn:microsoft.com/office/officeart/2005/8/layout/chevron2"/>
    <dgm:cxn modelId="{AFC5D2FA-2DDF-4708-BE75-CB8742DA3452}" srcId="{94E3F7FC-C6B3-4BAB-BA77-EBC0F4774361}" destId="{5E7C4A15-8B36-4E04-A6AF-5E10F25FDE5F}" srcOrd="0" destOrd="0" parTransId="{626E0D1E-C6D0-4DB8-8FF9-AB9156C335D6}" sibTransId="{B1D1EFB3-12AA-4D88-A615-10DA81226266}"/>
    <dgm:cxn modelId="{2B2325F1-69A2-4AA1-AAFF-47D9D7492FC3}" type="presParOf" srcId="{4A697B78-9318-4379-AC81-91640272AED6}" destId="{EAC51F1E-EFC1-40EE-B372-B51D3E668DB0}" srcOrd="0" destOrd="0" presId="urn:microsoft.com/office/officeart/2005/8/layout/chevron2"/>
    <dgm:cxn modelId="{230C3C3B-1E42-42A9-8D60-2F9DDBC49BE0}" type="presParOf" srcId="{EAC51F1E-EFC1-40EE-B372-B51D3E668DB0}" destId="{8791C82C-FDC3-453E-9093-9F81178E386C}" srcOrd="0" destOrd="0" presId="urn:microsoft.com/office/officeart/2005/8/layout/chevron2"/>
    <dgm:cxn modelId="{E93A2109-3F22-49C6-BA38-8712592EA7E9}" type="presParOf" srcId="{EAC51F1E-EFC1-40EE-B372-B51D3E668DB0}" destId="{AFA9C4E6-AC54-4A0B-8781-5705AD1346DB}" srcOrd="1" destOrd="0" presId="urn:microsoft.com/office/officeart/2005/8/layout/chevron2"/>
    <dgm:cxn modelId="{E4C62D51-5DA5-4320-9136-A237B665ADDA}" type="presParOf" srcId="{4A697B78-9318-4379-AC81-91640272AED6}" destId="{64B35AC3-EE31-466F-9C12-39074C964E0E}" srcOrd="1" destOrd="0" presId="urn:microsoft.com/office/officeart/2005/8/layout/chevron2"/>
    <dgm:cxn modelId="{8856E185-65C2-48D1-9D05-D82E5512058C}" type="presParOf" srcId="{4A697B78-9318-4379-AC81-91640272AED6}" destId="{37ADE2B3-0592-4D1B-A54B-D45301C68D49}" srcOrd="2" destOrd="0" presId="urn:microsoft.com/office/officeart/2005/8/layout/chevron2"/>
    <dgm:cxn modelId="{603CA286-A9A6-4860-B783-F5BD2D29B10F}" type="presParOf" srcId="{37ADE2B3-0592-4D1B-A54B-D45301C68D49}" destId="{E693EDAF-6904-4951-A081-B2CEA5B0FD57}" srcOrd="0" destOrd="0" presId="urn:microsoft.com/office/officeart/2005/8/layout/chevron2"/>
    <dgm:cxn modelId="{6E4DD714-2CB2-41CC-8DB3-E10E9FFE38AB}" type="presParOf" srcId="{37ADE2B3-0592-4D1B-A54B-D45301C68D49}" destId="{EEA09435-7B57-4D3C-BB48-DA50A8BF29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1C26CF-FF72-4DF5-81B4-211A7357F35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249EE4AB-F3C6-43D9-BD16-BBCDD045EBDA}">
      <dgm:prSet phldrT="[Szöveg]"/>
      <dgm:spPr/>
      <dgm:t>
        <a:bodyPr/>
        <a:lstStyle/>
        <a:p>
          <a:r>
            <a:rPr lang="hu-HU" dirty="0"/>
            <a:t>1.</a:t>
          </a:r>
        </a:p>
      </dgm:t>
    </dgm:pt>
    <dgm:pt modelId="{AEB39EEE-0136-49C6-934C-0DABF04D67D5}" type="parTrans" cxnId="{19921C75-1F2C-46EC-A7B7-8AB4AFEE4713}">
      <dgm:prSet/>
      <dgm:spPr/>
      <dgm:t>
        <a:bodyPr/>
        <a:lstStyle/>
        <a:p>
          <a:endParaRPr lang="hu-HU"/>
        </a:p>
      </dgm:t>
    </dgm:pt>
    <dgm:pt modelId="{C99A56F6-1BFC-4BBB-8DF8-9BC8BE4603D5}" type="sibTrans" cxnId="{19921C75-1F2C-46EC-A7B7-8AB4AFEE4713}">
      <dgm:prSet/>
      <dgm:spPr/>
      <dgm:t>
        <a:bodyPr/>
        <a:lstStyle/>
        <a:p>
          <a:endParaRPr lang="hu-HU"/>
        </a:p>
      </dgm:t>
    </dgm:pt>
    <dgm:pt modelId="{E77BE86A-3590-408A-B7A3-055D1ACDD60E}">
      <dgm:prSet phldrT="[Szöveg]"/>
      <dgm:spPr/>
      <dgm:t>
        <a:bodyPr/>
        <a:lstStyle/>
        <a:p>
          <a:r>
            <a:rPr lang="hu-HU" dirty="0"/>
            <a:t>2.</a:t>
          </a:r>
        </a:p>
      </dgm:t>
    </dgm:pt>
    <dgm:pt modelId="{29C5F46F-2E6D-4B33-BBF2-B441A76D0F91}" type="parTrans" cxnId="{24E6A9C1-4A8D-4DE1-BFE2-9B3DED3C1EB0}">
      <dgm:prSet/>
      <dgm:spPr/>
      <dgm:t>
        <a:bodyPr/>
        <a:lstStyle/>
        <a:p>
          <a:endParaRPr lang="hu-HU"/>
        </a:p>
      </dgm:t>
    </dgm:pt>
    <dgm:pt modelId="{6F341278-B05D-4F9F-8376-70AB6F1B53EA}" type="sibTrans" cxnId="{24E6A9C1-4A8D-4DE1-BFE2-9B3DED3C1EB0}">
      <dgm:prSet/>
      <dgm:spPr/>
      <dgm:t>
        <a:bodyPr/>
        <a:lstStyle/>
        <a:p>
          <a:endParaRPr lang="hu-HU"/>
        </a:p>
      </dgm:t>
    </dgm:pt>
    <dgm:pt modelId="{8D898E1C-2270-4307-80C0-933B5DC58A0F}">
      <dgm:prSet phldrT="[Szöveg]"/>
      <dgm:spPr/>
      <dgm:t>
        <a:bodyPr/>
        <a:lstStyle/>
        <a:p>
          <a:r>
            <a:rPr lang="hu-HU" dirty="0"/>
            <a:t>3.</a:t>
          </a:r>
        </a:p>
      </dgm:t>
    </dgm:pt>
    <dgm:pt modelId="{17128FF1-0DBB-461B-A008-899B63AF6455}" type="parTrans" cxnId="{7C446B76-FA4A-4EC4-849D-FDCAE82E9B29}">
      <dgm:prSet/>
      <dgm:spPr/>
      <dgm:t>
        <a:bodyPr/>
        <a:lstStyle/>
        <a:p>
          <a:endParaRPr lang="hu-HU"/>
        </a:p>
      </dgm:t>
    </dgm:pt>
    <dgm:pt modelId="{0F65E88C-E96D-439D-ABF6-CC9E5BD6B3C8}" type="sibTrans" cxnId="{7C446B76-FA4A-4EC4-849D-FDCAE82E9B29}">
      <dgm:prSet/>
      <dgm:spPr/>
      <dgm:t>
        <a:bodyPr/>
        <a:lstStyle/>
        <a:p>
          <a:endParaRPr lang="hu-HU"/>
        </a:p>
      </dgm:t>
    </dgm:pt>
    <dgm:pt modelId="{DB1A4262-CEFE-424B-B73C-FBF712521159}">
      <dgm:prSet phldrT="[Szöveg]"/>
      <dgm:spPr/>
      <dgm:t>
        <a:bodyPr/>
        <a:lstStyle/>
        <a:p>
          <a:r>
            <a:rPr lang="hu-HU" dirty="0"/>
            <a:t>5.</a:t>
          </a:r>
        </a:p>
      </dgm:t>
    </dgm:pt>
    <dgm:pt modelId="{A028BD06-9524-4ED9-B167-F132FCC5469C}" type="parTrans" cxnId="{08A52C1C-9FD9-4707-AFDC-64295C256E93}">
      <dgm:prSet/>
      <dgm:spPr/>
      <dgm:t>
        <a:bodyPr/>
        <a:lstStyle/>
        <a:p>
          <a:endParaRPr lang="hu-HU"/>
        </a:p>
      </dgm:t>
    </dgm:pt>
    <dgm:pt modelId="{69D45939-D2FF-4910-B6B5-5E8BFFFF3318}" type="sibTrans" cxnId="{08A52C1C-9FD9-4707-AFDC-64295C256E93}">
      <dgm:prSet/>
      <dgm:spPr/>
      <dgm:t>
        <a:bodyPr/>
        <a:lstStyle/>
        <a:p>
          <a:endParaRPr lang="hu-HU"/>
        </a:p>
      </dgm:t>
    </dgm:pt>
    <dgm:pt modelId="{0AB57B5D-EF78-45BA-BA68-A142FA566A31}">
      <dgm:prSet phldrT="[Szöveg]" custT="1"/>
      <dgm:spPr/>
      <dgm:t>
        <a:bodyPr/>
        <a:lstStyle/>
        <a:p>
          <a:r>
            <a:rPr lang="en-US" sz="2400" b="0" dirty="0"/>
            <a:t>Results: </a:t>
          </a:r>
          <a:r>
            <a:rPr lang="hu-HU" sz="2400" b="0" dirty="0"/>
            <a:t>BRF + I and BF + P </a:t>
          </a:r>
          <a:r>
            <a:rPr lang="hu-HU" sz="2400" b="0" dirty="0" err="1"/>
            <a:t>beverages</a:t>
          </a:r>
          <a:r>
            <a:rPr lang="hu-HU" sz="2400" b="0" dirty="0"/>
            <a:t> </a:t>
          </a:r>
          <a:r>
            <a:rPr lang="hu-HU" sz="2400" b="0" dirty="0" err="1"/>
            <a:t>seem</a:t>
          </a:r>
          <a:r>
            <a:rPr lang="hu-HU" sz="2400" b="0" dirty="0"/>
            <a:t> </a:t>
          </a:r>
          <a:r>
            <a:rPr lang="hu-HU" sz="2400" b="0" dirty="0" err="1"/>
            <a:t>to</a:t>
          </a:r>
          <a:r>
            <a:rPr lang="hu-HU" sz="2400" b="0" dirty="0"/>
            <a:t> be </a:t>
          </a:r>
          <a:r>
            <a:rPr lang="hu-HU" sz="2400" b="0" dirty="0" err="1"/>
            <a:t>the</a:t>
          </a:r>
          <a:r>
            <a:rPr lang="hu-HU" sz="2400" b="0" dirty="0"/>
            <a:t> </a:t>
          </a:r>
          <a:r>
            <a:rPr lang="hu-HU" sz="2400" b="0" dirty="0" err="1"/>
            <a:t>bests</a:t>
          </a:r>
          <a:r>
            <a:rPr lang="hu-HU" sz="2400" b="0" dirty="0"/>
            <a:t> in </a:t>
          </a:r>
          <a:r>
            <a:rPr lang="hu-HU" sz="2400" b="0" dirty="0" err="1"/>
            <a:t>case</a:t>
          </a:r>
          <a:r>
            <a:rPr lang="hu-HU" sz="2400" b="0" dirty="0"/>
            <a:t> of </a:t>
          </a:r>
          <a:r>
            <a:rPr lang="hu-HU" sz="2400" b="0" dirty="0" err="1"/>
            <a:t>bioaccessibility</a:t>
          </a:r>
          <a:r>
            <a:rPr lang="hu-HU" sz="2400" b="0" dirty="0"/>
            <a:t> of </a:t>
          </a:r>
          <a:r>
            <a:rPr lang="hu-HU" sz="2400" b="0" dirty="0" err="1"/>
            <a:t>antioxidants</a:t>
          </a:r>
          <a:r>
            <a:rPr lang="hu-HU" sz="2400" b="0" dirty="0"/>
            <a:t> and </a:t>
          </a:r>
          <a:r>
            <a:rPr lang="hu-HU" sz="2400" b="0" dirty="0" err="1"/>
            <a:t>digestibility</a:t>
          </a:r>
          <a:r>
            <a:rPr lang="hu-HU" sz="2400" b="0" dirty="0"/>
            <a:t> of </a:t>
          </a:r>
          <a:r>
            <a:rPr lang="hu-HU" sz="2400" b="0" dirty="0" err="1"/>
            <a:t>proteins</a:t>
          </a:r>
          <a:endParaRPr lang="hu-HU" sz="2400" b="0" dirty="0"/>
        </a:p>
      </dgm:t>
    </dgm:pt>
    <dgm:pt modelId="{376CBD2C-A4D9-491C-B0E6-EEE16BA4B0E2}" type="parTrans" cxnId="{9960F1B4-D195-4380-B395-8F6D1D0C1BC1}">
      <dgm:prSet/>
      <dgm:spPr/>
      <dgm:t>
        <a:bodyPr/>
        <a:lstStyle/>
        <a:p>
          <a:endParaRPr lang="hu-HU"/>
        </a:p>
      </dgm:t>
    </dgm:pt>
    <dgm:pt modelId="{7B514CAA-DB75-434C-A480-47AE764301C5}" type="sibTrans" cxnId="{9960F1B4-D195-4380-B395-8F6D1D0C1BC1}">
      <dgm:prSet/>
      <dgm:spPr/>
      <dgm:t>
        <a:bodyPr/>
        <a:lstStyle/>
        <a:p>
          <a:endParaRPr lang="hu-HU"/>
        </a:p>
      </dgm:t>
    </dgm:pt>
    <dgm:pt modelId="{C0094E85-9FC2-4776-B5C6-52F438B4F474}">
      <dgm:prSet custT="1"/>
      <dgm:spPr/>
      <dgm:t>
        <a:bodyPr/>
        <a:lstStyle/>
        <a:p>
          <a:r>
            <a:rPr lang="en-US" sz="2400" b="0" dirty="0"/>
            <a:t>Antioxidant properties: </a:t>
          </a:r>
          <a:r>
            <a:rPr lang="hu-HU" sz="2400" b="0" dirty="0" err="1"/>
            <a:t>increased</a:t>
          </a:r>
          <a:r>
            <a:rPr lang="hu-HU" sz="2400" b="0" dirty="0"/>
            <a:t> </a:t>
          </a:r>
          <a:r>
            <a:rPr lang="en-US" sz="2400" b="0" dirty="0"/>
            <a:t>with the addition of proteins and </a:t>
          </a:r>
          <a:r>
            <a:rPr lang="hu-HU" sz="2400" b="0" dirty="0" err="1"/>
            <a:t>fibre</a:t>
          </a:r>
          <a:endParaRPr lang="hu-HU" sz="2400" b="0" dirty="0"/>
        </a:p>
      </dgm:t>
    </dgm:pt>
    <dgm:pt modelId="{3E967D84-2CE4-43D3-A0E2-E4EA448A7369}" type="parTrans" cxnId="{99FDC43D-DA49-4340-812C-F876652D5257}">
      <dgm:prSet/>
      <dgm:spPr/>
      <dgm:t>
        <a:bodyPr/>
        <a:lstStyle/>
        <a:p>
          <a:endParaRPr lang="hu-HU"/>
        </a:p>
      </dgm:t>
    </dgm:pt>
    <dgm:pt modelId="{BF48E723-B3B6-461A-9E09-8691D09CCCFD}" type="sibTrans" cxnId="{99FDC43D-DA49-4340-812C-F876652D5257}">
      <dgm:prSet/>
      <dgm:spPr/>
      <dgm:t>
        <a:bodyPr/>
        <a:lstStyle/>
        <a:p>
          <a:endParaRPr lang="hu-HU"/>
        </a:p>
      </dgm:t>
    </dgm:pt>
    <dgm:pt modelId="{5D1C2F75-B733-4913-8697-1184F4E8902A}">
      <dgm:prSet custT="1"/>
      <dgm:spPr/>
      <dgm:t>
        <a:bodyPr/>
        <a:lstStyle/>
        <a:p>
          <a:r>
            <a:rPr lang="hu-HU" sz="2400" b="0" dirty="0" err="1"/>
            <a:t>Pseudocereal</a:t>
          </a:r>
          <a:r>
            <a:rPr lang="hu-HU" sz="2400" b="0" dirty="0"/>
            <a:t>-</a:t>
          </a:r>
          <a:r>
            <a:rPr lang="en-US" sz="2400" b="0" dirty="0"/>
            <a:t>based </a:t>
          </a:r>
          <a:r>
            <a:rPr lang="hu-HU" sz="2400" b="0" dirty="0" err="1"/>
            <a:t>beverages</a:t>
          </a:r>
          <a:r>
            <a:rPr lang="en-US" sz="2400" b="0" dirty="0"/>
            <a:t>:</a:t>
          </a:r>
          <a:r>
            <a:rPr lang="en-US" sz="2400" dirty="0"/>
            <a:t> gluten and lactose</a:t>
          </a:r>
          <a:r>
            <a:rPr lang="hu-HU" sz="2400" dirty="0"/>
            <a:t>-</a:t>
          </a:r>
          <a:r>
            <a:rPr lang="en-US" sz="2400" dirty="0"/>
            <a:t>free, protein and fib</a:t>
          </a:r>
          <a:r>
            <a:rPr lang="hu-HU" sz="2400" dirty="0"/>
            <a:t>re</a:t>
          </a:r>
          <a:r>
            <a:rPr lang="en-US" sz="2400" dirty="0"/>
            <a:t> source, antioxidant</a:t>
          </a:r>
          <a:r>
            <a:rPr lang="hu-HU" sz="2400" dirty="0"/>
            <a:t>s</a:t>
          </a:r>
          <a:r>
            <a:rPr lang="en-US" sz="2400" dirty="0"/>
            <a:t>, fruit</a:t>
          </a:r>
          <a:endParaRPr lang="hu-HU" sz="2400" dirty="0"/>
        </a:p>
      </dgm:t>
    </dgm:pt>
    <dgm:pt modelId="{8B72DA6F-0951-4986-876F-F84F8BC1F741}" type="parTrans" cxnId="{4D6B0353-4857-47A5-8FBE-C0EA4CAA9F3E}">
      <dgm:prSet/>
      <dgm:spPr/>
      <dgm:t>
        <a:bodyPr/>
        <a:lstStyle/>
        <a:p>
          <a:endParaRPr lang="hu-HU"/>
        </a:p>
      </dgm:t>
    </dgm:pt>
    <dgm:pt modelId="{E1A05C7B-0202-4A23-923A-372C2CD27D1E}" type="sibTrans" cxnId="{4D6B0353-4857-47A5-8FBE-C0EA4CAA9F3E}">
      <dgm:prSet/>
      <dgm:spPr/>
      <dgm:t>
        <a:bodyPr/>
        <a:lstStyle/>
        <a:p>
          <a:endParaRPr lang="hu-HU"/>
        </a:p>
      </dgm:t>
    </dgm:pt>
    <dgm:pt modelId="{236C31F2-A698-4F7E-87C5-3D35AC43EDFB}">
      <dgm:prSet custT="1"/>
      <dgm:spPr/>
      <dgm:t>
        <a:bodyPr/>
        <a:lstStyle/>
        <a:p>
          <a:r>
            <a:rPr lang="en-US" sz="2400" b="0" dirty="0" err="1"/>
            <a:t>Bioa</a:t>
          </a:r>
          <a:r>
            <a:rPr lang="hu-HU" sz="2400" b="0" dirty="0" err="1"/>
            <a:t>ccessi</a:t>
          </a:r>
          <a:r>
            <a:rPr lang="en-US" sz="2400" b="0" dirty="0" err="1"/>
            <a:t>bility</a:t>
          </a:r>
          <a:r>
            <a:rPr lang="en-US" sz="2400" b="0" dirty="0"/>
            <a:t> of antioxidants: brown rice protein + inulin is </a:t>
          </a:r>
          <a:r>
            <a:rPr lang="hu-HU" sz="2400" b="0" dirty="0" err="1"/>
            <a:t>the</a:t>
          </a:r>
          <a:r>
            <a:rPr lang="hu-HU" sz="2400" b="0" dirty="0"/>
            <a:t> </a:t>
          </a:r>
          <a:r>
            <a:rPr lang="en-US" sz="2400" b="0" dirty="0"/>
            <a:t>most favorable</a:t>
          </a:r>
          <a:endParaRPr lang="hu-HU" sz="2400" b="0" dirty="0"/>
        </a:p>
      </dgm:t>
    </dgm:pt>
    <dgm:pt modelId="{F8FF2502-8D13-4F84-AFD8-B596E1D96EC6}" type="parTrans" cxnId="{1062BDE1-767C-4004-BD87-B0AE94E2D5F3}">
      <dgm:prSet/>
      <dgm:spPr/>
      <dgm:t>
        <a:bodyPr/>
        <a:lstStyle/>
        <a:p>
          <a:endParaRPr lang="hu-HU"/>
        </a:p>
      </dgm:t>
    </dgm:pt>
    <dgm:pt modelId="{99487400-287F-4B4C-A5E7-1ECCAC7D83D9}" type="sibTrans" cxnId="{1062BDE1-767C-4004-BD87-B0AE94E2D5F3}">
      <dgm:prSet/>
      <dgm:spPr/>
      <dgm:t>
        <a:bodyPr/>
        <a:lstStyle/>
        <a:p>
          <a:endParaRPr lang="hu-HU"/>
        </a:p>
      </dgm:t>
    </dgm:pt>
    <dgm:pt modelId="{F6DA2748-0DB7-45DB-B9B3-566B6665CBAC}">
      <dgm:prSet custT="1"/>
      <dgm:spPr/>
      <dgm:t>
        <a:bodyPr/>
        <a:lstStyle/>
        <a:p>
          <a:r>
            <a:rPr lang="hu-HU" sz="1800" b="0" dirty="0"/>
            <a:t>4.</a:t>
          </a:r>
        </a:p>
      </dgm:t>
    </dgm:pt>
    <dgm:pt modelId="{8E64BFD6-ACD1-4E44-9B63-936C7E3C32D2}" type="parTrans" cxnId="{F0A1ED15-248C-4AAD-A588-15455F771ECA}">
      <dgm:prSet/>
      <dgm:spPr/>
      <dgm:t>
        <a:bodyPr/>
        <a:lstStyle/>
        <a:p>
          <a:endParaRPr lang="hu-HU"/>
        </a:p>
      </dgm:t>
    </dgm:pt>
    <dgm:pt modelId="{9707FC69-ADF7-45F9-84F9-D2E5C4DAB247}" type="sibTrans" cxnId="{F0A1ED15-248C-4AAD-A588-15455F771ECA}">
      <dgm:prSet/>
      <dgm:spPr/>
      <dgm:t>
        <a:bodyPr/>
        <a:lstStyle/>
        <a:p>
          <a:endParaRPr lang="hu-HU"/>
        </a:p>
      </dgm:t>
    </dgm:pt>
    <dgm:pt modelId="{432DD6F2-D5FB-4FEC-8F48-CB6AE80A51C2}">
      <dgm:prSet custT="1"/>
      <dgm:spPr/>
      <dgm:t>
        <a:bodyPr/>
        <a:lstStyle/>
        <a:p>
          <a:r>
            <a:rPr lang="hu-HU" sz="2400" b="0" dirty="0" err="1"/>
            <a:t>Digestibility</a:t>
          </a:r>
          <a:r>
            <a:rPr lang="hu-HU" sz="2400" b="0" dirty="0"/>
            <a:t> of </a:t>
          </a:r>
          <a:r>
            <a:rPr lang="hu-HU" sz="2400" b="0" dirty="0" err="1"/>
            <a:t>proteins</a:t>
          </a:r>
          <a:r>
            <a:rPr lang="hu-HU" sz="2400" b="0" dirty="0"/>
            <a:t>: </a:t>
          </a:r>
          <a:r>
            <a:rPr lang="hu-HU" sz="2400" b="0" dirty="0" err="1"/>
            <a:t>reduced</a:t>
          </a:r>
          <a:r>
            <a:rPr lang="hu-HU" sz="2400" b="0" dirty="0"/>
            <a:t> </a:t>
          </a:r>
          <a:r>
            <a:rPr lang="hu-HU" sz="2400" b="0" dirty="0" err="1"/>
            <a:t>by</a:t>
          </a:r>
          <a:r>
            <a:rPr lang="hu-HU" sz="2400" b="0" dirty="0"/>
            <a:t> </a:t>
          </a:r>
          <a:r>
            <a:rPr lang="hu-HU" sz="2400" b="0" dirty="0" err="1"/>
            <a:t>fibres</a:t>
          </a:r>
          <a:endParaRPr lang="hu-HU" sz="2400" b="0" dirty="0"/>
        </a:p>
      </dgm:t>
    </dgm:pt>
    <dgm:pt modelId="{410DF149-B0E1-470F-A4AA-6D88A5B1DDBD}" type="parTrans" cxnId="{9C71711F-CD8D-41E6-B5C3-48C5F667CBE0}">
      <dgm:prSet/>
      <dgm:spPr/>
      <dgm:t>
        <a:bodyPr/>
        <a:lstStyle/>
        <a:p>
          <a:endParaRPr lang="hu-HU"/>
        </a:p>
      </dgm:t>
    </dgm:pt>
    <dgm:pt modelId="{FCEFB68E-C4DD-443E-A267-F7B68ED2BF68}" type="sibTrans" cxnId="{9C71711F-CD8D-41E6-B5C3-48C5F667CBE0}">
      <dgm:prSet/>
      <dgm:spPr/>
      <dgm:t>
        <a:bodyPr/>
        <a:lstStyle/>
        <a:p>
          <a:endParaRPr lang="hu-HU"/>
        </a:p>
      </dgm:t>
    </dgm:pt>
    <dgm:pt modelId="{07818573-9551-4FA4-BA80-94D8076DCAD8}">
      <dgm:prSet phldrT="[Szöveg]" custT="1"/>
      <dgm:spPr/>
      <dgm:t>
        <a:bodyPr/>
        <a:lstStyle/>
        <a:p>
          <a:r>
            <a:rPr lang="hu-HU" sz="2400" dirty="0"/>
            <a:t>Protein </a:t>
          </a:r>
          <a:r>
            <a:rPr lang="hu-HU" sz="2400" dirty="0" err="1"/>
            <a:t>sources</a:t>
          </a:r>
          <a:r>
            <a:rPr lang="hu-HU" sz="2400" dirty="0"/>
            <a:t>: </a:t>
          </a:r>
          <a:r>
            <a:rPr lang="hu-HU" sz="2400" dirty="0" err="1"/>
            <a:t>beverages</a:t>
          </a:r>
          <a:r>
            <a:rPr lang="hu-HU" sz="2400" dirty="0"/>
            <a:t> </a:t>
          </a:r>
          <a:r>
            <a:rPr lang="hu-HU" sz="2400" dirty="0" err="1"/>
            <a:t>with</a:t>
          </a:r>
          <a:r>
            <a:rPr lang="hu-HU" sz="2400" dirty="0"/>
            <a:t> </a:t>
          </a:r>
          <a:r>
            <a:rPr lang="hu-HU" sz="2400" dirty="0" err="1"/>
            <a:t>brown</a:t>
          </a:r>
          <a:r>
            <a:rPr lang="hu-HU" sz="2400" dirty="0"/>
            <a:t> </a:t>
          </a:r>
          <a:r>
            <a:rPr lang="hu-HU" sz="2400" dirty="0" err="1"/>
            <a:t>rice</a:t>
          </a:r>
          <a:r>
            <a:rPr lang="hu-HU" sz="2400" dirty="0"/>
            <a:t> and </a:t>
          </a:r>
          <a:r>
            <a:rPr lang="hu-HU" sz="2400" dirty="0" err="1"/>
            <a:t>pea</a:t>
          </a:r>
          <a:r>
            <a:rPr lang="hu-HU" sz="2400" dirty="0"/>
            <a:t> protein</a:t>
          </a:r>
        </a:p>
      </dgm:t>
    </dgm:pt>
    <dgm:pt modelId="{88267F01-64B9-43CA-9027-C5745C8ED54D}" type="parTrans" cxnId="{DDED39B3-567B-4F1C-9AF0-6A7492B34BA9}">
      <dgm:prSet/>
      <dgm:spPr/>
      <dgm:t>
        <a:bodyPr/>
        <a:lstStyle/>
        <a:p>
          <a:endParaRPr lang="hu-HU"/>
        </a:p>
      </dgm:t>
    </dgm:pt>
    <dgm:pt modelId="{8C44558D-2AC7-4AF5-BCF9-96E0C45A3923}" type="sibTrans" cxnId="{DDED39B3-567B-4F1C-9AF0-6A7492B34BA9}">
      <dgm:prSet/>
      <dgm:spPr/>
      <dgm:t>
        <a:bodyPr/>
        <a:lstStyle/>
        <a:p>
          <a:endParaRPr lang="hu-HU"/>
        </a:p>
      </dgm:t>
    </dgm:pt>
    <dgm:pt modelId="{ACAF65AA-7611-4987-BD42-B8FC40520D48}">
      <dgm:prSet phldrT="[Szöveg]" custT="1"/>
      <dgm:spPr/>
      <dgm:t>
        <a:bodyPr/>
        <a:lstStyle/>
        <a:p>
          <a:r>
            <a:rPr lang="hu-HU" sz="1800" dirty="0"/>
            <a:t>6.</a:t>
          </a:r>
        </a:p>
      </dgm:t>
    </dgm:pt>
    <dgm:pt modelId="{42DC6A7E-5119-4791-AAF4-8127E37ABA2F}" type="parTrans" cxnId="{B0BFB83B-7BD1-40AB-A959-E6DA26EA2D3E}">
      <dgm:prSet/>
      <dgm:spPr/>
      <dgm:t>
        <a:bodyPr/>
        <a:lstStyle/>
        <a:p>
          <a:endParaRPr lang="hu-HU"/>
        </a:p>
      </dgm:t>
    </dgm:pt>
    <dgm:pt modelId="{A93C6471-DEEF-40EB-8A7E-A9ECDED0161E}" type="sibTrans" cxnId="{B0BFB83B-7BD1-40AB-A959-E6DA26EA2D3E}">
      <dgm:prSet/>
      <dgm:spPr/>
      <dgm:t>
        <a:bodyPr/>
        <a:lstStyle/>
        <a:p>
          <a:endParaRPr lang="hu-HU"/>
        </a:p>
      </dgm:t>
    </dgm:pt>
    <dgm:pt modelId="{8CD8EB87-0757-45D9-B824-C38FBD72F2D6}" type="pres">
      <dgm:prSet presAssocID="{BA1C26CF-FF72-4DF5-81B4-211A7357F354}" presName="linearFlow" presStyleCnt="0">
        <dgm:presLayoutVars>
          <dgm:dir/>
          <dgm:animLvl val="lvl"/>
          <dgm:resizeHandles val="exact"/>
        </dgm:presLayoutVars>
      </dgm:prSet>
      <dgm:spPr/>
    </dgm:pt>
    <dgm:pt modelId="{42C98274-D70E-4804-B30A-D3F76B1434BF}" type="pres">
      <dgm:prSet presAssocID="{249EE4AB-F3C6-43D9-BD16-BBCDD045EBDA}" presName="composite" presStyleCnt="0"/>
      <dgm:spPr/>
    </dgm:pt>
    <dgm:pt modelId="{CD23041D-4DFB-4C0C-889B-9D45636A7935}" type="pres">
      <dgm:prSet presAssocID="{249EE4AB-F3C6-43D9-BD16-BBCDD045EBDA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70B0BF2-716C-4143-9AD4-A98E17043FE9}" type="pres">
      <dgm:prSet presAssocID="{249EE4AB-F3C6-43D9-BD16-BBCDD045EBDA}" presName="descendantText" presStyleLbl="alignAcc1" presStyleIdx="0" presStyleCnt="6">
        <dgm:presLayoutVars>
          <dgm:bulletEnabled val="1"/>
        </dgm:presLayoutVars>
      </dgm:prSet>
      <dgm:spPr/>
    </dgm:pt>
    <dgm:pt modelId="{F59415D3-4A9C-4F00-96E7-3A9269ED0262}" type="pres">
      <dgm:prSet presAssocID="{C99A56F6-1BFC-4BBB-8DF8-9BC8BE4603D5}" presName="sp" presStyleCnt="0"/>
      <dgm:spPr/>
    </dgm:pt>
    <dgm:pt modelId="{A3779607-E034-413D-98AC-553BCFC91523}" type="pres">
      <dgm:prSet presAssocID="{E77BE86A-3590-408A-B7A3-055D1ACDD60E}" presName="composite" presStyleCnt="0"/>
      <dgm:spPr/>
    </dgm:pt>
    <dgm:pt modelId="{9DFB7512-FDEF-4421-8B55-151EAC3FA2A3}" type="pres">
      <dgm:prSet presAssocID="{E77BE86A-3590-408A-B7A3-055D1ACDD60E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30E5627-1513-4CBB-9B8E-D80FD9497C13}" type="pres">
      <dgm:prSet presAssocID="{E77BE86A-3590-408A-B7A3-055D1ACDD60E}" presName="descendantText" presStyleLbl="alignAcc1" presStyleIdx="1" presStyleCnt="6" custAng="0" custLinFactNeighborX="628" custLinFactNeighborY="-2152">
        <dgm:presLayoutVars>
          <dgm:bulletEnabled val="1"/>
        </dgm:presLayoutVars>
      </dgm:prSet>
      <dgm:spPr/>
    </dgm:pt>
    <dgm:pt modelId="{19C0F2D7-1BFD-457E-91C5-FAFC00C9B187}" type="pres">
      <dgm:prSet presAssocID="{6F341278-B05D-4F9F-8376-70AB6F1B53EA}" presName="sp" presStyleCnt="0"/>
      <dgm:spPr/>
    </dgm:pt>
    <dgm:pt modelId="{32D58704-F82F-4552-938E-E42BE79A907F}" type="pres">
      <dgm:prSet presAssocID="{8D898E1C-2270-4307-80C0-933B5DC58A0F}" presName="composite" presStyleCnt="0"/>
      <dgm:spPr/>
    </dgm:pt>
    <dgm:pt modelId="{D5EDAD42-89C4-444A-9A7D-E69B5FBB145D}" type="pres">
      <dgm:prSet presAssocID="{8D898E1C-2270-4307-80C0-933B5DC58A0F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855B505-453B-42AB-A9E8-0AD49406D82F}" type="pres">
      <dgm:prSet presAssocID="{8D898E1C-2270-4307-80C0-933B5DC58A0F}" presName="descendantText" presStyleLbl="alignAcc1" presStyleIdx="2" presStyleCnt="6">
        <dgm:presLayoutVars>
          <dgm:bulletEnabled val="1"/>
        </dgm:presLayoutVars>
      </dgm:prSet>
      <dgm:spPr/>
    </dgm:pt>
    <dgm:pt modelId="{E9939ADB-34FE-4473-9BB9-5D888C04F909}" type="pres">
      <dgm:prSet presAssocID="{0F65E88C-E96D-439D-ABF6-CC9E5BD6B3C8}" presName="sp" presStyleCnt="0"/>
      <dgm:spPr/>
    </dgm:pt>
    <dgm:pt modelId="{23D8C000-E9B7-42AC-9174-9F32AA661063}" type="pres">
      <dgm:prSet presAssocID="{F6DA2748-0DB7-45DB-B9B3-566B6665CBAC}" presName="composite" presStyleCnt="0"/>
      <dgm:spPr/>
    </dgm:pt>
    <dgm:pt modelId="{8DF11E95-50D9-4656-BFE1-861B9888DF77}" type="pres">
      <dgm:prSet presAssocID="{F6DA2748-0DB7-45DB-B9B3-566B6665CBA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00C0F02-B61E-4FFA-A2C5-A19A984F7060}" type="pres">
      <dgm:prSet presAssocID="{F6DA2748-0DB7-45DB-B9B3-566B6665CBAC}" presName="descendantText" presStyleLbl="alignAcc1" presStyleIdx="3" presStyleCnt="6">
        <dgm:presLayoutVars>
          <dgm:bulletEnabled val="1"/>
        </dgm:presLayoutVars>
      </dgm:prSet>
      <dgm:spPr/>
    </dgm:pt>
    <dgm:pt modelId="{5690C080-88E5-4A7C-9B42-E408384D7897}" type="pres">
      <dgm:prSet presAssocID="{9707FC69-ADF7-45F9-84F9-D2E5C4DAB247}" presName="sp" presStyleCnt="0"/>
      <dgm:spPr/>
    </dgm:pt>
    <dgm:pt modelId="{5B183539-6A27-45F3-BB2C-E99793FC608C}" type="pres">
      <dgm:prSet presAssocID="{DB1A4262-CEFE-424B-B73C-FBF712521159}" presName="composite" presStyleCnt="0"/>
      <dgm:spPr/>
    </dgm:pt>
    <dgm:pt modelId="{CBE9724E-458D-4083-9431-70369D59009A}" type="pres">
      <dgm:prSet presAssocID="{DB1A4262-CEFE-424B-B73C-FBF712521159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AAB42BB7-5393-47E3-97F0-A5CAD6A36D11}" type="pres">
      <dgm:prSet presAssocID="{DB1A4262-CEFE-424B-B73C-FBF712521159}" presName="descendantText" presStyleLbl="alignAcc1" presStyleIdx="4" presStyleCnt="6">
        <dgm:presLayoutVars>
          <dgm:bulletEnabled val="1"/>
        </dgm:presLayoutVars>
      </dgm:prSet>
      <dgm:spPr/>
    </dgm:pt>
    <dgm:pt modelId="{A9F52E3A-F738-4C9D-AD6A-573FAEC62998}" type="pres">
      <dgm:prSet presAssocID="{69D45939-D2FF-4910-B6B5-5E8BFFFF3318}" presName="sp" presStyleCnt="0"/>
      <dgm:spPr/>
    </dgm:pt>
    <dgm:pt modelId="{807DCB93-BFD6-48BC-8237-D7822676ADB2}" type="pres">
      <dgm:prSet presAssocID="{ACAF65AA-7611-4987-BD42-B8FC40520D48}" presName="composite" presStyleCnt="0"/>
      <dgm:spPr/>
    </dgm:pt>
    <dgm:pt modelId="{A88BE132-2FE4-4824-B0CB-E3CFE47EFA82}" type="pres">
      <dgm:prSet presAssocID="{ACAF65AA-7611-4987-BD42-B8FC40520D4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213CE51-4ED6-415C-A3FE-85A392362ED2}" type="pres">
      <dgm:prSet presAssocID="{ACAF65AA-7611-4987-BD42-B8FC40520D4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F0A1ED15-248C-4AAD-A588-15455F771ECA}" srcId="{BA1C26CF-FF72-4DF5-81B4-211A7357F354}" destId="{F6DA2748-0DB7-45DB-B9B3-566B6665CBAC}" srcOrd="3" destOrd="0" parTransId="{8E64BFD6-ACD1-4E44-9B63-936C7E3C32D2}" sibTransId="{9707FC69-ADF7-45F9-84F9-D2E5C4DAB247}"/>
    <dgm:cxn modelId="{99D75D1A-BAD6-4983-8BBA-11AA71ADF77C}" type="presOf" srcId="{DB1A4262-CEFE-424B-B73C-FBF712521159}" destId="{CBE9724E-458D-4083-9431-70369D59009A}" srcOrd="0" destOrd="0" presId="urn:microsoft.com/office/officeart/2005/8/layout/chevron2"/>
    <dgm:cxn modelId="{08A52C1C-9FD9-4707-AFDC-64295C256E93}" srcId="{BA1C26CF-FF72-4DF5-81B4-211A7357F354}" destId="{DB1A4262-CEFE-424B-B73C-FBF712521159}" srcOrd="4" destOrd="0" parTransId="{A028BD06-9524-4ED9-B167-F132FCC5469C}" sibTransId="{69D45939-D2FF-4910-B6B5-5E8BFFFF3318}"/>
    <dgm:cxn modelId="{9C71711F-CD8D-41E6-B5C3-48C5F667CBE0}" srcId="{F6DA2748-0DB7-45DB-B9B3-566B6665CBAC}" destId="{432DD6F2-D5FB-4FEC-8F48-CB6AE80A51C2}" srcOrd="0" destOrd="0" parTransId="{410DF149-B0E1-470F-A4AA-6D88A5B1DDBD}" sibTransId="{FCEFB68E-C4DD-443E-A267-F7B68ED2BF68}"/>
    <dgm:cxn modelId="{21933135-ECD0-4472-96C8-4CF42DD02987}" type="presOf" srcId="{ACAF65AA-7611-4987-BD42-B8FC40520D48}" destId="{A88BE132-2FE4-4824-B0CB-E3CFE47EFA82}" srcOrd="0" destOrd="0" presId="urn:microsoft.com/office/officeart/2005/8/layout/chevron2"/>
    <dgm:cxn modelId="{5EF3D539-6A31-4B09-9111-368B80F822FE}" type="presOf" srcId="{249EE4AB-F3C6-43D9-BD16-BBCDD045EBDA}" destId="{CD23041D-4DFB-4C0C-889B-9D45636A7935}" srcOrd="0" destOrd="0" presId="urn:microsoft.com/office/officeart/2005/8/layout/chevron2"/>
    <dgm:cxn modelId="{B0BFB83B-7BD1-40AB-A959-E6DA26EA2D3E}" srcId="{BA1C26CF-FF72-4DF5-81B4-211A7357F354}" destId="{ACAF65AA-7611-4987-BD42-B8FC40520D48}" srcOrd="5" destOrd="0" parTransId="{42DC6A7E-5119-4791-AAF4-8127E37ABA2F}" sibTransId="{A93C6471-DEEF-40EB-8A7E-A9ECDED0161E}"/>
    <dgm:cxn modelId="{99FDC43D-DA49-4340-812C-F876652D5257}" srcId="{E77BE86A-3590-408A-B7A3-055D1ACDD60E}" destId="{C0094E85-9FC2-4776-B5C6-52F438B4F474}" srcOrd="0" destOrd="0" parTransId="{3E967D84-2CE4-43D3-A0E2-E4EA448A7369}" sibTransId="{BF48E723-B3B6-461A-9E09-8691D09CCCFD}"/>
    <dgm:cxn modelId="{A8E9D850-C924-45FA-8AD2-695F2CE1F74C}" type="presOf" srcId="{C0094E85-9FC2-4776-B5C6-52F438B4F474}" destId="{230E5627-1513-4CBB-9B8E-D80FD9497C13}" srcOrd="0" destOrd="0" presId="urn:microsoft.com/office/officeart/2005/8/layout/chevron2"/>
    <dgm:cxn modelId="{1326DB71-B26D-4DC1-B53B-2466D4DFA0DA}" type="presOf" srcId="{07818573-9551-4FA4-BA80-94D8076DCAD8}" destId="{AAB42BB7-5393-47E3-97F0-A5CAD6A36D11}" srcOrd="0" destOrd="0" presId="urn:microsoft.com/office/officeart/2005/8/layout/chevron2"/>
    <dgm:cxn modelId="{4D6B0353-4857-47A5-8FBE-C0EA4CAA9F3E}" srcId="{249EE4AB-F3C6-43D9-BD16-BBCDD045EBDA}" destId="{5D1C2F75-B733-4913-8697-1184F4E8902A}" srcOrd="0" destOrd="0" parTransId="{8B72DA6F-0951-4986-876F-F84F8BC1F741}" sibTransId="{E1A05C7B-0202-4A23-923A-372C2CD27D1E}"/>
    <dgm:cxn modelId="{19921C75-1F2C-46EC-A7B7-8AB4AFEE4713}" srcId="{BA1C26CF-FF72-4DF5-81B4-211A7357F354}" destId="{249EE4AB-F3C6-43D9-BD16-BBCDD045EBDA}" srcOrd="0" destOrd="0" parTransId="{AEB39EEE-0136-49C6-934C-0DABF04D67D5}" sibTransId="{C99A56F6-1BFC-4BBB-8DF8-9BC8BE4603D5}"/>
    <dgm:cxn modelId="{7C446B76-FA4A-4EC4-849D-FDCAE82E9B29}" srcId="{BA1C26CF-FF72-4DF5-81B4-211A7357F354}" destId="{8D898E1C-2270-4307-80C0-933B5DC58A0F}" srcOrd="2" destOrd="0" parTransId="{17128FF1-0DBB-461B-A008-899B63AF6455}" sibTransId="{0F65E88C-E96D-439D-ABF6-CC9E5BD6B3C8}"/>
    <dgm:cxn modelId="{AD17C597-E33C-417B-99D0-CF695D7D252E}" type="presOf" srcId="{5D1C2F75-B733-4913-8697-1184F4E8902A}" destId="{870B0BF2-716C-4143-9AD4-A98E17043FE9}" srcOrd="0" destOrd="0" presId="urn:microsoft.com/office/officeart/2005/8/layout/chevron2"/>
    <dgm:cxn modelId="{DDED39B3-567B-4F1C-9AF0-6A7492B34BA9}" srcId="{DB1A4262-CEFE-424B-B73C-FBF712521159}" destId="{07818573-9551-4FA4-BA80-94D8076DCAD8}" srcOrd="0" destOrd="0" parTransId="{88267F01-64B9-43CA-9027-C5745C8ED54D}" sibTransId="{8C44558D-2AC7-4AF5-BCF9-96E0C45A3923}"/>
    <dgm:cxn modelId="{9960F1B4-D195-4380-B395-8F6D1D0C1BC1}" srcId="{ACAF65AA-7611-4987-BD42-B8FC40520D48}" destId="{0AB57B5D-EF78-45BA-BA68-A142FA566A31}" srcOrd="0" destOrd="0" parTransId="{376CBD2C-A4D9-491C-B0E6-EEE16BA4B0E2}" sibTransId="{7B514CAA-DB75-434C-A480-47AE764301C5}"/>
    <dgm:cxn modelId="{24E6A9C1-4A8D-4DE1-BFE2-9B3DED3C1EB0}" srcId="{BA1C26CF-FF72-4DF5-81B4-211A7357F354}" destId="{E77BE86A-3590-408A-B7A3-055D1ACDD60E}" srcOrd="1" destOrd="0" parTransId="{29C5F46F-2E6D-4B33-BBF2-B441A76D0F91}" sibTransId="{6F341278-B05D-4F9F-8376-70AB6F1B53EA}"/>
    <dgm:cxn modelId="{DD0AB2C9-B6B4-4F68-B711-DFA0B2526428}" type="presOf" srcId="{F6DA2748-0DB7-45DB-B9B3-566B6665CBAC}" destId="{8DF11E95-50D9-4656-BFE1-861B9888DF77}" srcOrd="0" destOrd="0" presId="urn:microsoft.com/office/officeart/2005/8/layout/chevron2"/>
    <dgm:cxn modelId="{8AB013CF-A9C1-4BA4-9668-150FCBC3195A}" type="presOf" srcId="{8D898E1C-2270-4307-80C0-933B5DC58A0F}" destId="{D5EDAD42-89C4-444A-9A7D-E69B5FBB145D}" srcOrd="0" destOrd="0" presId="urn:microsoft.com/office/officeart/2005/8/layout/chevron2"/>
    <dgm:cxn modelId="{1062BDE1-767C-4004-BD87-B0AE94E2D5F3}" srcId="{8D898E1C-2270-4307-80C0-933B5DC58A0F}" destId="{236C31F2-A698-4F7E-87C5-3D35AC43EDFB}" srcOrd="0" destOrd="0" parTransId="{F8FF2502-8D13-4F84-AFD8-B596E1D96EC6}" sibTransId="{99487400-287F-4B4C-A5E7-1ECCAC7D83D9}"/>
    <dgm:cxn modelId="{5B539CE7-8395-47AA-BFFB-EA22BB34720D}" type="presOf" srcId="{432DD6F2-D5FB-4FEC-8F48-CB6AE80A51C2}" destId="{200C0F02-B61E-4FFA-A2C5-A19A984F7060}" srcOrd="0" destOrd="0" presId="urn:microsoft.com/office/officeart/2005/8/layout/chevron2"/>
    <dgm:cxn modelId="{53812BED-03C1-4FA4-9F99-1859DA858EDA}" type="presOf" srcId="{E77BE86A-3590-408A-B7A3-055D1ACDD60E}" destId="{9DFB7512-FDEF-4421-8B55-151EAC3FA2A3}" srcOrd="0" destOrd="0" presId="urn:microsoft.com/office/officeart/2005/8/layout/chevron2"/>
    <dgm:cxn modelId="{2048ABF5-56FF-4C79-9069-86882B4D0160}" type="presOf" srcId="{BA1C26CF-FF72-4DF5-81B4-211A7357F354}" destId="{8CD8EB87-0757-45D9-B824-C38FBD72F2D6}" srcOrd="0" destOrd="0" presId="urn:microsoft.com/office/officeart/2005/8/layout/chevron2"/>
    <dgm:cxn modelId="{20F257FB-2094-4162-A96D-E8F9BFFAE567}" type="presOf" srcId="{0AB57B5D-EF78-45BA-BA68-A142FA566A31}" destId="{0213CE51-4ED6-415C-A3FE-85A392362ED2}" srcOrd="0" destOrd="0" presId="urn:microsoft.com/office/officeart/2005/8/layout/chevron2"/>
    <dgm:cxn modelId="{D9FD9DFB-2D10-4ED0-B5AC-E0411CA06AEC}" type="presOf" srcId="{236C31F2-A698-4F7E-87C5-3D35AC43EDFB}" destId="{D855B505-453B-42AB-A9E8-0AD49406D82F}" srcOrd="0" destOrd="0" presId="urn:microsoft.com/office/officeart/2005/8/layout/chevron2"/>
    <dgm:cxn modelId="{30F28983-9C63-4FDC-8D99-CD70A1A4C6A2}" type="presParOf" srcId="{8CD8EB87-0757-45D9-B824-C38FBD72F2D6}" destId="{42C98274-D70E-4804-B30A-D3F76B1434BF}" srcOrd="0" destOrd="0" presId="urn:microsoft.com/office/officeart/2005/8/layout/chevron2"/>
    <dgm:cxn modelId="{52B88DD7-CD79-4C96-BEBD-D8CB23B1A888}" type="presParOf" srcId="{42C98274-D70E-4804-B30A-D3F76B1434BF}" destId="{CD23041D-4DFB-4C0C-889B-9D45636A7935}" srcOrd="0" destOrd="0" presId="urn:microsoft.com/office/officeart/2005/8/layout/chevron2"/>
    <dgm:cxn modelId="{F03B407D-68FA-4C91-8EC8-2C528B46CA0C}" type="presParOf" srcId="{42C98274-D70E-4804-B30A-D3F76B1434BF}" destId="{870B0BF2-716C-4143-9AD4-A98E17043FE9}" srcOrd="1" destOrd="0" presId="urn:microsoft.com/office/officeart/2005/8/layout/chevron2"/>
    <dgm:cxn modelId="{CF65F712-AE09-4418-B929-AE730484B7D0}" type="presParOf" srcId="{8CD8EB87-0757-45D9-B824-C38FBD72F2D6}" destId="{F59415D3-4A9C-4F00-96E7-3A9269ED0262}" srcOrd="1" destOrd="0" presId="urn:microsoft.com/office/officeart/2005/8/layout/chevron2"/>
    <dgm:cxn modelId="{4BFF7F32-C5C0-4D87-B7BE-80D6D3517FC9}" type="presParOf" srcId="{8CD8EB87-0757-45D9-B824-C38FBD72F2D6}" destId="{A3779607-E034-413D-98AC-553BCFC91523}" srcOrd="2" destOrd="0" presId="urn:microsoft.com/office/officeart/2005/8/layout/chevron2"/>
    <dgm:cxn modelId="{86458207-9BCD-4E53-A3F3-E28BCD9F3524}" type="presParOf" srcId="{A3779607-E034-413D-98AC-553BCFC91523}" destId="{9DFB7512-FDEF-4421-8B55-151EAC3FA2A3}" srcOrd="0" destOrd="0" presId="urn:microsoft.com/office/officeart/2005/8/layout/chevron2"/>
    <dgm:cxn modelId="{6E3A0921-BB53-4760-A6EB-0D5349775BB4}" type="presParOf" srcId="{A3779607-E034-413D-98AC-553BCFC91523}" destId="{230E5627-1513-4CBB-9B8E-D80FD9497C13}" srcOrd="1" destOrd="0" presId="urn:microsoft.com/office/officeart/2005/8/layout/chevron2"/>
    <dgm:cxn modelId="{41A7392B-B7F9-447C-88A5-7336DA98A781}" type="presParOf" srcId="{8CD8EB87-0757-45D9-B824-C38FBD72F2D6}" destId="{19C0F2D7-1BFD-457E-91C5-FAFC00C9B187}" srcOrd="3" destOrd="0" presId="urn:microsoft.com/office/officeart/2005/8/layout/chevron2"/>
    <dgm:cxn modelId="{B2AB77D1-C3E4-4D34-ACB9-73009C1C4895}" type="presParOf" srcId="{8CD8EB87-0757-45D9-B824-C38FBD72F2D6}" destId="{32D58704-F82F-4552-938E-E42BE79A907F}" srcOrd="4" destOrd="0" presId="urn:microsoft.com/office/officeart/2005/8/layout/chevron2"/>
    <dgm:cxn modelId="{A0DFBFD3-121F-4C14-BA65-FC6E917E44B2}" type="presParOf" srcId="{32D58704-F82F-4552-938E-E42BE79A907F}" destId="{D5EDAD42-89C4-444A-9A7D-E69B5FBB145D}" srcOrd="0" destOrd="0" presId="urn:microsoft.com/office/officeart/2005/8/layout/chevron2"/>
    <dgm:cxn modelId="{7F63EAF8-6AFC-41DA-AEA1-06B1EE319E9B}" type="presParOf" srcId="{32D58704-F82F-4552-938E-E42BE79A907F}" destId="{D855B505-453B-42AB-A9E8-0AD49406D82F}" srcOrd="1" destOrd="0" presId="urn:microsoft.com/office/officeart/2005/8/layout/chevron2"/>
    <dgm:cxn modelId="{B878C27B-B9CA-49C3-B321-206864BAFEE8}" type="presParOf" srcId="{8CD8EB87-0757-45D9-B824-C38FBD72F2D6}" destId="{E9939ADB-34FE-4473-9BB9-5D888C04F909}" srcOrd="5" destOrd="0" presId="urn:microsoft.com/office/officeart/2005/8/layout/chevron2"/>
    <dgm:cxn modelId="{18821A7E-6B00-4342-8251-AF75E70CC466}" type="presParOf" srcId="{8CD8EB87-0757-45D9-B824-C38FBD72F2D6}" destId="{23D8C000-E9B7-42AC-9174-9F32AA661063}" srcOrd="6" destOrd="0" presId="urn:microsoft.com/office/officeart/2005/8/layout/chevron2"/>
    <dgm:cxn modelId="{5698E4A4-7B10-4AE4-BEF6-5BDB639FF854}" type="presParOf" srcId="{23D8C000-E9B7-42AC-9174-9F32AA661063}" destId="{8DF11E95-50D9-4656-BFE1-861B9888DF77}" srcOrd="0" destOrd="0" presId="urn:microsoft.com/office/officeart/2005/8/layout/chevron2"/>
    <dgm:cxn modelId="{25C33DBE-0A7B-46CC-9C21-C260FE6068F9}" type="presParOf" srcId="{23D8C000-E9B7-42AC-9174-9F32AA661063}" destId="{200C0F02-B61E-4FFA-A2C5-A19A984F7060}" srcOrd="1" destOrd="0" presId="urn:microsoft.com/office/officeart/2005/8/layout/chevron2"/>
    <dgm:cxn modelId="{1EB1C50D-6E5A-40C6-A5F0-148DCA27D74C}" type="presParOf" srcId="{8CD8EB87-0757-45D9-B824-C38FBD72F2D6}" destId="{5690C080-88E5-4A7C-9B42-E408384D7897}" srcOrd="7" destOrd="0" presId="urn:microsoft.com/office/officeart/2005/8/layout/chevron2"/>
    <dgm:cxn modelId="{3DEB7792-C1B2-4E7D-AEC9-9999D33C45E9}" type="presParOf" srcId="{8CD8EB87-0757-45D9-B824-C38FBD72F2D6}" destId="{5B183539-6A27-45F3-BB2C-E99793FC608C}" srcOrd="8" destOrd="0" presId="urn:microsoft.com/office/officeart/2005/8/layout/chevron2"/>
    <dgm:cxn modelId="{196B0079-D9C2-4448-86A4-DF23D5CACB6E}" type="presParOf" srcId="{5B183539-6A27-45F3-BB2C-E99793FC608C}" destId="{CBE9724E-458D-4083-9431-70369D59009A}" srcOrd="0" destOrd="0" presId="urn:microsoft.com/office/officeart/2005/8/layout/chevron2"/>
    <dgm:cxn modelId="{67E671C8-7356-4EEC-AC45-542291A23F45}" type="presParOf" srcId="{5B183539-6A27-45F3-BB2C-E99793FC608C}" destId="{AAB42BB7-5393-47E3-97F0-A5CAD6A36D11}" srcOrd="1" destOrd="0" presId="urn:microsoft.com/office/officeart/2005/8/layout/chevron2"/>
    <dgm:cxn modelId="{AB40081E-5450-4F38-B6E9-A2FEF0B8A394}" type="presParOf" srcId="{8CD8EB87-0757-45D9-B824-C38FBD72F2D6}" destId="{A9F52E3A-F738-4C9D-AD6A-573FAEC62998}" srcOrd="9" destOrd="0" presId="urn:microsoft.com/office/officeart/2005/8/layout/chevron2"/>
    <dgm:cxn modelId="{21A82BB9-851F-421B-A0B5-059D6CF4CDFE}" type="presParOf" srcId="{8CD8EB87-0757-45D9-B824-C38FBD72F2D6}" destId="{807DCB93-BFD6-48BC-8237-D7822676ADB2}" srcOrd="10" destOrd="0" presId="urn:microsoft.com/office/officeart/2005/8/layout/chevron2"/>
    <dgm:cxn modelId="{E815DE1A-7B09-4ACE-BDBA-C4E69DFF87F8}" type="presParOf" srcId="{807DCB93-BFD6-48BC-8237-D7822676ADB2}" destId="{A88BE132-2FE4-4824-B0CB-E3CFE47EFA82}" srcOrd="0" destOrd="0" presId="urn:microsoft.com/office/officeart/2005/8/layout/chevron2"/>
    <dgm:cxn modelId="{BFA806EE-C59E-4369-8BE9-59FC99FE09EB}" type="presParOf" srcId="{807DCB93-BFD6-48BC-8237-D7822676ADB2}" destId="{0213CE51-4ED6-415C-A3FE-85A392362E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2222A-E8A7-4F1E-89C8-70EEE67EDD2C}">
      <dsp:nvSpPr>
        <dsp:cNvPr id="0" name=""/>
        <dsp:cNvSpPr/>
      </dsp:nvSpPr>
      <dsp:spPr>
        <a:xfrm>
          <a:off x="0" y="391928"/>
          <a:ext cx="9961275" cy="46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Protein intake recommendations in old age: </a:t>
          </a:r>
          <a:r>
            <a:rPr lang="en-US" sz="1800" b="1" kern="1200"/>
            <a:t>1.0-1.3 g/kg bw/day</a:t>
          </a:r>
          <a:endParaRPr lang="hu-HU" sz="1800" b="1" kern="1200" dirty="0"/>
        </a:p>
      </dsp:txBody>
      <dsp:txXfrm>
        <a:off x="22727" y="414655"/>
        <a:ext cx="9915821" cy="420101"/>
      </dsp:txXfrm>
    </dsp:sp>
    <dsp:sp modelId="{4CB8B9CF-E058-427A-8B39-92A4671AB9B6}">
      <dsp:nvSpPr>
        <dsp:cNvPr id="0" name=""/>
        <dsp:cNvSpPr/>
      </dsp:nvSpPr>
      <dsp:spPr>
        <a:xfrm>
          <a:off x="0" y="869000"/>
          <a:ext cx="9961275" cy="46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30 g of plant-based protein intake per main meal </a:t>
          </a:r>
          <a:r>
            <a:rPr lang="en-US" sz="1800" kern="1200" dirty="0"/>
            <a:t>can reduce the incidence of sarcopenia in older people</a:t>
          </a:r>
          <a:endParaRPr lang="hu-HU" sz="1800" kern="1200" dirty="0"/>
        </a:p>
      </dsp:txBody>
      <dsp:txXfrm>
        <a:off x="22727" y="891727"/>
        <a:ext cx="9915821" cy="420101"/>
      </dsp:txXfrm>
    </dsp:sp>
    <dsp:sp modelId="{F71EED67-E487-4755-BA12-CBE585A4D6D4}">
      <dsp:nvSpPr>
        <dsp:cNvPr id="0" name=""/>
        <dsp:cNvSpPr/>
      </dsp:nvSpPr>
      <dsp:spPr>
        <a:xfrm>
          <a:off x="0" y="1346073"/>
          <a:ext cx="9961275" cy="46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Wider availability of plant-based protein sources</a:t>
          </a:r>
          <a:endParaRPr lang="hu-HU" sz="1800" kern="1200" dirty="0"/>
        </a:p>
      </dsp:txBody>
      <dsp:txXfrm>
        <a:off x="22727" y="1368800"/>
        <a:ext cx="9915821" cy="420101"/>
      </dsp:txXfrm>
    </dsp:sp>
    <dsp:sp modelId="{17D8F39E-75B6-40B9-838E-84B4F7CACB0C}">
      <dsp:nvSpPr>
        <dsp:cNvPr id="0" name=""/>
        <dsp:cNvSpPr/>
      </dsp:nvSpPr>
      <dsp:spPr>
        <a:xfrm>
          <a:off x="0" y="1823145"/>
          <a:ext cx="9961275" cy="46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Prevalence of chronic non-communicable diseases may be reduced </a:t>
          </a:r>
          <a:endParaRPr lang="hu-HU" sz="1800" kern="1200" dirty="0"/>
        </a:p>
      </dsp:txBody>
      <dsp:txXfrm>
        <a:off x="22727" y="1845872"/>
        <a:ext cx="9915821" cy="420101"/>
      </dsp:txXfrm>
    </dsp:sp>
    <dsp:sp modelId="{A4C7071E-2815-4BA4-9F59-4CC25F4B318F}">
      <dsp:nvSpPr>
        <dsp:cNvPr id="0" name=""/>
        <dsp:cNvSpPr/>
      </dsp:nvSpPr>
      <dsp:spPr>
        <a:xfrm>
          <a:off x="0" y="2300218"/>
          <a:ext cx="9961275" cy="46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Sustainability</a:t>
          </a:r>
          <a:r>
            <a:rPr lang="hu-HU" sz="1800" kern="1200" dirty="0"/>
            <a:t> </a:t>
          </a:r>
          <a:r>
            <a:rPr lang="hu-HU" sz="1800" kern="1200" dirty="0" err="1"/>
            <a:t>considerations</a:t>
          </a:r>
          <a:endParaRPr lang="hu-HU" sz="1800" kern="1200" dirty="0"/>
        </a:p>
      </dsp:txBody>
      <dsp:txXfrm>
        <a:off x="22727" y="2322945"/>
        <a:ext cx="9915821" cy="420101"/>
      </dsp:txXfrm>
    </dsp:sp>
    <dsp:sp modelId="{400EF617-8C57-418C-B3BE-1C685166AC02}">
      <dsp:nvSpPr>
        <dsp:cNvPr id="0" name=""/>
        <dsp:cNvSpPr/>
      </dsp:nvSpPr>
      <dsp:spPr>
        <a:xfrm>
          <a:off x="0" y="2777290"/>
          <a:ext cx="9961275" cy="465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Recommendations that combining plant and animal sources of protein may be a good option</a:t>
          </a:r>
          <a:endParaRPr lang="hu-HU" sz="1800" kern="1200" dirty="0"/>
        </a:p>
      </dsp:txBody>
      <dsp:txXfrm>
        <a:off x="22727" y="2800017"/>
        <a:ext cx="9915821" cy="420101"/>
      </dsp:txXfrm>
    </dsp:sp>
    <dsp:sp modelId="{8EBDA8B9-B22A-4E1E-AC4C-0279A112DBE2}">
      <dsp:nvSpPr>
        <dsp:cNvPr id="0" name=""/>
        <dsp:cNvSpPr/>
      </dsp:nvSpPr>
      <dsp:spPr>
        <a:xfrm>
          <a:off x="0" y="3254363"/>
          <a:ext cx="9961275" cy="573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Digestibility of plant-based proteins: </a:t>
          </a:r>
          <a:r>
            <a:rPr lang="en-US" sz="1800" b="0" kern="1200" dirty="0"/>
            <a:t>presence of antinutritional substances, but preparation processes (e.g. heat treatment) can increase protein digestibility </a:t>
          </a:r>
          <a:r>
            <a:rPr lang="hu-HU" sz="1800" b="0" kern="1200" dirty="0">
              <a:sym typeface="Wingdings" panose="05000000000000000000" pitchFamily="2" charset="2"/>
            </a:rPr>
            <a:t></a:t>
          </a:r>
          <a:r>
            <a:rPr lang="en-US" sz="1800" b="0" kern="1200" dirty="0"/>
            <a:t> pea protein is particularly digestible</a:t>
          </a:r>
          <a:endParaRPr lang="hu-HU" sz="1800" b="0" kern="1200" dirty="0"/>
        </a:p>
      </dsp:txBody>
      <dsp:txXfrm>
        <a:off x="27994" y="3282357"/>
        <a:ext cx="9905287" cy="51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2DB69-09D7-485D-B251-0B2F01F01B60}">
      <dsp:nvSpPr>
        <dsp:cNvPr id="0" name=""/>
        <dsp:cNvSpPr/>
      </dsp:nvSpPr>
      <dsp:spPr>
        <a:xfrm rot="4396374">
          <a:off x="3135320" y="931870"/>
          <a:ext cx="4042602" cy="281921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BE69C-9FDF-48E3-974F-3458C22F4C01}">
      <dsp:nvSpPr>
        <dsp:cNvPr id="0" name=""/>
        <dsp:cNvSpPr/>
      </dsp:nvSpPr>
      <dsp:spPr>
        <a:xfrm>
          <a:off x="4649692" y="1299987"/>
          <a:ext cx="102088" cy="102088"/>
        </a:xfrm>
        <a:prstGeom prst="ellipse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3E9B291-763A-4F70-BCE8-5D7BBC1735D7}">
      <dsp:nvSpPr>
        <dsp:cNvPr id="0" name=""/>
        <dsp:cNvSpPr/>
      </dsp:nvSpPr>
      <dsp:spPr>
        <a:xfrm>
          <a:off x="5348716" y="1863815"/>
          <a:ext cx="102088" cy="102088"/>
        </a:xfrm>
        <a:prstGeom prst="ellipse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CF8736-D54A-4903-991E-0E61FADB84EC}">
      <dsp:nvSpPr>
        <dsp:cNvPr id="0" name=""/>
        <dsp:cNvSpPr/>
      </dsp:nvSpPr>
      <dsp:spPr>
        <a:xfrm>
          <a:off x="5872598" y="2523175"/>
          <a:ext cx="102088" cy="102088"/>
        </a:xfrm>
        <a:prstGeom prst="ellipse">
          <a:avLst/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894C71-4593-495F-8F47-B29D90D253C0}">
      <dsp:nvSpPr>
        <dsp:cNvPr id="0" name=""/>
        <dsp:cNvSpPr/>
      </dsp:nvSpPr>
      <dsp:spPr>
        <a:xfrm>
          <a:off x="2000439" y="0"/>
          <a:ext cx="4413025" cy="74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Developing health</a:t>
          </a:r>
          <a:r>
            <a:rPr lang="hu-HU" sz="2000" b="1" kern="1200" dirty="0"/>
            <a:t>-</a:t>
          </a:r>
          <a:r>
            <a:rPr lang="hu-HU" sz="2000" b="1" kern="1200" dirty="0" err="1"/>
            <a:t>protective</a:t>
          </a:r>
          <a:r>
            <a:rPr lang="en-US" sz="2000" b="1" kern="1200" dirty="0"/>
            <a:t> </a:t>
          </a:r>
          <a:r>
            <a:rPr lang="hu-HU" sz="2000" b="1" kern="1200" dirty="0" err="1"/>
            <a:t>beverage</a:t>
          </a:r>
          <a:r>
            <a:rPr lang="en-US" sz="2000" b="1" kern="1200" dirty="0"/>
            <a:t>s for the </a:t>
          </a:r>
          <a:r>
            <a:rPr lang="hu-HU" sz="2000" b="1" kern="1200" dirty="0" err="1"/>
            <a:t>elderly</a:t>
          </a:r>
          <a:endParaRPr lang="hu-HU" sz="2000" b="1" kern="1200" dirty="0"/>
        </a:p>
      </dsp:txBody>
      <dsp:txXfrm>
        <a:off x="2000439" y="0"/>
        <a:ext cx="4413025" cy="749272"/>
      </dsp:txXfrm>
    </dsp:sp>
    <dsp:sp modelId="{127285C9-5346-4E4F-B7C5-B5B85A95CBFD}">
      <dsp:nvSpPr>
        <dsp:cNvPr id="0" name=""/>
        <dsp:cNvSpPr/>
      </dsp:nvSpPr>
      <dsp:spPr>
        <a:xfrm>
          <a:off x="4962413" y="997944"/>
          <a:ext cx="6106136" cy="74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 err="1"/>
            <a:t>Determination</a:t>
          </a:r>
          <a:r>
            <a:rPr lang="hu-HU" sz="2000" kern="1200" dirty="0"/>
            <a:t> of </a:t>
          </a:r>
          <a:r>
            <a:rPr lang="hu-HU" sz="2000" kern="1200" dirty="0" err="1"/>
            <a:t>their</a:t>
          </a:r>
          <a:r>
            <a:rPr lang="hu-HU" sz="2000" kern="1200" dirty="0"/>
            <a:t> </a:t>
          </a:r>
          <a:r>
            <a:rPr lang="hu-HU" sz="2000" kern="1200" dirty="0" err="1"/>
            <a:t>antioxidant</a:t>
          </a:r>
          <a:r>
            <a:rPr lang="hu-HU" sz="2000" kern="1200" dirty="0"/>
            <a:t> </a:t>
          </a:r>
          <a:r>
            <a:rPr lang="hu-HU" sz="2000" kern="1200" dirty="0" err="1"/>
            <a:t>capacity</a:t>
          </a:r>
          <a:endParaRPr lang="hu-HU" sz="2000" kern="1200" dirty="0"/>
        </a:p>
      </dsp:txBody>
      <dsp:txXfrm>
        <a:off x="4962413" y="997944"/>
        <a:ext cx="6106136" cy="749272"/>
      </dsp:txXfrm>
    </dsp:sp>
    <dsp:sp modelId="{C0466478-CBB0-4349-8C51-0A2479726A7B}">
      <dsp:nvSpPr>
        <dsp:cNvPr id="0" name=""/>
        <dsp:cNvSpPr/>
      </dsp:nvSpPr>
      <dsp:spPr>
        <a:xfrm>
          <a:off x="921363" y="1110987"/>
          <a:ext cx="3220552" cy="74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Determination of the digestible protein content of beverages</a:t>
          </a:r>
          <a:endParaRPr lang="hu-HU" sz="2000" kern="1200" dirty="0"/>
        </a:p>
      </dsp:txBody>
      <dsp:txXfrm>
        <a:off x="921363" y="1110987"/>
        <a:ext cx="3220552" cy="749272"/>
      </dsp:txXfrm>
    </dsp:sp>
    <dsp:sp modelId="{6369C2BC-48ED-4178-B3F9-DA2727AFC292}">
      <dsp:nvSpPr>
        <dsp:cNvPr id="0" name=""/>
        <dsp:cNvSpPr/>
      </dsp:nvSpPr>
      <dsp:spPr>
        <a:xfrm>
          <a:off x="2018241" y="2319766"/>
          <a:ext cx="3348078" cy="74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Comparison of the measured crude and digestible protein content of beverages with the regulatory requirements</a:t>
          </a:r>
          <a:endParaRPr lang="hu-HU" sz="2000" kern="1200" dirty="0"/>
        </a:p>
      </dsp:txBody>
      <dsp:txXfrm>
        <a:off x="2018241" y="2319766"/>
        <a:ext cx="3348078" cy="749272"/>
      </dsp:txXfrm>
    </dsp:sp>
    <dsp:sp modelId="{41145B1C-CB38-4180-85DF-C7D81FC04DE1}">
      <dsp:nvSpPr>
        <dsp:cNvPr id="0" name=""/>
        <dsp:cNvSpPr/>
      </dsp:nvSpPr>
      <dsp:spPr>
        <a:xfrm>
          <a:off x="5439940" y="3933680"/>
          <a:ext cx="2575624" cy="749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Investigation of the </a:t>
          </a:r>
          <a:r>
            <a:rPr lang="en-US" sz="2000" b="1" kern="1200" dirty="0" err="1"/>
            <a:t>bioa</a:t>
          </a:r>
          <a:r>
            <a:rPr lang="hu-HU" sz="2000" b="1" kern="1200" dirty="0" err="1"/>
            <a:t>ccess</a:t>
          </a:r>
          <a:r>
            <a:rPr lang="en-US" sz="2000" b="1" kern="1200" dirty="0"/>
            <a:t>ability of</a:t>
          </a:r>
          <a:r>
            <a:rPr lang="hu-HU" sz="2000" b="1" kern="1200" dirty="0"/>
            <a:t> </a:t>
          </a:r>
          <a:r>
            <a:rPr lang="hu-HU" sz="2000" b="1" kern="1200" dirty="0" err="1"/>
            <a:t>the</a:t>
          </a:r>
          <a:r>
            <a:rPr lang="en-US" sz="2000" b="1" kern="1200" dirty="0"/>
            <a:t> </a:t>
          </a:r>
          <a:r>
            <a:rPr lang="hu-HU" sz="2000" b="1" kern="1200" dirty="0" err="1"/>
            <a:t>polyphenols</a:t>
          </a:r>
          <a:endParaRPr lang="hu-HU" sz="2000" b="1" kern="1200" dirty="0"/>
        </a:p>
      </dsp:txBody>
      <dsp:txXfrm>
        <a:off x="5439940" y="3933680"/>
        <a:ext cx="2575624" cy="749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C82C-FDC3-453E-9093-9F81178E386C}">
      <dsp:nvSpPr>
        <dsp:cNvPr id="0" name=""/>
        <dsp:cNvSpPr/>
      </dsp:nvSpPr>
      <dsp:spPr>
        <a:xfrm rot="5400000">
          <a:off x="-290344" y="291478"/>
          <a:ext cx="1935629" cy="135494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4000" kern="1200" dirty="0"/>
        </a:p>
      </dsp:txBody>
      <dsp:txXfrm rot="-5400000">
        <a:off x="1" y="678603"/>
        <a:ext cx="1354940" cy="580689"/>
      </dsp:txXfrm>
    </dsp:sp>
    <dsp:sp modelId="{AFA9C4E6-AC54-4A0B-8781-5705AD1346DB}">
      <dsp:nvSpPr>
        <dsp:cNvPr id="0" name=""/>
        <dsp:cNvSpPr/>
      </dsp:nvSpPr>
      <dsp:spPr>
        <a:xfrm rot="5400000">
          <a:off x="3956287" y="-2600212"/>
          <a:ext cx="1258159" cy="6460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2400" kern="1200" dirty="0" err="1"/>
            <a:t>Kjeldahl</a:t>
          </a:r>
          <a:r>
            <a:rPr lang="hu-HU" sz="2400" kern="1200" dirty="0"/>
            <a:t> </a:t>
          </a:r>
          <a:r>
            <a:rPr lang="hu-HU" sz="2400" kern="1200" dirty="0" err="1"/>
            <a:t>determination</a:t>
          </a:r>
          <a:r>
            <a:rPr lang="hu-HU" sz="2400" kern="1200" dirty="0"/>
            <a:t> of </a:t>
          </a:r>
          <a:r>
            <a:rPr lang="hu-HU" sz="2400" kern="1200" dirty="0" err="1"/>
            <a:t>crude</a:t>
          </a:r>
          <a:r>
            <a:rPr lang="hu-HU" sz="2400" kern="1200" dirty="0"/>
            <a:t> protein </a:t>
          </a:r>
          <a:r>
            <a:rPr lang="hu-HU" sz="2400" kern="1200" dirty="0" err="1"/>
            <a:t>content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Protein </a:t>
          </a:r>
          <a:r>
            <a:rPr lang="hu-HU" sz="2400" kern="1200" dirty="0" err="1"/>
            <a:t>content</a:t>
          </a:r>
          <a:r>
            <a:rPr lang="hu-HU" sz="2400" kern="1200" dirty="0"/>
            <a:t> (%) = f x (V-</a:t>
          </a:r>
          <a:r>
            <a:rPr lang="hu-HU" sz="2400" kern="1200" dirty="0" err="1"/>
            <a:t>Vv</a:t>
          </a:r>
          <a:r>
            <a:rPr lang="hu-HU" sz="2400" kern="1200" dirty="0"/>
            <a:t>) x 0,001401 x K x 100</a:t>
          </a:r>
        </a:p>
      </dsp:txBody>
      <dsp:txXfrm rot="-5400000">
        <a:off x="1354940" y="62553"/>
        <a:ext cx="6399435" cy="1135323"/>
      </dsp:txXfrm>
    </dsp:sp>
    <dsp:sp modelId="{727D0908-8537-4163-B740-CB6DBB0D994A}">
      <dsp:nvSpPr>
        <dsp:cNvPr id="0" name=""/>
        <dsp:cNvSpPr/>
      </dsp:nvSpPr>
      <dsp:spPr>
        <a:xfrm rot="5400000">
          <a:off x="-290344" y="1937820"/>
          <a:ext cx="1935629" cy="1354940"/>
        </a:xfrm>
        <a:prstGeom prst="chevr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800" kern="1200" dirty="0"/>
        </a:p>
      </dsp:txBody>
      <dsp:txXfrm rot="-5400000">
        <a:off x="1" y="2324945"/>
        <a:ext cx="1354940" cy="580689"/>
      </dsp:txXfrm>
    </dsp:sp>
    <dsp:sp modelId="{4FF8B7BA-A951-40E7-99C5-9825569FE072}">
      <dsp:nvSpPr>
        <dsp:cNvPr id="0" name=""/>
        <dsp:cNvSpPr/>
      </dsp:nvSpPr>
      <dsp:spPr>
        <a:xfrm rot="5400000">
          <a:off x="3956287" y="-953871"/>
          <a:ext cx="1258159" cy="6460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CUPRAC (Cupric Ion Reducing Antioxidant Capacity) method</a:t>
          </a:r>
          <a:endParaRPr lang="hu-HU" sz="2400" kern="1200" dirty="0"/>
        </a:p>
      </dsp:txBody>
      <dsp:txXfrm rot="-5400000">
        <a:off x="1354940" y="1708894"/>
        <a:ext cx="6399435" cy="1135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1C82C-FDC3-453E-9093-9F81178E386C}">
      <dsp:nvSpPr>
        <dsp:cNvPr id="0" name=""/>
        <dsp:cNvSpPr/>
      </dsp:nvSpPr>
      <dsp:spPr>
        <a:xfrm rot="5400000">
          <a:off x="-292384" y="295518"/>
          <a:ext cx="1949226" cy="1364458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4000" kern="1200" dirty="0"/>
        </a:p>
      </dsp:txBody>
      <dsp:txXfrm rot="-5400000">
        <a:off x="0" y="685363"/>
        <a:ext cx="1364458" cy="584768"/>
      </dsp:txXfrm>
    </dsp:sp>
    <dsp:sp modelId="{AFA9C4E6-AC54-4A0B-8781-5705AD1346DB}">
      <dsp:nvSpPr>
        <dsp:cNvPr id="0" name=""/>
        <dsp:cNvSpPr/>
      </dsp:nvSpPr>
      <dsp:spPr>
        <a:xfrm rot="5400000">
          <a:off x="3503277" y="-2135684"/>
          <a:ext cx="1266997" cy="5544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Determination of </a:t>
          </a:r>
          <a:r>
            <a:rPr lang="hu-HU" sz="2400" kern="1200" dirty="0"/>
            <a:t>T</a:t>
          </a:r>
          <a:r>
            <a:rPr lang="en-US" sz="2400" kern="1200" dirty="0" err="1"/>
            <a:t>otal</a:t>
          </a:r>
          <a:r>
            <a:rPr lang="en-US" sz="2400" kern="1200" dirty="0"/>
            <a:t> </a:t>
          </a:r>
          <a:r>
            <a:rPr lang="hu-HU" sz="2400" kern="1200" dirty="0"/>
            <a:t>P</a:t>
          </a:r>
          <a:r>
            <a:rPr lang="en-US" sz="2400" kern="1200" dirty="0" err="1"/>
            <a:t>olyphenol</a:t>
          </a:r>
          <a:r>
            <a:rPr lang="en-US" sz="2400" kern="1200" dirty="0"/>
            <a:t> </a:t>
          </a:r>
          <a:r>
            <a:rPr lang="hu-HU" sz="2400" kern="1200" dirty="0"/>
            <a:t>C</a:t>
          </a:r>
          <a:r>
            <a:rPr lang="en-US" sz="2400" kern="1200" dirty="0" err="1"/>
            <a:t>ontent</a:t>
          </a:r>
          <a:r>
            <a:rPr lang="en-US" sz="2400" kern="1200" dirty="0"/>
            <a:t> (TPC) with </a:t>
          </a:r>
          <a:r>
            <a:rPr lang="en-US" sz="2400" kern="1200" dirty="0" err="1"/>
            <a:t>Folin-Ciocalteu</a:t>
          </a:r>
          <a:r>
            <a:rPr lang="en-US" sz="2400" kern="1200" dirty="0"/>
            <a:t> reagent</a:t>
          </a:r>
          <a:endParaRPr lang="hu-HU" sz="2400" kern="1200" dirty="0"/>
        </a:p>
      </dsp:txBody>
      <dsp:txXfrm rot="-5400000">
        <a:off x="1364459" y="64984"/>
        <a:ext cx="5482784" cy="1143297"/>
      </dsp:txXfrm>
    </dsp:sp>
    <dsp:sp modelId="{E693EDAF-6904-4951-A081-B2CEA5B0FD57}">
      <dsp:nvSpPr>
        <dsp:cNvPr id="0" name=""/>
        <dsp:cNvSpPr/>
      </dsp:nvSpPr>
      <dsp:spPr>
        <a:xfrm rot="5400000">
          <a:off x="-292384" y="1955980"/>
          <a:ext cx="1949226" cy="1364458"/>
        </a:xfrm>
        <a:prstGeom prst="chevr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4000" kern="1200" dirty="0"/>
        </a:p>
      </dsp:txBody>
      <dsp:txXfrm rot="-5400000">
        <a:off x="0" y="2345825"/>
        <a:ext cx="1364458" cy="584768"/>
      </dsp:txXfrm>
    </dsp:sp>
    <dsp:sp modelId="{EEA09435-7B57-4D3C-BB48-DA50A8BF29A1}">
      <dsp:nvSpPr>
        <dsp:cNvPr id="0" name=""/>
        <dsp:cNvSpPr/>
      </dsp:nvSpPr>
      <dsp:spPr>
        <a:xfrm rot="5400000">
          <a:off x="3503277" y="-475222"/>
          <a:ext cx="1266997" cy="5544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CUPRAC (Cupric Ion Reducing Antioxidant Capacity) method</a:t>
          </a:r>
          <a:endParaRPr lang="hu-HU" sz="2400" kern="1200" dirty="0"/>
        </a:p>
      </dsp:txBody>
      <dsp:txXfrm rot="-5400000">
        <a:off x="1364459" y="1725446"/>
        <a:ext cx="5482784" cy="1143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041D-4DFB-4C0C-889B-9D45636A7935}">
      <dsp:nvSpPr>
        <dsp:cNvPr id="0" name=""/>
        <dsp:cNvSpPr/>
      </dsp:nvSpPr>
      <dsp:spPr>
        <a:xfrm rot="5400000">
          <a:off x="-143735" y="149128"/>
          <a:ext cx="958236" cy="67076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1.</a:t>
          </a:r>
        </a:p>
      </dsp:txBody>
      <dsp:txXfrm rot="-5400000">
        <a:off x="1" y="340776"/>
        <a:ext cx="670765" cy="287471"/>
      </dsp:txXfrm>
    </dsp:sp>
    <dsp:sp modelId="{870B0BF2-716C-4143-9AD4-A98E17043FE9}">
      <dsp:nvSpPr>
        <dsp:cNvPr id="0" name=""/>
        <dsp:cNvSpPr/>
      </dsp:nvSpPr>
      <dsp:spPr>
        <a:xfrm rot="5400000">
          <a:off x="5487979" y="-4811820"/>
          <a:ext cx="622854" cy="10257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 err="1"/>
            <a:t>Pseudocereal</a:t>
          </a:r>
          <a:r>
            <a:rPr lang="hu-HU" sz="2400" b="0" kern="1200" dirty="0"/>
            <a:t>-</a:t>
          </a:r>
          <a:r>
            <a:rPr lang="en-US" sz="2400" b="0" kern="1200" dirty="0"/>
            <a:t>based </a:t>
          </a:r>
          <a:r>
            <a:rPr lang="hu-HU" sz="2400" b="0" kern="1200" dirty="0" err="1"/>
            <a:t>beverages</a:t>
          </a:r>
          <a:r>
            <a:rPr lang="en-US" sz="2400" b="0" kern="1200" dirty="0"/>
            <a:t>:</a:t>
          </a:r>
          <a:r>
            <a:rPr lang="en-US" sz="2400" kern="1200" dirty="0"/>
            <a:t> gluten and lactose</a:t>
          </a:r>
          <a:r>
            <a:rPr lang="hu-HU" sz="2400" kern="1200" dirty="0"/>
            <a:t>-</a:t>
          </a:r>
          <a:r>
            <a:rPr lang="en-US" sz="2400" kern="1200" dirty="0"/>
            <a:t>free, protein and fib</a:t>
          </a:r>
          <a:r>
            <a:rPr lang="hu-HU" sz="2400" kern="1200" dirty="0"/>
            <a:t>re</a:t>
          </a:r>
          <a:r>
            <a:rPr lang="en-US" sz="2400" kern="1200" dirty="0"/>
            <a:t> source, antioxidant</a:t>
          </a:r>
          <a:r>
            <a:rPr lang="hu-HU" sz="2400" kern="1200" dirty="0"/>
            <a:t>s</a:t>
          </a:r>
          <a:r>
            <a:rPr lang="en-US" sz="2400" kern="1200" dirty="0"/>
            <a:t>, fruit</a:t>
          </a:r>
          <a:endParaRPr lang="hu-HU" sz="2400" kern="1200" dirty="0"/>
        </a:p>
      </dsp:txBody>
      <dsp:txXfrm rot="-5400000">
        <a:off x="670766" y="35798"/>
        <a:ext cx="10226877" cy="562044"/>
      </dsp:txXfrm>
    </dsp:sp>
    <dsp:sp modelId="{9DFB7512-FDEF-4421-8B55-151EAC3FA2A3}">
      <dsp:nvSpPr>
        <dsp:cNvPr id="0" name=""/>
        <dsp:cNvSpPr/>
      </dsp:nvSpPr>
      <dsp:spPr>
        <a:xfrm rot="5400000">
          <a:off x="-143735" y="1010028"/>
          <a:ext cx="958236" cy="670765"/>
        </a:xfrm>
        <a:prstGeom prst="chevron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2.</a:t>
          </a:r>
        </a:p>
      </dsp:txBody>
      <dsp:txXfrm rot="-5400000">
        <a:off x="1" y="1201676"/>
        <a:ext cx="670765" cy="287471"/>
      </dsp:txXfrm>
    </dsp:sp>
    <dsp:sp modelId="{230E5627-1513-4CBB-9B8E-D80FD9497C13}">
      <dsp:nvSpPr>
        <dsp:cNvPr id="0" name=""/>
        <dsp:cNvSpPr/>
      </dsp:nvSpPr>
      <dsp:spPr>
        <a:xfrm rot="5400000">
          <a:off x="5487979" y="-3964324"/>
          <a:ext cx="622854" cy="10257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Antioxidant properties: </a:t>
          </a:r>
          <a:r>
            <a:rPr lang="hu-HU" sz="2400" b="0" kern="1200" dirty="0" err="1"/>
            <a:t>increased</a:t>
          </a:r>
          <a:r>
            <a:rPr lang="hu-HU" sz="2400" b="0" kern="1200" dirty="0"/>
            <a:t> </a:t>
          </a:r>
          <a:r>
            <a:rPr lang="en-US" sz="2400" b="0" kern="1200" dirty="0"/>
            <a:t>with the addition of proteins and </a:t>
          </a:r>
          <a:r>
            <a:rPr lang="hu-HU" sz="2400" b="0" kern="1200" dirty="0" err="1"/>
            <a:t>fibre</a:t>
          </a:r>
          <a:endParaRPr lang="hu-HU" sz="2400" b="0" kern="1200" dirty="0"/>
        </a:p>
      </dsp:txBody>
      <dsp:txXfrm rot="-5400000">
        <a:off x="670766" y="883294"/>
        <a:ext cx="10226877" cy="562044"/>
      </dsp:txXfrm>
    </dsp:sp>
    <dsp:sp modelId="{D5EDAD42-89C4-444A-9A7D-E69B5FBB145D}">
      <dsp:nvSpPr>
        <dsp:cNvPr id="0" name=""/>
        <dsp:cNvSpPr/>
      </dsp:nvSpPr>
      <dsp:spPr>
        <a:xfrm rot="5400000">
          <a:off x="-143735" y="1870929"/>
          <a:ext cx="958236" cy="670765"/>
        </a:xfrm>
        <a:prstGeom prst="chevron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3.</a:t>
          </a:r>
        </a:p>
      </dsp:txBody>
      <dsp:txXfrm rot="-5400000">
        <a:off x="1" y="2062577"/>
        <a:ext cx="670765" cy="287471"/>
      </dsp:txXfrm>
    </dsp:sp>
    <dsp:sp modelId="{D855B505-453B-42AB-A9E8-0AD49406D82F}">
      <dsp:nvSpPr>
        <dsp:cNvPr id="0" name=""/>
        <dsp:cNvSpPr/>
      </dsp:nvSpPr>
      <dsp:spPr>
        <a:xfrm rot="5400000">
          <a:off x="5487979" y="-3090020"/>
          <a:ext cx="622854" cy="10257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/>
            <a:t>Bioa</a:t>
          </a:r>
          <a:r>
            <a:rPr lang="hu-HU" sz="2400" b="0" kern="1200" dirty="0" err="1"/>
            <a:t>ccessi</a:t>
          </a:r>
          <a:r>
            <a:rPr lang="en-US" sz="2400" b="0" kern="1200" dirty="0" err="1"/>
            <a:t>bility</a:t>
          </a:r>
          <a:r>
            <a:rPr lang="en-US" sz="2400" b="0" kern="1200" dirty="0"/>
            <a:t> of antioxidants: brown rice protein + inulin is </a:t>
          </a:r>
          <a:r>
            <a:rPr lang="hu-HU" sz="2400" b="0" kern="1200" dirty="0" err="1"/>
            <a:t>the</a:t>
          </a:r>
          <a:r>
            <a:rPr lang="hu-HU" sz="2400" b="0" kern="1200" dirty="0"/>
            <a:t> </a:t>
          </a:r>
          <a:r>
            <a:rPr lang="en-US" sz="2400" b="0" kern="1200" dirty="0"/>
            <a:t>most favorable</a:t>
          </a:r>
          <a:endParaRPr lang="hu-HU" sz="2400" b="0" kern="1200" dirty="0"/>
        </a:p>
      </dsp:txBody>
      <dsp:txXfrm rot="-5400000">
        <a:off x="670766" y="1757598"/>
        <a:ext cx="10226877" cy="562044"/>
      </dsp:txXfrm>
    </dsp:sp>
    <dsp:sp modelId="{8DF11E95-50D9-4656-BFE1-861B9888DF77}">
      <dsp:nvSpPr>
        <dsp:cNvPr id="0" name=""/>
        <dsp:cNvSpPr/>
      </dsp:nvSpPr>
      <dsp:spPr>
        <a:xfrm rot="5400000">
          <a:off x="-143735" y="2731829"/>
          <a:ext cx="958236" cy="670765"/>
        </a:xfrm>
        <a:prstGeom prst="chevron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/>
            <a:t>4.</a:t>
          </a:r>
        </a:p>
      </dsp:txBody>
      <dsp:txXfrm rot="-5400000">
        <a:off x="1" y="2923477"/>
        <a:ext cx="670765" cy="287471"/>
      </dsp:txXfrm>
    </dsp:sp>
    <dsp:sp modelId="{200C0F02-B61E-4FFA-A2C5-A19A984F7060}">
      <dsp:nvSpPr>
        <dsp:cNvPr id="0" name=""/>
        <dsp:cNvSpPr/>
      </dsp:nvSpPr>
      <dsp:spPr>
        <a:xfrm rot="5400000">
          <a:off x="5487979" y="-2229120"/>
          <a:ext cx="622854" cy="10257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b="0" kern="1200" dirty="0" err="1"/>
            <a:t>Digestibility</a:t>
          </a:r>
          <a:r>
            <a:rPr lang="hu-HU" sz="2400" b="0" kern="1200" dirty="0"/>
            <a:t> of </a:t>
          </a:r>
          <a:r>
            <a:rPr lang="hu-HU" sz="2400" b="0" kern="1200" dirty="0" err="1"/>
            <a:t>proteins</a:t>
          </a:r>
          <a:r>
            <a:rPr lang="hu-HU" sz="2400" b="0" kern="1200" dirty="0"/>
            <a:t>: </a:t>
          </a:r>
          <a:r>
            <a:rPr lang="hu-HU" sz="2400" b="0" kern="1200" dirty="0" err="1"/>
            <a:t>reduced</a:t>
          </a:r>
          <a:r>
            <a:rPr lang="hu-HU" sz="2400" b="0" kern="1200" dirty="0"/>
            <a:t> </a:t>
          </a:r>
          <a:r>
            <a:rPr lang="hu-HU" sz="2400" b="0" kern="1200" dirty="0" err="1"/>
            <a:t>by</a:t>
          </a:r>
          <a:r>
            <a:rPr lang="hu-HU" sz="2400" b="0" kern="1200" dirty="0"/>
            <a:t> </a:t>
          </a:r>
          <a:r>
            <a:rPr lang="hu-HU" sz="2400" b="0" kern="1200" dirty="0" err="1"/>
            <a:t>fibres</a:t>
          </a:r>
          <a:endParaRPr lang="hu-HU" sz="2400" b="0" kern="1200" dirty="0"/>
        </a:p>
      </dsp:txBody>
      <dsp:txXfrm rot="-5400000">
        <a:off x="670766" y="2618498"/>
        <a:ext cx="10226877" cy="562044"/>
      </dsp:txXfrm>
    </dsp:sp>
    <dsp:sp modelId="{CBE9724E-458D-4083-9431-70369D59009A}">
      <dsp:nvSpPr>
        <dsp:cNvPr id="0" name=""/>
        <dsp:cNvSpPr/>
      </dsp:nvSpPr>
      <dsp:spPr>
        <a:xfrm rot="5400000">
          <a:off x="-143735" y="3592729"/>
          <a:ext cx="958236" cy="670765"/>
        </a:xfrm>
        <a:prstGeom prst="chevron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5.</a:t>
          </a:r>
        </a:p>
      </dsp:txBody>
      <dsp:txXfrm rot="-5400000">
        <a:off x="1" y="3784377"/>
        <a:ext cx="670765" cy="287471"/>
      </dsp:txXfrm>
    </dsp:sp>
    <dsp:sp modelId="{AAB42BB7-5393-47E3-97F0-A5CAD6A36D11}">
      <dsp:nvSpPr>
        <dsp:cNvPr id="0" name=""/>
        <dsp:cNvSpPr/>
      </dsp:nvSpPr>
      <dsp:spPr>
        <a:xfrm rot="5400000">
          <a:off x="5487979" y="-1368220"/>
          <a:ext cx="622854" cy="10257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400" kern="1200" dirty="0"/>
            <a:t>Protein </a:t>
          </a:r>
          <a:r>
            <a:rPr lang="hu-HU" sz="2400" kern="1200" dirty="0" err="1"/>
            <a:t>sources</a:t>
          </a:r>
          <a:r>
            <a:rPr lang="hu-HU" sz="2400" kern="1200" dirty="0"/>
            <a:t>: </a:t>
          </a:r>
          <a:r>
            <a:rPr lang="hu-HU" sz="2400" kern="1200" dirty="0" err="1"/>
            <a:t>beverages</a:t>
          </a:r>
          <a:r>
            <a:rPr lang="hu-HU" sz="2400" kern="1200" dirty="0"/>
            <a:t> </a:t>
          </a:r>
          <a:r>
            <a:rPr lang="hu-HU" sz="2400" kern="1200" dirty="0" err="1"/>
            <a:t>with</a:t>
          </a:r>
          <a:r>
            <a:rPr lang="hu-HU" sz="2400" kern="1200" dirty="0"/>
            <a:t> </a:t>
          </a:r>
          <a:r>
            <a:rPr lang="hu-HU" sz="2400" kern="1200" dirty="0" err="1"/>
            <a:t>brown</a:t>
          </a:r>
          <a:r>
            <a:rPr lang="hu-HU" sz="2400" kern="1200" dirty="0"/>
            <a:t> </a:t>
          </a:r>
          <a:r>
            <a:rPr lang="hu-HU" sz="2400" kern="1200" dirty="0" err="1"/>
            <a:t>rice</a:t>
          </a:r>
          <a:r>
            <a:rPr lang="hu-HU" sz="2400" kern="1200" dirty="0"/>
            <a:t> and </a:t>
          </a:r>
          <a:r>
            <a:rPr lang="hu-HU" sz="2400" kern="1200" dirty="0" err="1"/>
            <a:t>pea</a:t>
          </a:r>
          <a:r>
            <a:rPr lang="hu-HU" sz="2400" kern="1200" dirty="0"/>
            <a:t> protein</a:t>
          </a:r>
        </a:p>
      </dsp:txBody>
      <dsp:txXfrm rot="-5400000">
        <a:off x="670766" y="3479398"/>
        <a:ext cx="10226877" cy="562044"/>
      </dsp:txXfrm>
    </dsp:sp>
    <dsp:sp modelId="{A88BE132-2FE4-4824-B0CB-E3CFE47EFA82}">
      <dsp:nvSpPr>
        <dsp:cNvPr id="0" name=""/>
        <dsp:cNvSpPr/>
      </dsp:nvSpPr>
      <dsp:spPr>
        <a:xfrm rot="5400000">
          <a:off x="-143735" y="4453629"/>
          <a:ext cx="958236" cy="670765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6.</a:t>
          </a:r>
        </a:p>
      </dsp:txBody>
      <dsp:txXfrm rot="-5400000">
        <a:off x="1" y="4645277"/>
        <a:ext cx="670765" cy="287471"/>
      </dsp:txXfrm>
    </dsp:sp>
    <dsp:sp modelId="{0213CE51-4ED6-415C-A3FE-85A392362ED2}">
      <dsp:nvSpPr>
        <dsp:cNvPr id="0" name=""/>
        <dsp:cNvSpPr/>
      </dsp:nvSpPr>
      <dsp:spPr>
        <a:xfrm rot="5400000">
          <a:off x="5487979" y="-507320"/>
          <a:ext cx="622854" cy="102572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Results: </a:t>
          </a:r>
          <a:r>
            <a:rPr lang="hu-HU" sz="2400" b="0" kern="1200" dirty="0"/>
            <a:t>BRF + I and BF + P </a:t>
          </a:r>
          <a:r>
            <a:rPr lang="hu-HU" sz="2400" b="0" kern="1200" dirty="0" err="1"/>
            <a:t>beverages</a:t>
          </a:r>
          <a:r>
            <a:rPr lang="hu-HU" sz="2400" b="0" kern="1200" dirty="0"/>
            <a:t> </a:t>
          </a:r>
          <a:r>
            <a:rPr lang="hu-HU" sz="2400" b="0" kern="1200" dirty="0" err="1"/>
            <a:t>seem</a:t>
          </a:r>
          <a:r>
            <a:rPr lang="hu-HU" sz="2400" b="0" kern="1200" dirty="0"/>
            <a:t> </a:t>
          </a:r>
          <a:r>
            <a:rPr lang="hu-HU" sz="2400" b="0" kern="1200" dirty="0" err="1"/>
            <a:t>to</a:t>
          </a:r>
          <a:r>
            <a:rPr lang="hu-HU" sz="2400" b="0" kern="1200" dirty="0"/>
            <a:t> be </a:t>
          </a:r>
          <a:r>
            <a:rPr lang="hu-HU" sz="2400" b="0" kern="1200" dirty="0" err="1"/>
            <a:t>the</a:t>
          </a:r>
          <a:r>
            <a:rPr lang="hu-HU" sz="2400" b="0" kern="1200" dirty="0"/>
            <a:t> </a:t>
          </a:r>
          <a:r>
            <a:rPr lang="hu-HU" sz="2400" b="0" kern="1200" dirty="0" err="1"/>
            <a:t>bests</a:t>
          </a:r>
          <a:r>
            <a:rPr lang="hu-HU" sz="2400" b="0" kern="1200" dirty="0"/>
            <a:t> in </a:t>
          </a:r>
          <a:r>
            <a:rPr lang="hu-HU" sz="2400" b="0" kern="1200" dirty="0" err="1"/>
            <a:t>case</a:t>
          </a:r>
          <a:r>
            <a:rPr lang="hu-HU" sz="2400" b="0" kern="1200" dirty="0"/>
            <a:t> of </a:t>
          </a:r>
          <a:r>
            <a:rPr lang="hu-HU" sz="2400" b="0" kern="1200" dirty="0" err="1"/>
            <a:t>bioaccessibility</a:t>
          </a:r>
          <a:r>
            <a:rPr lang="hu-HU" sz="2400" b="0" kern="1200" dirty="0"/>
            <a:t> of </a:t>
          </a:r>
          <a:r>
            <a:rPr lang="hu-HU" sz="2400" b="0" kern="1200" dirty="0" err="1"/>
            <a:t>antioxidants</a:t>
          </a:r>
          <a:r>
            <a:rPr lang="hu-HU" sz="2400" b="0" kern="1200" dirty="0"/>
            <a:t> and </a:t>
          </a:r>
          <a:r>
            <a:rPr lang="hu-HU" sz="2400" b="0" kern="1200" dirty="0" err="1"/>
            <a:t>digestibility</a:t>
          </a:r>
          <a:r>
            <a:rPr lang="hu-HU" sz="2400" b="0" kern="1200" dirty="0"/>
            <a:t> of </a:t>
          </a:r>
          <a:r>
            <a:rPr lang="hu-HU" sz="2400" b="0" kern="1200" dirty="0" err="1"/>
            <a:t>proteins</a:t>
          </a:r>
          <a:endParaRPr lang="hu-HU" sz="2400" b="0" kern="1200" dirty="0"/>
        </a:p>
      </dsp:txBody>
      <dsp:txXfrm rot="-5400000">
        <a:off x="670766" y="4340298"/>
        <a:ext cx="10226877" cy="562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3C96C-865D-46A0-B6D8-4362617C0D5C}" type="datetimeFigureOut">
              <a:rPr lang="hu-HU" smtClean="0"/>
              <a:t>2024. 01. 05.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D667-8A8A-4529-9050-C27698A7F1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Audience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warmly welcome everyone to 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5th ELMO-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Dorottya Vajdovich,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PhD-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my research, I examined antioxidant-, protein- and fib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-enriched pseudocereal-based plant drinks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6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proportions of the ingredients in the beverages were determined to meet certain criteria of the relevant European Parliament and Council Regulation, so that the beverages could be considered as a source of protein and </a:t>
            </a:r>
            <a:r>
              <a:rPr lang="en-US" dirty="0" err="1"/>
              <a:t>fibre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Based on our results, BF and BRF samples can be considered not only as a protein source but also as a protein-rich source based on the </a:t>
            </a:r>
            <a:r>
              <a:rPr lang="en-US" dirty="0" err="1"/>
              <a:t>Kjeldahl</a:t>
            </a:r>
            <a:r>
              <a:rPr lang="en-US" dirty="0"/>
              <a:t> </a:t>
            </a:r>
            <a:r>
              <a:rPr lang="hu-HU" dirty="0" err="1"/>
              <a:t>raw</a:t>
            </a:r>
            <a:r>
              <a:rPr lang="hu-HU" dirty="0"/>
              <a:t> </a:t>
            </a:r>
            <a:r>
              <a:rPr lang="en-US" dirty="0"/>
              <a:t>protein measurement, and KF samples can be considered as a protein source based on the Regulation.</a:t>
            </a: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BUT! </a:t>
            </a:r>
            <a:r>
              <a:rPr lang="en-US" dirty="0"/>
              <a:t>It is important to note that only a certain percentage of the protein content counted and measured will be digested, so there was a question as to whether the digestible protein content measurement would also meet the criteria set out in the Regulation.</a:t>
            </a:r>
            <a:r>
              <a:rPr lang="hu-HU" dirty="0"/>
              <a:t> </a:t>
            </a:r>
            <a:r>
              <a:rPr lang="en-US" dirty="0"/>
              <a:t>The results show that, although the BRF and BF samples are not protein-rich, they do qualify as a protein source, whereas the hemp protein samples do not meet the requirements of the Regulation. The results illustrate the need for tests to determine protein digestibility.</a:t>
            </a: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90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Measuring the antioxidant content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/>
              <a:t>beverage samples was </a:t>
            </a:r>
            <a:r>
              <a:rPr lang="en-US" dirty="0" err="1"/>
              <a:t>challeng</a:t>
            </a:r>
            <a:r>
              <a:rPr lang="hu-HU" dirty="0"/>
              <a:t>ing </a:t>
            </a:r>
            <a:r>
              <a:rPr lang="en-US" dirty="0"/>
              <a:t>due to the presence of other nutrients, primarily starch, so we resorted to a less common method, </a:t>
            </a:r>
            <a:r>
              <a:rPr lang="en-US" i="1" dirty="0"/>
              <a:t>in vitro </a:t>
            </a:r>
            <a:r>
              <a:rPr lang="en-US" dirty="0"/>
              <a:t>digestion, which is enzymatically </a:t>
            </a:r>
            <a:r>
              <a:rPr lang="hu-HU" dirty="0" err="1"/>
              <a:t>broke</a:t>
            </a:r>
            <a:r>
              <a:rPr lang="hu-HU" dirty="0"/>
              <a:t> down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nutrients</a:t>
            </a:r>
            <a:r>
              <a:rPr lang="hu-HU" dirty="0"/>
              <a:t> </a:t>
            </a:r>
            <a:r>
              <a:rPr lang="en-US" dirty="0"/>
              <a:t>from the oral cavity, through the stomach, to the small intestine</a:t>
            </a:r>
            <a:r>
              <a:rPr lang="hu-H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digestion, the enzymes in the samples were inactivated and then the extracts were purified</a:t>
            </a:r>
            <a:r>
              <a:rPr lang="hu-HU" dirty="0"/>
              <a:t> </a:t>
            </a:r>
            <a:r>
              <a:rPr lang="en-US" dirty="0"/>
              <a:t>so that their antioxidant content could be measured.</a:t>
            </a: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029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 err="1"/>
              <a:t>We</a:t>
            </a:r>
            <a:r>
              <a:rPr lang="hu-HU" b="0" dirty="0"/>
              <a:t> </a:t>
            </a:r>
            <a:r>
              <a:rPr lang="hu-HU" b="0" dirty="0" err="1"/>
              <a:t>also</a:t>
            </a:r>
            <a:r>
              <a:rPr lang="hu-HU" b="0" dirty="0"/>
              <a:t> </a:t>
            </a:r>
            <a:r>
              <a:rPr lang="hu-HU" b="0" dirty="0" err="1"/>
              <a:t>examined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bioaccessability</a:t>
            </a:r>
            <a:r>
              <a:rPr lang="hu-HU" b="0" dirty="0"/>
              <a:t> of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antioxidants</a:t>
            </a:r>
            <a:r>
              <a:rPr lang="hu-HU" b="0" dirty="0"/>
              <a:t> in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small</a:t>
            </a:r>
            <a:r>
              <a:rPr lang="hu-HU" b="0" dirty="0"/>
              <a:t> </a:t>
            </a:r>
            <a:r>
              <a:rPr lang="hu-HU" b="0" dirty="0" err="1"/>
              <a:t>intestinal</a:t>
            </a:r>
            <a:r>
              <a:rPr lang="hu-HU" b="0" dirty="0"/>
              <a:t> </a:t>
            </a:r>
            <a:r>
              <a:rPr lang="hu-HU" b="0" dirty="0" err="1"/>
              <a:t>stage</a:t>
            </a:r>
            <a:r>
              <a:rPr lang="hu-HU" b="0" dirty="0"/>
              <a:t> of </a:t>
            </a:r>
            <a:r>
              <a:rPr lang="hu-HU" b="0" i="1" dirty="0"/>
              <a:t>in vitro </a:t>
            </a:r>
            <a:r>
              <a:rPr lang="hu-HU" b="0" dirty="0" err="1"/>
              <a:t>digestion</a:t>
            </a:r>
            <a:r>
              <a:rPr lang="hu-HU" b="0" dirty="0"/>
              <a:t>, in </a:t>
            </a:r>
            <a:r>
              <a:rPr lang="hu-HU" b="0" dirty="0" err="1"/>
              <a:t>which</a:t>
            </a:r>
            <a:r>
              <a:rPr lang="hu-HU" b="0" dirty="0"/>
              <a:t> </a:t>
            </a:r>
            <a:r>
              <a:rPr lang="hu-HU" b="0" dirty="0" err="1"/>
              <a:t>we</a:t>
            </a:r>
            <a:r>
              <a:rPr lang="hu-HU" b="0" dirty="0"/>
              <a:t> </a:t>
            </a:r>
            <a:r>
              <a:rPr lang="hu-HU" b="0" dirty="0" err="1"/>
              <a:t>also</a:t>
            </a:r>
            <a:r>
              <a:rPr lang="hu-HU" b="0" dirty="0"/>
              <a:t> </a:t>
            </a:r>
            <a:r>
              <a:rPr lang="hu-HU" b="0" dirty="0" err="1"/>
              <a:t>simulated</a:t>
            </a:r>
            <a:r>
              <a:rPr lang="hu-HU" b="0" dirty="0"/>
              <a:t> </a:t>
            </a:r>
            <a:r>
              <a:rPr lang="hu-HU" b="0" dirty="0" err="1"/>
              <a:t>small</a:t>
            </a:r>
            <a:r>
              <a:rPr lang="hu-HU" b="0" dirty="0"/>
              <a:t> </a:t>
            </a:r>
            <a:r>
              <a:rPr lang="hu-HU" b="0" dirty="0" err="1"/>
              <a:t>intestinal</a:t>
            </a:r>
            <a:r>
              <a:rPr lang="hu-HU" b="0" dirty="0"/>
              <a:t> </a:t>
            </a:r>
            <a:r>
              <a:rPr lang="hu-HU" b="0" dirty="0" err="1"/>
              <a:t>permeability</a:t>
            </a:r>
            <a:r>
              <a:rPr lang="hu-HU" b="0" dirty="0"/>
              <a:t> </a:t>
            </a:r>
            <a:r>
              <a:rPr lang="hu-HU" b="0" dirty="0" err="1"/>
              <a:t>with</a:t>
            </a:r>
            <a:r>
              <a:rPr lang="hu-HU" b="0" dirty="0"/>
              <a:t> a </a:t>
            </a:r>
            <a:r>
              <a:rPr lang="hu-HU" b="0" dirty="0" err="1"/>
              <a:t>cellulose-based</a:t>
            </a:r>
            <a:r>
              <a:rPr lang="hu-HU" b="0" dirty="0"/>
              <a:t> </a:t>
            </a:r>
            <a:r>
              <a:rPr lang="hu-HU" b="0" dirty="0" err="1"/>
              <a:t>dialysis</a:t>
            </a:r>
            <a:r>
              <a:rPr lang="hu-HU" b="0" dirty="0"/>
              <a:t> </a:t>
            </a:r>
            <a:r>
              <a:rPr lang="hu-HU" b="0" dirty="0" err="1"/>
              <a:t>membrane</a:t>
            </a:r>
            <a:r>
              <a:rPr lang="hu-HU" b="0" dirty="0"/>
              <a:t> </a:t>
            </a:r>
            <a:r>
              <a:rPr lang="hu-HU" b="0" dirty="0" err="1"/>
              <a:t>that</a:t>
            </a:r>
            <a:r>
              <a:rPr lang="hu-HU" b="0" dirty="0"/>
              <a:t> </a:t>
            </a:r>
            <a:r>
              <a:rPr lang="hu-HU" b="0" dirty="0" err="1"/>
              <a:t>allowed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molecules</a:t>
            </a:r>
            <a:r>
              <a:rPr lang="hu-HU" b="0" dirty="0"/>
              <a:t> </a:t>
            </a:r>
            <a:r>
              <a:rPr lang="hu-HU" b="0" dirty="0" err="1"/>
              <a:t>relevant</a:t>
            </a:r>
            <a:r>
              <a:rPr lang="hu-HU" b="0" dirty="0"/>
              <a:t> </a:t>
            </a:r>
            <a:r>
              <a:rPr lang="hu-HU" b="0" dirty="0" err="1"/>
              <a:t>to</a:t>
            </a:r>
            <a:r>
              <a:rPr lang="hu-HU" b="0" dirty="0"/>
              <a:t> </a:t>
            </a:r>
            <a:r>
              <a:rPr lang="hu-HU" b="0" dirty="0" err="1"/>
              <a:t>us</a:t>
            </a:r>
            <a:r>
              <a:rPr lang="hu-HU" b="0" dirty="0"/>
              <a:t> </a:t>
            </a:r>
            <a:r>
              <a:rPr lang="hu-HU" b="0" dirty="0" err="1"/>
              <a:t>to</a:t>
            </a:r>
            <a:r>
              <a:rPr lang="hu-HU" b="0" dirty="0"/>
              <a:t> </a:t>
            </a:r>
            <a:r>
              <a:rPr lang="hu-HU" b="0" dirty="0" err="1"/>
              <a:t>pass</a:t>
            </a:r>
            <a:r>
              <a:rPr lang="hu-HU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/>
              <a:t>The </a:t>
            </a:r>
            <a:r>
              <a:rPr lang="hu-HU" b="0" dirty="0" err="1"/>
              <a:t>solution</a:t>
            </a:r>
            <a:r>
              <a:rPr lang="hu-HU" b="0" dirty="0"/>
              <a:t> </a:t>
            </a:r>
            <a:r>
              <a:rPr lang="hu-HU" b="0" dirty="0" err="1"/>
              <a:t>diffused</a:t>
            </a:r>
            <a:r>
              <a:rPr lang="hu-HU" b="0" dirty="0"/>
              <a:t> </a:t>
            </a:r>
            <a:r>
              <a:rPr lang="hu-HU" b="0" dirty="0" err="1"/>
              <a:t>into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membrane</a:t>
            </a:r>
            <a:r>
              <a:rPr lang="hu-HU" b="0" dirty="0"/>
              <a:t> </a:t>
            </a:r>
            <a:r>
              <a:rPr lang="hu-HU" b="0" dirty="0" err="1"/>
              <a:t>models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substances</a:t>
            </a:r>
            <a:r>
              <a:rPr lang="hu-HU" b="0" dirty="0"/>
              <a:t> </a:t>
            </a:r>
            <a:r>
              <a:rPr lang="hu-HU" b="0" dirty="0" err="1"/>
              <a:t>that</a:t>
            </a:r>
            <a:r>
              <a:rPr lang="hu-HU" b="0" dirty="0"/>
              <a:t> </a:t>
            </a:r>
            <a:r>
              <a:rPr lang="hu-HU" b="0" dirty="0" err="1"/>
              <a:t>diffuse</a:t>
            </a:r>
            <a:r>
              <a:rPr lang="hu-HU" b="0" dirty="0"/>
              <a:t> </a:t>
            </a:r>
            <a:r>
              <a:rPr lang="hu-HU" b="0" dirty="0" err="1"/>
              <a:t>into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serum</a:t>
            </a:r>
            <a:r>
              <a:rPr lang="hu-HU" b="0" dirty="0"/>
              <a:t> </a:t>
            </a:r>
            <a:r>
              <a:rPr lang="hu-HU" b="0" dirty="0" err="1"/>
              <a:t>from</a:t>
            </a:r>
            <a:r>
              <a:rPr lang="hu-HU" b="0" dirty="0"/>
              <a:t>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small</a:t>
            </a:r>
            <a:r>
              <a:rPr lang="hu-HU" b="0" dirty="0"/>
              <a:t> </a:t>
            </a:r>
            <a:r>
              <a:rPr lang="hu-HU" b="0" dirty="0" err="1"/>
              <a:t>intestine</a:t>
            </a:r>
            <a:r>
              <a:rPr lang="hu-HU" b="0" dirty="0"/>
              <a:t>, </a:t>
            </a:r>
            <a:r>
              <a:rPr lang="hu-HU" b="0" dirty="0" err="1"/>
              <a:t>that</a:t>
            </a:r>
            <a:r>
              <a:rPr lang="hu-HU" b="0" dirty="0"/>
              <a:t> is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bioaccessible</a:t>
            </a:r>
            <a:r>
              <a:rPr lang="hu-HU" b="0" dirty="0"/>
              <a:t> </a:t>
            </a:r>
            <a:r>
              <a:rPr lang="hu-HU" b="0" dirty="0" err="1"/>
              <a:t>substances</a:t>
            </a:r>
            <a:r>
              <a:rPr lang="hu-HU" b="0" dirty="0"/>
              <a:t> </a:t>
            </a:r>
            <a:r>
              <a:rPr lang="hu-HU" b="0" dirty="0" err="1"/>
              <a:t>from</a:t>
            </a:r>
            <a:r>
              <a:rPr lang="hu-HU" b="0" dirty="0"/>
              <a:t> </a:t>
            </a:r>
            <a:r>
              <a:rPr lang="hu-HU" b="0" dirty="0" err="1"/>
              <a:t>there</a:t>
            </a:r>
            <a:r>
              <a:rPr lang="hu-HU" b="0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66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Following the digestion, the antioxidant capacity and the total polyphenol content were determined spectrophotometrically.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Total polyphenol content was determined by Folin-</a:t>
            </a:r>
            <a:r>
              <a:rPr lang="en-US" dirty="0" err="1"/>
              <a:t>Ciocalteu</a:t>
            </a:r>
            <a:r>
              <a:rPr lang="en-US" dirty="0"/>
              <a:t> method, total antioxidant capacity by CUPRAC method based on copper reduction.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statistical</a:t>
            </a:r>
            <a:r>
              <a:rPr lang="hu-HU" dirty="0"/>
              <a:t> </a:t>
            </a:r>
            <a:r>
              <a:rPr lang="hu-HU" dirty="0" err="1"/>
              <a:t>analyses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in protein </a:t>
            </a:r>
            <a:r>
              <a:rPr lang="hu-HU" dirty="0" err="1"/>
              <a:t>content</a:t>
            </a:r>
            <a:r>
              <a:rPr lang="hu-HU" dirty="0"/>
              <a:t> </a:t>
            </a:r>
            <a:r>
              <a:rPr lang="hu-HU" dirty="0" err="1"/>
              <a:t>measurement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17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components of the beverage in the complex mixture interact with each other.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contrast</a:t>
            </a:r>
            <a:r>
              <a:rPr lang="hu-HU" dirty="0"/>
              <a:t> </a:t>
            </a:r>
            <a:r>
              <a:rPr lang="hu-HU" dirty="0" err="1"/>
              <a:t>we’ve</a:t>
            </a:r>
            <a:r>
              <a:rPr lang="hu-HU" dirty="0"/>
              <a:t> </a:t>
            </a:r>
            <a:r>
              <a:rPr lang="hu-HU" dirty="0" err="1"/>
              <a:t>expected</a:t>
            </a:r>
            <a:r>
              <a:rPr lang="en-US" dirty="0"/>
              <a:t>, we have found that the presence of protein and fiber does not reduce but increases the polyphenol content of the beverage</a:t>
            </a:r>
            <a:r>
              <a:rPr lang="hu-HU" dirty="0"/>
              <a:t>s</a:t>
            </a:r>
            <a:r>
              <a:rPr lang="en-US" dirty="0"/>
              <a:t>. 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beverages made with different proteins, brown rice proteins had significantly higher polyphenol content than the other two</a:t>
            </a:r>
            <a:r>
              <a:rPr lang="hu-HU" dirty="0"/>
              <a:t>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achieved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result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US" dirty="0"/>
              <a:t>brown rice protein</a:t>
            </a:r>
            <a:r>
              <a:rPr lang="hu-HU" dirty="0"/>
              <a:t> </a:t>
            </a:r>
            <a:r>
              <a:rPr lang="hu-HU" dirty="0" err="1"/>
              <a:t>combined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en-US" dirty="0"/>
              <a:t>inulin</a:t>
            </a:r>
            <a:r>
              <a:rPr lang="hu-H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Similar results have been obtained in the field of antioxidant capacity</a:t>
            </a:r>
            <a:r>
              <a:rPr lang="hu-HU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However, no significant difference can be justified here when using each protein, while in terms of fibers, pectin proved to be better </a:t>
            </a:r>
            <a:r>
              <a:rPr lang="hu-HU" dirty="0" err="1"/>
              <a:t>with</a:t>
            </a:r>
            <a:r>
              <a:rPr lang="en-US" dirty="0"/>
              <a:t> pea protein.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556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Finally, I would summarize the results showing the polyphenol content recovered from the small intestine in the framework of the </a:t>
            </a:r>
            <a:r>
              <a:rPr lang="hu-HU" dirty="0" err="1"/>
              <a:t>perme</a:t>
            </a:r>
            <a:r>
              <a:rPr lang="en-US" dirty="0"/>
              <a:t>ability model study.</a:t>
            </a:r>
            <a:endParaRPr lang="hu-HU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Hemp protein</a:t>
            </a:r>
            <a:r>
              <a:rPr lang="hu-HU" dirty="0"/>
              <a:t>, </a:t>
            </a:r>
            <a:r>
              <a:rPr lang="hu-HU" dirty="0" err="1"/>
              <a:t>which</a:t>
            </a:r>
            <a:r>
              <a:rPr lang="en-US" dirty="0"/>
              <a:t> has the lowest original polyphenol content, is improved by the addition of pectin, while the addition of inulin impairs the serum a</a:t>
            </a:r>
            <a:r>
              <a:rPr lang="hu-HU" dirty="0" err="1"/>
              <a:t>ccess</a:t>
            </a:r>
            <a:r>
              <a:rPr lang="en-US" dirty="0"/>
              <a:t>ability of polyphenols.</a:t>
            </a:r>
            <a:endParaRPr lang="hu-HU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Pea protein also has a lower original polyphenol content, but the addition of pectin and inulin improves the serum a</a:t>
            </a:r>
            <a:r>
              <a:rPr lang="hu-HU" dirty="0" err="1"/>
              <a:t>ccessa</a:t>
            </a:r>
            <a:r>
              <a:rPr lang="en-US" dirty="0" err="1"/>
              <a:t>bility</a:t>
            </a:r>
            <a:r>
              <a:rPr lang="en-US" dirty="0"/>
              <a:t> of polyphenols.</a:t>
            </a:r>
            <a:endParaRPr lang="hu-HU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Brown rice protein has the highest content of original polyphenols</a:t>
            </a:r>
            <a:r>
              <a:rPr lang="hu-HU" dirty="0"/>
              <a:t>, </a:t>
            </a:r>
            <a:r>
              <a:rPr lang="en-US" dirty="0"/>
              <a:t>whose serum a</a:t>
            </a:r>
            <a:r>
              <a:rPr lang="hu-HU" dirty="0" err="1"/>
              <a:t>ccess</a:t>
            </a:r>
            <a:r>
              <a:rPr lang="en-US" dirty="0"/>
              <a:t>ability is not reduced by inulin, but significantly decreased by pectin.</a:t>
            </a:r>
            <a:endParaRPr lang="hu-HU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Overall,</a:t>
            </a:r>
            <a:r>
              <a:rPr lang="hu-HU" dirty="0"/>
              <a:t> </a:t>
            </a:r>
            <a:r>
              <a:rPr lang="en-US" dirty="0"/>
              <a:t>the best polyphenol diffusion and the highest serum polyphenol levels can be achieved in the small intestine model with the combination </a:t>
            </a:r>
            <a:r>
              <a:rPr lang="hu-HU" dirty="0"/>
              <a:t>of </a:t>
            </a:r>
            <a:r>
              <a:rPr lang="en-US" dirty="0"/>
              <a:t>BRF + I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617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aseline="0" dirty="0"/>
              <a:t>A</a:t>
            </a:r>
            <a:r>
              <a:rPr lang="en-US" baseline="0" dirty="0"/>
              <a:t>s a result of my research, we have developed several types of beverages</a:t>
            </a:r>
            <a:r>
              <a:rPr lang="hu-HU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aseline="0" dirty="0"/>
              <a:t>In </a:t>
            </a:r>
            <a:r>
              <a:rPr lang="hu-HU" baseline="0" dirty="0" err="1"/>
              <a:t>case</a:t>
            </a:r>
            <a:r>
              <a:rPr lang="hu-HU" baseline="0" dirty="0"/>
              <a:t> of </a:t>
            </a:r>
            <a:r>
              <a:rPr lang="hu-HU" baseline="0" dirty="0" err="1"/>
              <a:t>antioxidants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beverages</a:t>
            </a:r>
            <a:r>
              <a:rPr lang="hu-HU" baseline="0" dirty="0"/>
              <a:t> </a:t>
            </a:r>
            <a:r>
              <a:rPr lang="en-US" baseline="0" dirty="0"/>
              <a:t>have significant antioxidant capacity</a:t>
            </a:r>
            <a:r>
              <a:rPr lang="hu-HU" baseline="0" dirty="0"/>
              <a:t> and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polyphenol</a:t>
            </a:r>
            <a:r>
              <a:rPr lang="hu-HU" baseline="0" dirty="0"/>
              <a:t> </a:t>
            </a:r>
            <a:r>
              <a:rPr lang="hu-HU" baseline="0" dirty="0" err="1"/>
              <a:t>content</a:t>
            </a:r>
            <a:r>
              <a:rPr lang="hu-HU" baseline="0" dirty="0"/>
              <a:t> </a:t>
            </a:r>
            <a:r>
              <a:rPr lang="hu-HU" baseline="0" dirty="0" err="1"/>
              <a:t>increased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</a:t>
            </a:r>
            <a:r>
              <a:rPr lang="hu-HU" baseline="0" dirty="0" err="1"/>
              <a:t>adding</a:t>
            </a:r>
            <a:r>
              <a:rPr lang="hu-HU" baseline="0" dirty="0"/>
              <a:t> protein and </a:t>
            </a:r>
            <a:r>
              <a:rPr lang="hu-HU" baseline="0" dirty="0" err="1"/>
              <a:t>fibre</a:t>
            </a:r>
            <a:r>
              <a:rPr lang="hu-HU" baseline="0" dirty="0"/>
              <a:t> </a:t>
            </a:r>
            <a:r>
              <a:rPr lang="hu-HU" baseline="0" dirty="0" err="1"/>
              <a:t>sources</a:t>
            </a:r>
            <a:r>
              <a:rPr lang="hu-HU" baseline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Brown rice protein and inulin are the most favorable in terms of </a:t>
            </a:r>
            <a:r>
              <a:rPr lang="en-US" baseline="0" dirty="0" err="1"/>
              <a:t>bioa</a:t>
            </a:r>
            <a:r>
              <a:rPr lang="hu-HU" baseline="0" dirty="0" err="1"/>
              <a:t>ccess</a:t>
            </a:r>
            <a:r>
              <a:rPr lang="en-US" baseline="0" dirty="0"/>
              <a:t>ability and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en-US" baseline="0" dirty="0"/>
              <a:t>amount of antioxidants</a:t>
            </a:r>
            <a:r>
              <a:rPr lang="hu-HU" baseline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u-HU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In </a:t>
            </a:r>
            <a:r>
              <a:rPr lang="hu-HU" dirty="0" err="1"/>
              <a:t>case</a:t>
            </a:r>
            <a:r>
              <a:rPr lang="hu-HU" dirty="0"/>
              <a:t> of protein </a:t>
            </a:r>
            <a:r>
              <a:rPr lang="hu-HU" dirty="0" err="1"/>
              <a:t>content</a:t>
            </a:r>
            <a:r>
              <a:rPr lang="hu-HU" dirty="0"/>
              <a:t> t</a:t>
            </a:r>
            <a:r>
              <a:rPr lang="en-US" dirty="0"/>
              <a:t>he </a:t>
            </a:r>
            <a:r>
              <a:rPr lang="en-US" dirty="0" err="1"/>
              <a:t>fibre</a:t>
            </a:r>
            <a:r>
              <a:rPr lang="en-US" dirty="0"/>
              <a:t> in the </a:t>
            </a:r>
            <a:r>
              <a:rPr lang="hu-HU" dirty="0" err="1"/>
              <a:t>beverages</a:t>
            </a:r>
            <a:r>
              <a:rPr lang="hu-HU" dirty="0"/>
              <a:t> </a:t>
            </a:r>
            <a:r>
              <a:rPr lang="en-US" dirty="0"/>
              <a:t>reduced the digestibility of the proteins.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According to the Regulation, beverage samples containing brown rice protein and pea protein can be considered as protein sources</a:t>
            </a:r>
            <a:r>
              <a:rPr lang="hu-HU" dirty="0"/>
              <a:t> in </a:t>
            </a:r>
            <a:r>
              <a:rPr lang="hu-HU" dirty="0" err="1"/>
              <a:t>terms</a:t>
            </a:r>
            <a:r>
              <a:rPr lang="hu-HU" dirty="0"/>
              <a:t> of </a:t>
            </a:r>
            <a:r>
              <a:rPr lang="hu-HU" dirty="0" err="1"/>
              <a:t>digestible</a:t>
            </a:r>
            <a:r>
              <a:rPr lang="hu-HU" dirty="0"/>
              <a:t> protein </a:t>
            </a:r>
            <a:r>
              <a:rPr lang="hu-HU" dirty="0" err="1"/>
              <a:t>content</a:t>
            </a:r>
            <a:r>
              <a:rPr lang="en-US" dirty="0"/>
              <a:t>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Among all samples, the best results in terms of protein digestibility </a:t>
            </a:r>
            <a:r>
              <a:rPr lang="hu-HU" dirty="0"/>
              <a:t>and </a:t>
            </a:r>
            <a:r>
              <a:rPr lang="en-US" baseline="0" dirty="0" err="1"/>
              <a:t>bioa</a:t>
            </a:r>
            <a:r>
              <a:rPr lang="hu-HU" baseline="0" dirty="0" err="1"/>
              <a:t>ccess</a:t>
            </a:r>
            <a:r>
              <a:rPr lang="en-US" baseline="0" dirty="0"/>
              <a:t>ability of antioxidants</a:t>
            </a:r>
            <a:r>
              <a:rPr lang="hu-HU" baseline="0" dirty="0"/>
              <a:t> </a:t>
            </a:r>
            <a:r>
              <a:rPr lang="en-US" dirty="0"/>
              <a:t>were obtained with samples BRF_I, BF_P</a:t>
            </a:r>
            <a:r>
              <a:rPr lang="hu-H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results of my research can serve as a basis for the development of the target beverage.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like </a:t>
            </a:r>
            <a:r>
              <a:rPr lang="hu-HU" dirty="0" err="1"/>
              <a:t>to</a:t>
            </a:r>
            <a:r>
              <a:rPr lang="hu-HU" dirty="0"/>
              <a:t> add </a:t>
            </a:r>
            <a:r>
              <a:rPr lang="hu-HU" dirty="0" err="1"/>
              <a:t>some</a:t>
            </a:r>
            <a:r>
              <a:rPr lang="hu-HU" dirty="0"/>
              <a:t> omega-3 </a:t>
            </a:r>
            <a:r>
              <a:rPr lang="hu-HU" dirty="0" err="1"/>
              <a:t>fatty</a:t>
            </a:r>
            <a:r>
              <a:rPr lang="hu-HU" dirty="0"/>
              <a:t> </a:t>
            </a:r>
            <a:r>
              <a:rPr lang="hu-HU" dirty="0" err="1"/>
              <a:t>acids</a:t>
            </a:r>
            <a:r>
              <a:rPr lang="hu-HU" dirty="0"/>
              <a:t> 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nutrients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them</a:t>
            </a:r>
            <a:r>
              <a:rPr lang="hu-H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148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Finally, I would like to say goodbye with this picture, which shows the finished </a:t>
            </a:r>
            <a:r>
              <a:rPr lang="hu-HU" dirty="0" err="1"/>
              <a:t>beverage</a:t>
            </a:r>
            <a:r>
              <a:rPr lang="en-US" dirty="0"/>
              <a:t>s, which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en-US" dirty="0"/>
              <a:t>will hopefully </a:t>
            </a:r>
            <a:r>
              <a:rPr lang="hu-HU" dirty="0" err="1"/>
              <a:t>meet</a:t>
            </a:r>
            <a:r>
              <a:rPr lang="hu-HU" dirty="0"/>
              <a:t> </a:t>
            </a:r>
            <a:r>
              <a:rPr lang="en-US" dirty="0"/>
              <a:t>in the future. Thank you very much for your kind attention!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690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90F6-89A7-446A-AFE1-C0734904EEF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21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</a:t>
            </a:r>
            <a:r>
              <a:rPr lang="hu-HU" dirty="0" err="1"/>
              <a:t>did</a:t>
            </a:r>
            <a:r>
              <a:rPr lang="hu-HU" dirty="0"/>
              <a:t> </a:t>
            </a:r>
            <a:r>
              <a:rPr lang="en-US" dirty="0"/>
              <a:t>the choice of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en-US" dirty="0"/>
              <a:t>topic</a:t>
            </a:r>
            <a:r>
              <a:rPr lang="hu-HU" dirty="0"/>
              <a:t> </a:t>
            </a:r>
            <a:r>
              <a:rPr lang="hu-HU" dirty="0" err="1"/>
              <a:t>justify</a:t>
            </a:r>
            <a:r>
              <a:rPr lang="en-US" dirty="0"/>
              <a:t>?</a:t>
            </a:r>
            <a:endParaRPr lang="hu-HU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World Health </a:t>
            </a:r>
            <a:r>
              <a:rPr lang="en-US" dirty="0" err="1"/>
              <a:t>Organisation</a:t>
            </a:r>
            <a:r>
              <a:rPr lang="en-US" dirty="0"/>
              <a:t> predicts 38% increase in the number of people over 65 by 2025</a:t>
            </a:r>
            <a:r>
              <a:rPr lang="hu-HU" dirty="0"/>
              <a:t>. </a:t>
            </a:r>
            <a:r>
              <a:rPr lang="en-US" dirty="0"/>
              <a:t>However, longer life expectancy is not directly proportional to healthier life because sarcopenia is an increased risk factor in old age</a:t>
            </a:r>
            <a:r>
              <a:rPr lang="hu-HU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/>
              <a:t>The d</a:t>
            </a:r>
            <a:r>
              <a:rPr lang="en-US" dirty="0" err="1"/>
              <a:t>ata</a:t>
            </a:r>
            <a:r>
              <a:rPr lang="en-US" dirty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/>
              <a:t>National Nutrition Survey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recent</a:t>
            </a:r>
            <a:r>
              <a:rPr lang="hu-HU" dirty="0"/>
              <a:t> </a:t>
            </a:r>
            <a:r>
              <a:rPr lang="hu-HU" dirty="0" err="1"/>
              <a:t>years</a:t>
            </a:r>
            <a:r>
              <a:rPr lang="hu-HU" dirty="0"/>
              <a:t> </a:t>
            </a:r>
            <a:r>
              <a:rPr lang="en-US" dirty="0"/>
              <a:t>showed that the fib</a:t>
            </a:r>
            <a:r>
              <a:rPr lang="hu-HU" dirty="0"/>
              <a:t>re</a:t>
            </a:r>
            <a:r>
              <a:rPr lang="en-US" dirty="0"/>
              <a:t> intake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population</a:t>
            </a:r>
            <a:r>
              <a:rPr lang="hu-HU" dirty="0"/>
              <a:t> </a:t>
            </a:r>
            <a:r>
              <a:rPr lang="en-US" dirty="0"/>
              <a:t>is insufficient,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is</a:t>
            </a:r>
            <a:r>
              <a:rPr lang="en-US" dirty="0"/>
              <a:t> well below the recommended daily intake of 25 g.</a:t>
            </a:r>
            <a:r>
              <a:rPr lang="hu-HU" dirty="0"/>
              <a:t> T</a:t>
            </a:r>
            <a:r>
              <a:rPr lang="en-US" dirty="0"/>
              <a:t>he protein intake of the Hungarian population is adequate but predominantly </a:t>
            </a:r>
            <a:r>
              <a:rPr lang="hu-HU" dirty="0" err="1"/>
              <a:t>comes</a:t>
            </a:r>
            <a:r>
              <a:rPr lang="hu-HU" dirty="0"/>
              <a:t> </a:t>
            </a:r>
            <a:r>
              <a:rPr lang="en-US" dirty="0"/>
              <a:t>from foods of animal origin.</a:t>
            </a:r>
            <a:endParaRPr lang="hu-HU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main </a:t>
            </a:r>
            <a:r>
              <a:rPr lang="hu-HU" dirty="0" err="1"/>
              <a:t>aim</a:t>
            </a:r>
            <a:r>
              <a:rPr lang="en-US" dirty="0"/>
              <a:t> of the European Union's NU-Age project was to develop a nutritional recommendation that slows down aging and keeps </a:t>
            </a:r>
            <a:r>
              <a:rPr lang="hu-HU" dirty="0" err="1"/>
              <a:t>the</a:t>
            </a:r>
            <a:r>
              <a:rPr lang="en-US" dirty="0"/>
              <a:t> healthy </a:t>
            </a:r>
            <a:r>
              <a:rPr lang="hu-HU" dirty="0" err="1"/>
              <a:t>condition</a:t>
            </a:r>
            <a:r>
              <a:rPr lang="hu-HU" dirty="0"/>
              <a:t> </a:t>
            </a:r>
            <a:r>
              <a:rPr lang="en-US" dirty="0"/>
              <a:t>for as long as possible, </a:t>
            </a:r>
            <a:r>
              <a:rPr lang="en-US" u="sng" dirty="0">
                <a:highlight>
                  <a:srgbClr val="FFFF00"/>
                </a:highlight>
              </a:rPr>
              <a:t>with the primary solution being to increase the consumption of protein, fiber and water.</a:t>
            </a:r>
            <a:endParaRPr lang="hu-HU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03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it is well known that free radicals play an important protective role in our body, but their excessive proliferation can cause oxidative stress, which can later </a:t>
            </a:r>
            <a:r>
              <a:rPr lang="hu-HU" dirty="0" err="1"/>
              <a:t>accelerate</a:t>
            </a:r>
            <a:r>
              <a:rPr lang="hu-HU" dirty="0"/>
              <a:t> </a:t>
            </a:r>
            <a:r>
              <a:rPr lang="en-US" dirty="0"/>
              <a:t>the aging process</a:t>
            </a:r>
            <a:r>
              <a:rPr lang="hu-HU" dirty="0"/>
              <a:t> and </a:t>
            </a:r>
            <a:r>
              <a:rPr lang="en-US" dirty="0"/>
              <a:t>mental decline</a:t>
            </a:r>
            <a:r>
              <a:rPr lang="hu-HU" dirty="0"/>
              <a:t>,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cause</a:t>
            </a:r>
            <a:r>
              <a:rPr lang="hu-HU" dirty="0"/>
              <a:t> </a:t>
            </a:r>
            <a:r>
              <a:rPr lang="hu-HU" dirty="0" err="1"/>
              <a:t>cancer</a:t>
            </a:r>
            <a:r>
              <a:rPr lang="hu-HU" dirty="0"/>
              <a:t> and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Antioxidants, including polyphenols</a:t>
            </a:r>
            <a:r>
              <a:rPr lang="hu-HU" dirty="0"/>
              <a:t>, </a:t>
            </a:r>
            <a:r>
              <a:rPr lang="en-US" dirty="0"/>
              <a:t>are compounds that protect us from the </a:t>
            </a:r>
            <a:r>
              <a:rPr lang="hu-HU" dirty="0" err="1"/>
              <a:t>toxic</a:t>
            </a:r>
            <a:r>
              <a:rPr lang="hu-HU" dirty="0"/>
              <a:t> </a:t>
            </a:r>
            <a:r>
              <a:rPr lang="en-US" dirty="0"/>
              <a:t>effects of free radicals.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antioxidant-content</a:t>
            </a:r>
            <a:r>
              <a:rPr lang="hu-HU" dirty="0"/>
              <a:t> </a:t>
            </a:r>
            <a:r>
              <a:rPr lang="hu-HU" dirty="0" err="1"/>
              <a:t>foods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 tea,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berries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chestnut</a:t>
            </a:r>
            <a:r>
              <a:rPr lang="hu-HU" dirty="0"/>
              <a:t> </a:t>
            </a:r>
            <a:r>
              <a:rPr lang="hu-HU" dirty="0" err="1"/>
              <a:t>honey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92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en-US" dirty="0"/>
              <a:t>well known that increasing protein intake can reduce the loss of muscle tissue.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recent years, plant-based sources of protein have also become important, as they are widely available worldwide, </a:t>
            </a:r>
            <a:r>
              <a:rPr lang="hu-HU" dirty="0" err="1"/>
              <a:t>sustainable</a:t>
            </a:r>
            <a:r>
              <a:rPr lang="hu-HU" dirty="0"/>
              <a:t>, </a:t>
            </a:r>
            <a:r>
              <a:rPr lang="en-US" dirty="0"/>
              <a:t>and can reduce the incidence of other chronic non-communicable diseases.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en-US" dirty="0"/>
              <a:t>preparation processes (e.g. heat treatment, enzymatic degradation of phytates) can reduce the antinutritive content of plants, making them more easily digestible.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00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So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of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wanted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develope</a:t>
            </a:r>
            <a:r>
              <a:rPr lang="hu-HU" dirty="0"/>
              <a:t> </a:t>
            </a:r>
            <a:r>
              <a:rPr lang="hu-HU" dirty="0" err="1"/>
              <a:t>something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reduce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incidens of NCDS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lifestyle</a:t>
            </a:r>
            <a:r>
              <a:rPr lang="hu-HU" dirty="0"/>
              <a:t> </a:t>
            </a:r>
            <a:r>
              <a:rPr lang="hu-HU" dirty="0" err="1"/>
              <a:t>related</a:t>
            </a:r>
            <a:r>
              <a:rPr lang="hu-HU" dirty="0"/>
              <a:t> </a:t>
            </a:r>
            <a:r>
              <a:rPr lang="hu-HU" dirty="0" err="1"/>
              <a:t>chronic</a:t>
            </a:r>
            <a:r>
              <a:rPr lang="hu-HU" dirty="0"/>
              <a:t> </a:t>
            </a:r>
            <a:r>
              <a:rPr lang="hu-HU" dirty="0" err="1"/>
              <a:t>diseases</a:t>
            </a:r>
            <a:r>
              <a:rPr lang="hu-HU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In </a:t>
            </a:r>
            <a:r>
              <a:rPr lang="en-US" dirty="0"/>
              <a:t>addition to determining the </a:t>
            </a:r>
            <a:r>
              <a:rPr lang="hu-HU" dirty="0" err="1"/>
              <a:t>raw</a:t>
            </a:r>
            <a:r>
              <a:rPr lang="en-US" dirty="0"/>
              <a:t> and digestible protein content of the health-promoting beverages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en-US" dirty="0" err="1"/>
              <a:t>develo</a:t>
            </a:r>
            <a:r>
              <a:rPr lang="hu-HU" dirty="0" err="1"/>
              <a:t>ping</a:t>
            </a:r>
            <a:r>
              <a:rPr lang="en-US" dirty="0"/>
              <a:t>, which are high in antioxidants, protein and </a:t>
            </a:r>
            <a:r>
              <a:rPr lang="en-US" dirty="0" err="1"/>
              <a:t>fibre</a:t>
            </a:r>
            <a:r>
              <a:rPr lang="en-US" dirty="0"/>
              <a:t>, we aimed to test whether our beverages comply with the</a:t>
            </a:r>
            <a:r>
              <a:rPr lang="hu-HU" dirty="0"/>
              <a:t> European </a:t>
            </a:r>
            <a:r>
              <a:rPr lang="en-US" dirty="0"/>
              <a:t>regulation, i.e. whether they can be classified as a source of protein</a:t>
            </a:r>
            <a:r>
              <a:rPr lang="hu-HU" dirty="0"/>
              <a:t> and </a:t>
            </a:r>
            <a:r>
              <a:rPr lang="en-US" dirty="0"/>
              <a:t>we wanted to investigate the interactions between the individual </a:t>
            </a:r>
            <a:r>
              <a:rPr lang="hu-HU" dirty="0" err="1"/>
              <a:t>antioxidant</a:t>
            </a:r>
            <a:r>
              <a:rPr lang="hu-HU" dirty="0"/>
              <a:t> </a:t>
            </a:r>
            <a:r>
              <a:rPr lang="en-US" dirty="0"/>
              <a:t>components and the </a:t>
            </a:r>
            <a:r>
              <a:rPr lang="en-US" dirty="0" err="1"/>
              <a:t>bioa</a:t>
            </a:r>
            <a:r>
              <a:rPr lang="hu-HU" dirty="0" err="1"/>
              <a:t>ccess</a:t>
            </a:r>
            <a:r>
              <a:rPr lang="en-US" dirty="0"/>
              <a:t>ability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en-US" dirty="0"/>
              <a:t>antioxidants through an in vitro digestion model.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65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hu-HU" dirty="0"/>
              <a:t> </a:t>
            </a:r>
            <a:r>
              <a:rPr lang="hu-HU" dirty="0" err="1"/>
              <a:t>slide</a:t>
            </a:r>
            <a:r>
              <a:rPr lang="en-US" dirty="0"/>
              <a:t> shows the proportions of the components of the produced</a:t>
            </a:r>
            <a:r>
              <a:rPr lang="hu-HU" dirty="0"/>
              <a:t> </a:t>
            </a:r>
            <a:r>
              <a:rPr lang="en-US" dirty="0"/>
              <a:t>complex beverage samples</a:t>
            </a:r>
            <a:r>
              <a:rPr lang="hu-HU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hu-HU" dirty="0" err="1"/>
              <a:t>beverage</a:t>
            </a:r>
            <a:r>
              <a:rPr lang="en-US" dirty="0"/>
              <a:t>s we</a:t>
            </a:r>
            <a:r>
              <a:rPr lang="hu-HU" dirty="0"/>
              <a:t>’</a:t>
            </a:r>
            <a:r>
              <a:rPr lang="hu-HU" dirty="0" err="1"/>
              <a:t>ve</a:t>
            </a:r>
            <a:r>
              <a:rPr lang="en-US" dirty="0"/>
              <a:t> made were based on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en-US" dirty="0"/>
              <a:t>quinoa drink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was enriched with </a:t>
            </a:r>
            <a:r>
              <a:rPr lang="hu-HU" dirty="0" err="1"/>
              <a:t>plant</a:t>
            </a:r>
            <a:r>
              <a:rPr lang="en-US" dirty="0"/>
              <a:t> protein (brown rice, pea or hemp protein)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water-soluble dietary fiber (inulin or pectin)</a:t>
            </a:r>
            <a:endParaRPr lang="hu-H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antioxidants, in the form of green tea, red berries and chestnut honey, the latter</a:t>
            </a:r>
            <a:r>
              <a:rPr lang="hu-HU" dirty="0"/>
              <a:t>s</a:t>
            </a:r>
            <a:r>
              <a:rPr lang="en-US" dirty="0"/>
              <a:t> also played a</a:t>
            </a:r>
            <a:r>
              <a:rPr lang="hu-HU" dirty="0"/>
              <a:t> </a:t>
            </a:r>
            <a:r>
              <a:rPr lang="hu-HU" dirty="0" err="1"/>
              <a:t>sweetening</a:t>
            </a:r>
            <a:r>
              <a:rPr lang="hu-HU" dirty="0"/>
              <a:t> and</a:t>
            </a:r>
            <a:r>
              <a:rPr lang="en-US" dirty="0"/>
              <a:t> </a:t>
            </a:r>
            <a:r>
              <a:rPr lang="hu-HU" dirty="0"/>
              <a:t>a </a:t>
            </a:r>
            <a:r>
              <a:rPr lang="en-US" dirty="0"/>
              <a:t>flavoring role</a:t>
            </a:r>
            <a:endParaRPr lang="hu-HU" dirty="0"/>
          </a:p>
          <a:p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see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labeling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compontents</a:t>
            </a:r>
            <a:r>
              <a:rPr lang="hu-H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77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sample preparation,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raw</a:t>
            </a:r>
            <a:r>
              <a:rPr lang="hu-HU" dirty="0"/>
              <a:t> </a:t>
            </a:r>
            <a:r>
              <a:rPr lang="en-US" dirty="0"/>
              <a:t>protein content was </a:t>
            </a:r>
            <a:r>
              <a:rPr lang="en-US" dirty="0" err="1"/>
              <a:t>analysed</a:t>
            </a:r>
            <a:r>
              <a:rPr lang="en-US" dirty="0"/>
              <a:t> using the </a:t>
            </a:r>
            <a:r>
              <a:rPr lang="en-US" dirty="0" err="1"/>
              <a:t>Kjeldahl</a:t>
            </a:r>
            <a:r>
              <a:rPr lang="en-US" dirty="0"/>
              <a:t> method.</a:t>
            </a:r>
            <a:endParaRPr lang="hu-HU" dirty="0"/>
          </a:p>
          <a:p>
            <a:r>
              <a:rPr lang="en-US" dirty="0"/>
              <a:t>The digestible protein content was determined by the pH-</a:t>
            </a:r>
            <a:r>
              <a:rPr lang="hu-HU" dirty="0" err="1"/>
              <a:t>drop</a:t>
            </a:r>
            <a:r>
              <a:rPr lang="en-US" dirty="0"/>
              <a:t> method.</a:t>
            </a:r>
            <a:endParaRPr lang="hu-HU" dirty="0"/>
          </a:p>
          <a:p>
            <a:r>
              <a:rPr lang="en-US" dirty="0"/>
              <a:t>For both methods, 2-2 replicates were use</a:t>
            </a:r>
            <a:r>
              <a:rPr lang="hu-HU" dirty="0"/>
              <a:t>d.</a:t>
            </a:r>
          </a:p>
          <a:p>
            <a:endParaRPr lang="hu-HU" dirty="0"/>
          </a:p>
          <a:p>
            <a:r>
              <a:rPr lang="en-US" dirty="0"/>
              <a:t>Significant differences between groups were tested using ANOVA, pairwise comparisons were tested using the Games-Howell test, and correlation was tested using Pearson's test.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587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ANOVA results for </a:t>
            </a:r>
            <a:r>
              <a:rPr lang="hu-HU" dirty="0" err="1"/>
              <a:t>raw</a:t>
            </a:r>
            <a:r>
              <a:rPr lang="en-US" dirty="0"/>
              <a:t> protein content show that BF_I and BRF_P samples show significantly higher values compared to the Q sample</a:t>
            </a:r>
            <a:r>
              <a:rPr lang="hu-H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en-US" dirty="0"/>
              <a:t>measured protein in vitro digestibility clearly show</a:t>
            </a:r>
            <a:r>
              <a:rPr lang="hu-HU" dirty="0"/>
              <a:t>s</a:t>
            </a:r>
            <a:r>
              <a:rPr lang="en-US" dirty="0"/>
              <a:t> that the protein content of sample Q is significantly more digestible compared to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three</a:t>
            </a:r>
            <a:r>
              <a:rPr lang="en-US" dirty="0"/>
              <a:t> samples</a:t>
            </a:r>
            <a:r>
              <a:rPr lang="hu-HU" dirty="0"/>
              <a:t>. </a:t>
            </a:r>
            <a:r>
              <a:rPr lang="en-US" dirty="0"/>
              <a:t>The protein digestibility of all complex beverage samples is not significantly different.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36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dirty="0"/>
              <a:t>In </a:t>
            </a:r>
            <a:r>
              <a:rPr lang="hu-HU" dirty="0" err="1"/>
              <a:t>correlation</a:t>
            </a:r>
            <a:r>
              <a:rPr lang="hu-HU" dirty="0"/>
              <a:t> </a:t>
            </a:r>
            <a:r>
              <a:rPr lang="hu-HU" dirty="0" err="1"/>
              <a:t>analyses</a:t>
            </a:r>
            <a:r>
              <a:rPr lang="hu-HU" dirty="0"/>
              <a:t> t</a:t>
            </a:r>
            <a:r>
              <a:rPr lang="en-US" dirty="0"/>
              <a:t>here is an inverse correlation between calculated </a:t>
            </a:r>
            <a:r>
              <a:rPr lang="en-US" dirty="0" err="1"/>
              <a:t>fibre</a:t>
            </a:r>
            <a:r>
              <a:rPr lang="en-US" dirty="0"/>
              <a:t> content and measured protein digestibility in vitro, i.e. the higher the </a:t>
            </a:r>
            <a:r>
              <a:rPr lang="en-US" dirty="0" err="1"/>
              <a:t>fibre</a:t>
            </a:r>
            <a:r>
              <a:rPr lang="en-US" dirty="0"/>
              <a:t> content of the beverage, the less digestible its protein content.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BD667-8A8A-4529-9050-C27698A7F17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08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F85A-931B-E6CD-A48D-9C1527BA7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B253F-1D5A-E48E-94B0-34903D053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E72AE-0065-C057-154E-EC8296A0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1C8-F52A-D548-8C13-0E0854A0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0C52-DD5A-ACA0-1413-94EB53B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5F18-7F1B-08DD-2D02-E4E08012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A8328-6450-9697-C663-010E80122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6823-E7A6-7928-744F-4E2B30FF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577A-44AA-3D40-F062-265E3049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7B83-77D8-6A44-0339-66032CCE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93EF0-CC15-88BE-64DD-A246C1D2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A648-099F-1DCD-77BF-269E5B98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F21F-FC77-87F7-0B97-0461690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CEA1-B87B-11B2-7E73-5663CBCD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1C0C-45B1-38EF-F750-CEF45F1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8341-8923-E3FB-66BE-66D2AC2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1729-8384-03FE-2208-0E5DC014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DFA-37E7-F336-FC89-54B007B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DC45-216E-97B6-C50A-07E5BCED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CECA-38F1-E618-BA95-DEE1373F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55A6-BEAB-1757-F586-7E5F3CA7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99D6-B161-7A4F-AE57-FE4F1EAD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0396-BC51-75AF-4F39-069B6A0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24D4-F864-1648-9F30-2DB6A7AC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F7E7-FE77-028E-9FD2-D78328F0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F21-38D4-CDAB-257A-E852611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7A0B-7DAA-848C-D570-1102D417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A8279-BAF1-45D0-A85D-0E7A6D2FD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03D1-CB01-2F54-C93D-DE089A0A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025AA-F128-BD3F-B2C5-EDA06DE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A56A-6C41-B5AE-02F1-33C3269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0EE-2EC5-E7AB-F5F0-DD3368F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1FC28-A801-3C2E-8AAA-41B7B7B4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396A-8541-88C8-1DBD-09D1C4FE9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07606-FA5D-6514-5702-C2384A4D2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7EFE-DAC5-4C90-3B28-6F88D0BE1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FDD5-CDAF-8058-AE38-6642BC0F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EB246-56A5-90BB-1D5B-37610BF6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6A588-9BDF-0036-BEDB-C7C2935D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57B9-31B7-9C6D-AC02-BE70D756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11FA3-222C-862B-ABF8-6F0AF32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A33C-5C51-23EF-2CDF-427FE6C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3E97-16EF-80BC-E0E6-99799578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AB23E-D92A-7052-C655-17D0D30E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188E-1ACF-4E6B-CA7D-EF8259B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B4F6F-DE15-3CD0-D3B9-5828E37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7E4-4842-8B32-728D-8B129A6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145B-99CA-895D-CC3B-6B768CCD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B16B5-17B8-9B1C-8308-F60AA9A9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630BD-5CFC-52D9-4AED-254FCA0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B695-F2A3-A6D7-62CF-940C79B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1FAC-2280-07CC-5512-BCD804A2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08B-978B-45E5-9870-12364449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45456-A807-7EC2-C163-F156A5DD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BF59-543D-77EE-1581-EAAFCC2D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11334-A3D7-153B-6C27-083E131C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5C62-7C1E-78F5-3CBB-D2FA3B1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0C41-EE74-F9F0-E54B-D3534C4A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F8A2C-73DE-8F84-A5B6-512DB54F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908E-15AA-DA6D-0103-F947B153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78F-E6EC-1B5B-C529-4DED3618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11A1-FB64-8F7A-E00C-958D9C95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0EA8-1F10-7C7E-38B6-84F8892E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jpeg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3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raspberries and blueberries&#10;&#10;Description automatically generated">
            <a:extLst>
              <a:ext uri="{FF2B5EF4-FFF2-40B4-BE49-F238E27FC236}">
                <a16:creationId xmlns:a16="http://schemas.microsoft.com/office/drawing/2014/main" id="{034FC52A-026E-A2A5-4C54-6560D8F092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209" y="1294543"/>
            <a:ext cx="3808288" cy="5712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15044-ABDC-F862-0302-6701C7E392B0}"/>
              </a:ext>
            </a:extLst>
          </p:cNvPr>
          <p:cNvSpPr txBox="1"/>
          <p:nvPr/>
        </p:nvSpPr>
        <p:spPr>
          <a:xfrm>
            <a:off x="4006945" y="2429124"/>
            <a:ext cx="77775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Investigation of pseudocereal-based beverages enriched with antioxidants, protein and </a:t>
            </a:r>
            <a:r>
              <a:rPr lang="en-US" sz="3200" b="1" dirty="0" err="1"/>
              <a:t>fibre</a:t>
            </a:r>
            <a:r>
              <a:rPr lang="en-US" sz="3200" b="1" dirty="0"/>
              <a:t> </a:t>
            </a:r>
            <a:endParaRPr lang="hu-HU" sz="3200" b="1" dirty="0"/>
          </a:p>
        </p:txBody>
      </p:sp>
      <p:sp>
        <p:nvSpPr>
          <p:cNvPr id="8" name="Alcím 2">
            <a:extLst>
              <a:ext uri="{FF2B5EF4-FFF2-40B4-BE49-F238E27FC236}">
                <a16:creationId xmlns:a16="http://schemas.microsoft.com/office/drawing/2014/main" id="{DE68C927-E4A0-153D-97CE-447C79056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663" y="4428876"/>
            <a:ext cx="6976103" cy="1402798"/>
          </a:xfrm>
        </p:spPr>
        <p:txBody>
          <a:bodyPr>
            <a:noAutofit/>
          </a:bodyPr>
          <a:lstStyle/>
          <a:p>
            <a:pPr algn="ctr"/>
            <a:r>
              <a:rPr lang="hu-HU" sz="1800" dirty="0" err="1"/>
              <a:t>Lecturer</a:t>
            </a:r>
            <a:r>
              <a:rPr lang="hu-HU" sz="1800" dirty="0"/>
              <a:t>:</a:t>
            </a:r>
          </a:p>
          <a:p>
            <a:pPr algn="ctr"/>
            <a:r>
              <a:rPr lang="hu-HU" sz="1800" dirty="0"/>
              <a:t>Dorottya Krisztina Vajdovich</a:t>
            </a:r>
          </a:p>
          <a:p>
            <a:pPr algn="ctr"/>
            <a:r>
              <a:rPr lang="hu-HU" sz="1400" dirty="0"/>
              <a:t>PhD-</a:t>
            </a:r>
            <a:r>
              <a:rPr lang="hu-HU" sz="1400" dirty="0" err="1"/>
              <a:t>student</a:t>
            </a:r>
            <a:r>
              <a:rPr lang="hu-HU" sz="1400" dirty="0"/>
              <a:t>, </a:t>
            </a:r>
            <a:r>
              <a:rPr lang="hu-HU" sz="1400" dirty="0" err="1"/>
              <a:t>Dietitian</a:t>
            </a:r>
            <a:r>
              <a:rPr lang="hu-HU" sz="1400" dirty="0"/>
              <a:t> </a:t>
            </a:r>
            <a:r>
              <a:rPr lang="hu-HU" sz="1400" dirty="0" err="1"/>
              <a:t>BSc</a:t>
            </a:r>
            <a:r>
              <a:rPr lang="hu-HU" sz="1400" dirty="0"/>
              <a:t>, </a:t>
            </a:r>
            <a:r>
              <a:rPr lang="hu-HU" sz="1400" dirty="0" err="1"/>
              <a:t>Nutritionist</a:t>
            </a:r>
            <a:r>
              <a:rPr lang="hu-HU" sz="1400" dirty="0"/>
              <a:t> </a:t>
            </a:r>
            <a:r>
              <a:rPr lang="hu-HU" sz="1400" dirty="0" err="1"/>
              <a:t>MSc</a:t>
            </a:r>
            <a:r>
              <a:rPr lang="hu-HU" sz="1400" dirty="0"/>
              <a:t> in </a:t>
            </a:r>
            <a:r>
              <a:rPr lang="hu-HU" sz="1400" dirty="0" err="1"/>
              <a:t>Nutritional</a:t>
            </a:r>
            <a:r>
              <a:rPr lang="hu-HU" sz="1400" dirty="0"/>
              <a:t> </a:t>
            </a:r>
            <a:r>
              <a:rPr lang="hu-HU" sz="1400" dirty="0" err="1"/>
              <a:t>Sciences</a:t>
            </a:r>
            <a:r>
              <a:rPr lang="hu-HU" sz="1400" dirty="0"/>
              <a:t>, Semmelweis University, </a:t>
            </a:r>
            <a:r>
              <a:rPr lang="hu-HU" sz="1400" dirty="0" err="1"/>
              <a:t>Faculty</a:t>
            </a:r>
            <a:r>
              <a:rPr lang="hu-HU" sz="1400" dirty="0"/>
              <a:t> of Health </a:t>
            </a:r>
            <a:r>
              <a:rPr lang="hu-HU" sz="1400" dirty="0" err="1"/>
              <a:t>Sciences</a:t>
            </a:r>
            <a:r>
              <a:rPr lang="hu-HU" sz="1400" dirty="0"/>
              <a:t>, </a:t>
            </a:r>
            <a:r>
              <a:rPr lang="hu-HU" sz="1400" dirty="0" err="1"/>
              <a:t>Department</a:t>
            </a:r>
            <a:r>
              <a:rPr lang="hu-HU" sz="1400" dirty="0"/>
              <a:t> of </a:t>
            </a:r>
            <a:r>
              <a:rPr lang="hu-HU" sz="1400" dirty="0" err="1"/>
              <a:t>Dietetics</a:t>
            </a:r>
            <a:r>
              <a:rPr lang="hu-HU" sz="1400" dirty="0"/>
              <a:t> and </a:t>
            </a:r>
            <a:r>
              <a:rPr lang="hu-HU" sz="1400" dirty="0" err="1"/>
              <a:t>Nutritional</a:t>
            </a:r>
            <a:r>
              <a:rPr lang="hu-HU" sz="1400" dirty="0"/>
              <a:t> </a:t>
            </a:r>
            <a:r>
              <a:rPr lang="hu-HU" sz="1400" dirty="0" err="1"/>
              <a:t>Sciences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60017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049A8062-FC29-FA5F-AEB2-6AED17118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4255"/>
              </p:ext>
            </p:extLst>
          </p:nvPr>
        </p:nvGraphicFramePr>
        <p:xfrm>
          <a:off x="310510" y="1957593"/>
          <a:ext cx="6969233" cy="38661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21740">
                  <a:extLst>
                    <a:ext uri="{9D8B030D-6E8A-4147-A177-3AD203B41FA5}">
                      <a16:colId xmlns:a16="http://schemas.microsoft.com/office/drawing/2014/main" val="2717762639"/>
                    </a:ext>
                  </a:extLst>
                </a:gridCol>
                <a:gridCol w="1453705">
                  <a:extLst>
                    <a:ext uri="{9D8B030D-6E8A-4147-A177-3AD203B41FA5}">
                      <a16:colId xmlns:a16="http://schemas.microsoft.com/office/drawing/2014/main" val="2166389716"/>
                    </a:ext>
                  </a:extLst>
                </a:gridCol>
                <a:gridCol w="1889438">
                  <a:extLst>
                    <a:ext uri="{9D8B030D-6E8A-4147-A177-3AD203B41FA5}">
                      <a16:colId xmlns:a16="http://schemas.microsoft.com/office/drawing/2014/main" val="1644137008"/>
                    </a:ext>
                  </a:extLst>
                </a:gridCol>
                <a:gridCol w="1304350">
                  <a:extLst>
                    <a:ext uri="{9D8B030D-6E8A-4147-A177-3AD203B41FA5}">
                      <a16:colId xmlns:a16="http://schemas.microsoft.com/office/drawing/2014/main" val="2082766936"/>
                    </a:ext>
                  </a:extLst>
                </a:gridCol>
              </a:tblGrid>
              <a:tr h="1069371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100</a:t>
                      </a:r>
                      <a:r>
                        <a:rPr lang="hu-HU" baseline="0" dirty="0"/>
                        <a:t>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err="1">
                          <a:latin typeface="+mn-lt"/>
                          <a:cs typeface="Times New Roman" panose="02020603050405020304" pitchFamily="18" charset="0"/>
                        </a:rPr>
                        <a:t>Pea</a:t>
                      </a:r>
                      <a:endParaRPr lang="hu-HU" i="1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i="1" dirty="0" err="1">
                          <a:latin typeface="+mn-lt"/>
                          <a:cs typeface="Times New Roman" panose="02020603050405020304" pitchFamily="18" charset="0"/>
                        </a:rPr>
                        <a:t>ptorein</a:t>
                      </a:r>
                      <a:endParaRPr lang="hu-HU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>
                          <a:latin typeface="+mn-lt"/>
                          <a:cs typeface="Times New Roman" panose="02020603050405020304" pitchFamily="18" charset="0"/>
                        </a:rPr>
                        <a:t>Brown </a:t>
                      </a:r>
                      <a:r>
                        <a:rPr lang="hu-HU" i="1" dirty="0" err="1">
                          <a:latin typeface="+mn-lt"/>
                          <a:cs typeface="Times New Roman" panose="02020603050405020304" pitchFamily="18" charset="0"/>
                        </a:rPr>
                        <a:t>rice</a:t>
                      </a:r>
                      <a:r>
                        <a:rPr lang="hu-HU" i="1" dirty="0">
                          <a:latin typeface="+mn-lt"/>
                          <a:cs typeface="Times New Roman" panose="02020603050405020304" pitchFamily="18" charset="0"/>
                        </a:rPr>
                        <a:t>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err="1">
                          <a:latin typeface="+mn-lt"/>
                          <a:cs typeface="Times New Roman" panose="02020603050405020304" pitchFamily="18" charset="0"/>
                        </a:rPr>
                        <a:t>Hemp</a:t>
                      </a:r>
                      <a:r>
                        <a:rPr lang="hu-HU" i="1" dirty="0">
                          <a:latin typeface="+mn-lt"/>
                          <a:cs typeface="Times New Roman" panose="02020603050405020304" pitchFamily="18" charset="0"/>
                        </a:rPr>
                        <a:t> protein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96530"/>
                  </a:ext>
                </a:extLst>
              </a:tr>
              <a:tr h="740334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latin typeface="+mn-lt"/>
                          <a:cs typeface="Times New Roman" panose="02020603050405020304" pitchFamily="18" charset="0"/>
                        </a:rPr>
                        <a:t>Energy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64,1 kcal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63,4 kcal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62,8 kcal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94035"/>
                  </a:ext>
                </a:extLst>
              </a:tr>
              <a:tr h="411297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atin typeface="+mn-lt"/>
                          <a:cs typeface="Times New Roman" panose="02020603050405020304" pitchFamily="18" charset="0"/>
                        </a:rPr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4,05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4,05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3,00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79273"/>
                  </a:ext>
                </a:extLst>
              </a:tr>
              <a:tr h="411297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latin typeface="+mn-lt"/>
                          <a:cs typeface="Times New Roman" panose="02020603050405020304" pitchFamily="18" charset="0"/>
                        </a:rPr>
                        <a:t>Fat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0,52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0,43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0,63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337289"/>
                  </a:ext>
                </a:extLst>
              </a:tr>
              <a:tr h="411297"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Carbohydrates</a:t>
                      </a:r>
                      <a:endParaRPr lang="hu-HU" dirty="0"/>
                    </a:p>
                    <a:p>
                      <a:pPr algn="ctr"/>
                      <a:r>
                        <a:rPr lang="hu-HU" dirty="0"/>
                        <a:t>-of </a:t>
                      </a:r>
                      <a:r>
                        <a:rPr lang="hu-HU" dirty="0" err="1"/>
                        <a:t>which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sugars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11,13</a:t>
                      </a:r>
                      <a:r>
                        <a:rPr lang="hu-HU" baseline="0" dirty="0"/>
                        <a:t>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11,15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11,19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31195"/>
                  </a:ext>
                </a:extLst>
              </a:tr>
              <a:tr h="4112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9,18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9,18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9,33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784994"/>
                  </a:ext>
                </a:extLst>
              </a:tr>
              <a:tr h="411297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latin typeface="+mn-lt"/>
                          <a:cs typeface="Times New Roman" panose="02020603050405020304" pitchFamily="18" charset="0"/>
                        </a:rPr>
                        <a:t>Fibre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4,71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4,69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5,38 g</a:t>
                      </a:r>
                      <a:endParaRPr lang="hu-HU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37838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C33E6183-DAF9-92CE-C8D1-941688C77CA9}"/>
              </a:ext>
            </a:extLst>
          </p:cNvPr>
          <p:cNvSpPr txBox="1"/>
          <p:nvPr/>
        </p:nvSpPr>
        <p:spPr>
          <a:xfrm>
            <a:off x="217714" y="127401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/>
              <a:t>The </a:t>
            </a:r>
            <a:r>
              <a:rPr lang="hu-HU" sz="2400" dirty="0" err="1"/>
              <a:t>calculated</a:t>
            </a:r>
            <a:r>
              <a:rPr lang="hu-HU" sz="2400" dirty="0"/>
              <a:t> </a:t>
            </a:r>
            <a:r>
              <a:rPr lang="hu-HU" sz="2400" dirty="0" err="1"/>
              <a:t>energy</a:t>
            </a:r>
            <a:r>
              <a:rPr lang="hu-HU" sz="2400" dirty="0"/>
              <a:t> and </a:t>
            </a:r>
            <a:r>
              <a:rPr lang="hu-HU" sz="2400" dirty="0" err="1"/>
              <a:t>nutrient</a:t>
            </a:r>
            <a:r>
              <a:rPr lang="hu-HU" sz="2400" dirty="0"/>
              <a:t> </a:t>
            </a:r>
            <a:r>
              <a:rPr lang="hu-HU" sz="2400" dirty="0" err="1"/>
              <a:t>content</a:t>
            </a:r>
            <a:endParaRPr lang="hu-HU" sz="24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55AF87B-4F53-5751-629D-FB7A03BF8FDB}"/>
              </a:ext>
            </a:extLst>
          </p:cNvPr>
          <p:cNvSpPr txBox="1"/>
          <p:nvPr/>
        </p:nvSpPr>
        <p:spPr>
          <a:xfrm>
            <a:off x="7402287" y="1957593"/>
            <a:ext cx="47897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Protein </a:t>
            </a:r>
            <a:r>
              <a:rPr lang="hu-HU" b="1" dirty="0" err="1"/>
              <a:t>source</a:t>
            </a:r>
            <a:r>
              <a:rPr lang="hu-HU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min. 12%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total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requirement</a:t>
            </a:r>
            <a:r>
              <a:rPr lang="hu-HU" dirty="0"/>
              <a:t> </a:t>
            </a:r>
            <a:r>
              <a:rPr lang="hu-HU" dirty="0" err="1"/>
              <a:t>comes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protein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b="1" dirty="0"/>
              <a:t>Rich in protein: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min. 20%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total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requirement</a:t>
            </a:r>
            <a:r>
              <a:rPr lang="hu-HU" dirty="0"/>
              <a:t> </a:t>
            </a:r>
            <a:r>
              <a:rPr lang="hu-HU" dirty="0" err="1"/>
              <a:t>comes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protein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 err="1"/>
              <a:t>Source</a:t>
            </a:r>
            <a:r>
              <a:rPr lang="hu-HU" b="1" dirty="0"/>
              <a:t> of </a:t>
            </a:r>
            <a:r>
              <a:rPr lang="hu-HU" b="1" dirty="0" err="1"/>
              <a:t>fibre</a:t>
            </a:r>
            <a:r>
              <a:rPr lang="hu-HU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100 g </a:t>
            </a:r>
            <a:r>
              <a:rPr lang="hu-HU" dirty="0" err="1"/>
              <a:t>product</a:t>
            </a:r>
            <a:r>
              <a:rPr lang="hu-HU" dirty="0"/>
              <a:t> </a:t>
            </a:r>
            <a:r>
              <a:rPr lang="hu-HU" dirty="0" err="1"/>
              <a:t>contains</a:t>
            </a:r>
            <a:r>
              <a:rPr lang="hu-HU" dirty="0"/>
              <a:t> min. 3 g </a:t>
            </a:r>
            <a:r>
              <a:rPr lang="hu-HU" dirty="0" err="1"/>
              <a:t>fibre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Regulation</a:t>
            </a:r>
            <a:r>
              <a:rPr lang="hu-HU" dirty="0"/>
              <a:t> (EC) No 1924/2006 of </a:t>
            </a:r>
            <a:r>
              <a:rPr lang="hu-HU" dirty="0" err="1"/>
              <a:t>the</a:t>
            </a:r>
            <a:r>
              <a:rPr lang="hu-HU" dirty="0"/>
              <a:t> European </a:t>
            </a:r>
            <a:r>
              <a:rPr lang="hu-HU" dirty="0" err="1"/>
              <a:t>Parliament</a:t>
            </a:r>
            <a:r>
              <a:rPr lang="hu-HU" dirty="0"/>
              <a:t> and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Council</a:t>
            </a:r>
            <a:r>
              <a:rPr lang="hu-HU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370556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C605DD-78D1-3B60-73F0-3F7232F5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00243"/>
              </p:ext>
            </p:extLst>
          </p:nvPr>
        </p:nvGraphicFramePr>
        <p:xfrm>
          <a:off x="1784633" y="2160212"/>
          <a:ext cx="8622734" cy="39753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92338">
                  <a:extLst>
                    <a:ext uri="{9D8B030D-6E8A-4147-A177-3AD203B41FA5}">
                      <a16:colId xmlns:a16="http://schemas.microsoft.com/office/drawing/2014/main" val="2833986880"/>
                    </a:ext>
                  </a:extLst>
                </a:gridCol>
                <a:gridCol w="2191944">
                  <a:extLst>
                    <a:ext uri="{9D8B030D-6E8A-4147-A177-3AD203B41FA5}">
                      <a16:colId xmlns:a16="http://schemas.microsoft.com/office/drawing/2014/main" val="1305968719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3022240806"/>
                    </a:ext>
                  </a:extLst>
                </a:gridCol>
                <a:gridCol w="1232367">
                  <a:extLst>
                    <a:ext uri="{9D8B030D-6E8A-4147-A177-3AD203B41FA5}">
                      <a16:colId xmlns:a16="http://schemas.microsoft.com/office/drawing/2014/main" val="2327968310"/>
                    </a:ext>
                  </a:extLst>
                </a:gridCol>
                <a:gridCol w="1436962">
                  <a:extLst>
                    <a:ext uri="{9D8B030D-6E8A-4147-A177-3AD203B41FA5}">
                      <a16:colId xmlns:a16="http://schemas.microsoft.com/office/drawing/2014/main" val="1690270905"/>
                    </a:ext>
                  </a:extLst>
                </a:gridCol>
                <a:gridCol w="769390">
                  <a:extLst>
                    <a:ext uri="{9D8B030D-6E8A-4147-A177-3AD203B41FA5}">
                      <a16:colId xmlns:a16="http://schemas.microsoft.com/office/drawing/2014/main" val="2107439818"/>
                    </a:ext>
                  </a:extLst>
                </a:gridCol>
              </a:tblGrid>
              <a:tr h="15871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Digestible protein content calculated from measured protein digestibility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 as a percentage of total energy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 in protein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 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above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91670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BF_I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1,96%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12,5%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322006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BF_P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2,33%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14,91%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713821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BRF_I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2,25%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14,38%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674034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BRF_P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2,13%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13,74%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186661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KF_I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1,47%%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9,62%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052645"/>
                  </a:ext>
                </a:extLst>
              </a:tr>
              <a:tr h="398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KF_P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1,38%%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9,02%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3371268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B0C8AB13-D06C-DDC6-3744-455A1C005B5C}"/>
              </a:ext>
            </a:extLst>
          </p:cNvPr>
          <p:cNvSpPr txBox="1"/>
          <p:nvPr/>
        </p:nvSpPr>
        <p:spPr>
          <a:xfrm>
            <a:off x="3048000" y="13314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Ratio of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energy</a:t>
            </a:r>
            <a:r>
              <a:rPr lang="hu-HU" b="1" dirty="0"/>
              <a:t> </a:t>
            </a:r>
            <a:r>
              <a:rPr lang="hu-HU" b="1" dirty="0" err="1"/>
              <a:t>content</a:t>
            </a:r>
            <a:r>
              <a:rPr lang="hu-HU" b="1" dirty="0"/>
              <a:t> of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measured</a:t>
            </a:r>
            <a:r>
              <a:rPr lang="hu-HU" b="1" dirty="0"/>
              <a:t> </a:t>
            </a:r>
            <a:r>
              <a:rPr lang="hu-HU" b="1" dirty="0" err="1"/>
              <a:t>digestible</a:t>
            </a:r>
            <a:r>
              <a:rPr lang="hu-HU" b="1" dirty="0"/>
              <a:t> protein </a:t>
            </a:r>
            <a:r>
              <a:rPr lang="hu-HU" b="1" dirty="0" err="1"/>
              <a:t>content</a:t>
            </a:r>
            <a:r>
              <a:rPr lang="hu-HU" b="1" dirty="0"/>
              <a:t> </a:t>
            </a:r>
            <a:r>
              <a:rPr lang="hu-HU" b="1" dirty="0" err="1"/>
              <a:t>to</a:t>
            </a:r>
            <a:r>
              <a:rPr lang="hu-HU" b="1" dirty="0"/>
              <a:t> </a:t>
            </a:r>
            <a:r>
              <a:rPr lang="hu-HU" b="1" dirty="0" err="1"/>
              <a:t>the</a:t>
            </a:r>
            <a:r>
              <a:rPr lang="hu-HU" b="1" dirty="0"/>
              <a:t> </a:t>
            </a:r>
            <a:r>
              <a:rPr lang="hu-HU" b="1" dirty="0" err="1"/>
              <a:t>total</a:t>
            </a:r>
            <a:r>
              <a:rPr lang="hu-HU" b="1" dirty="0"/>
              <a:t> </a:t>
            </a:r>
            <a:r>
              <a:rPr lang="hu-HU" b="1" dirty="0" err="1"/>
              <a:t>energy</a:t>
            </a:r>
            <a:r>
              <a:rPr lang="hu-HU" b="1" dirty="0"/>
              <a:t> </a:t>
            </a:r>
            <a:r>
              <a:rPr lang="hu-HU" b="1" dirty="0" err="1"/>
              <a:t>content</a:t>
            </a:r>
            <a:endParaRPr lang="hu-HU"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7DC103A-A12E-67BB-28CE-425586579D43}"/>
              </a:ext>
            </a:extLst>
          </p:cNvPr>
          <p:cNvSpPr txBox="1"/>
          <p:nvPr/>
        </p:nvSpPr>
        <p:spPr>
          <a:xfrm>
            <a:off x="797491" y="6317976"/>
            <a:ext cx="10597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 err="1"/>
              <a:t>Regulation</a:t>
            </a:r>
            <a:r>
              <a:rPr lang="hu-HU" sz="1400" dirty="0"/>
              <a:t> (EC) No 1924/2006 of </a:t>
            </a:r>
            <a:r>
              <a:rPr lang="hu-HU" sz="1400" dirty="0" err="1"/>
              <a:t>the</a:t>
            </a:r>
            <a:r>
              <a:rPr lang="hu-HU" sz="1400" dirty="0"/>
              <a:t> European </a:t>
            </a:r>
            <a:r>
              <a:rPr lang="hu-HU" sz="1400" dirty="0" err="1"/>
              <a:t>Parliament</a:t>
            </a:r>
            <a:r>
              <a:rPr lang="hu-HU" sz="1400" dirty="0"/>
              <a:t> and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Council</a:t>
            </a:r>
            <a:r>
              <a:rPr lang="hu-HU" sz="1400" dirty="0"/>
              <a:t> of 20 December 2006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nutrition</a:t>
            </a:r>
            <a:r>
              <a:rPr lang="hu-HU" sz="1400" dirty="0"/>
              <a:t> and </a:t>
            </a:r>
            <a:r>
              <a:rPr lang="hu-HU" sz="1400" dirty="0" err="1"/>
              <a:t>health</a:t>
            </a:r>
            <a:r>
              <a:rPr lang="hu-HU" sz="1400" dirty="0"/>
              <a:t> </a:t>
            </a:r>
            <a:r>
              <a:rPr lang="hu-HU" sz="1400" dirty="0" err="1"/>
              <a:t>claims</a:t>
            </a:r>
            <a:r>
              <a:rPr lang="hu-HU" sz="1400" dirty="0"/>
              <a:t> </a:t>
            </a:r>
            <a:r>
              <a:rPr lang="hu-HU" sz="1400" dirty="0" err="1"/>
              <a:t>made</a:t>
            </a:r>
            <a:r>
              <a:rPr lang="hu-HU" sz="1400" dirty="0"/>
              <a:t> </a:t>
            </a:r>
            <a:r>
              <a:rPr lang="hu-HU" sz="1400" dirty="0" err="1"/>
              <a:t>on</a:t>
            </a:r>
            <a:r>
              <a:rPr lang="hu-HU" sz="1400" dirty="0"/>
              <a:t> </a:t>
            </a:r>
            <a:r>
              <a:rPr lang="hu-HU" sz="1400" dirty="0" err="1"/>
              <a:t>foods</a:t>
            </a:r>
            <a:r>
              <a:rPr lang="hu-HU" sz="1400" dirty="0"/>
              <a:t>. In </a:t>
            </a:r>
            <a:r>
              <a:rPr lang="hu-HU" sz="1400" dirty="0" err="1"/>
              <a:t>Official</a:t>
            </a:r>
            <a:r>
              <a:rPr lang="hu-HU" sz="1400" dirty="0"/>
              <a:t> Journal of </a:t>
            </a:r>
            <a:r>
              <a:rPr lang="hu-HU" sz="1400" dirty="0" err="1"/>
              <a:t>the</a:t>
            </a:r>
            <a:r>
              <a:rPr lang="hu-HU" sz="1400" dirty="0"/>
              <a:t> European Union.</a:t>
            </a:r>
          </a:p>
        </p:txBody>
      </p:sp>
    </p:spTree>
    <p:extLst>
      <p:ext uri="{BB962C8B-B14F-4D97-AF65-F5344CB8AC3E}">
        <p14:creationId xmlns:p14="http://schemas.microsoft.com/office/powerpoint/2010/main" val="324149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01F5BF0C-A5FB-D801-52E8-34F89C4210BE}"/>
              </a:ext>
            </a:extLst>
          </p:cNvPr>
          <p:cNvSpPr txBox="1">
            <a:spLocks/>
          </p:cNvSpPr>
          <p:nvPr/>
        </p:nvSpPr>
        <p:spPr>
          <a:xfrm>
            <a:off x="211225" y="2079898"/>
            <a:ext cx="11980775" cy="3327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dirty="0"/>
              <a:t>Determination of </a:t>
            </a:r>
            <a:r>
              <a:rPr lang="hu-HU" sz="3500" dirty="0" err="1"/>
              <a:t>the</a:t>
            </a:r>
            <a:r>
              <a:rPr lang="hu-HU" sz="3500" dirty="0"/>
              <a:t> </a:t>
            </a:r>
            <a:r>
              <a:rPr lang="en-US" sz="3500" dirty="0"/>
              <a:t>antioxidant properties of</a:t>
            </a:r>
            <a:r>
              <a:rPr lang="hu-HU" sz="3500" dirty="0"/>
              <a:t> </a:t>
            </a:r>
            <a:r>
              <a:rPr lang="hu-HU" sz="3500" dirty="0" err="1"/>
              <a:t>the</a:t>
            </a:r>
            <a:r>
              <a:rPr lang="en-US" sz="3500" dirty="0"/>
              <a:t> plant</a:t>
            </a:r>
            <a:r>
              <a:rPr lang="hu-HU" sz="3500" dirty="0"/>
              <a:t> </a:t>
            </a:r>
            <a:r>
              <a:rPr lang="hu-HU" sz="3500" dirty="0" err="1"/>
              <a:t>beverages</a:t>
            </a:r>
            <a:endParaRPr lang="hu-HU" sz="3500" dirty="0"/>
          </a:p>
          <a:p>
            <a:pPr algn="l"/>
            <a:r>
              <a:rPr lang="hu-HU" sz="3900" dirty="0" err="1"/>
              <a:t>Method</a:t>
            </a:r>
            <a:r>
              <a:rPr lang="hu-HU" sz="3900" dirty="0"/>
              <a:t>: </a:t>
            </a:r>
            <a:r>
              <a:rPr lang="hu-HU" sz="3900" i="1" dirty="0"/>
              <a:t>in vitro </a:t>
            </a:r>
            <a:r>
              <a:rPr lang="hu-HU" sz="3900" dirty="0" err="1"/>
              <a:t>digestion</a:t>
            </a:r>
            <a:endParaRPr lang="hu-HU" sz="3900" dirty="0"/>
          </a:p>
          <a:p>
            <a:pPr algn="l"/>
            <a:r>
              <a:rPr lang="hu-HU" sz="3600" i="1" dirty="0">
                <a:sym typeface="Wingdings" panose="05000000000000000000" pitchFamily="2" charset="2"/>
              </a:rPr>
              <a:t>alfa-</a:t>
            </a:r>
            <a:r>
              <a:rPr lang="hu-HU" sz="3600" i="1" dirty="0" err="1">
                <a:sym typeface="Wingdings" panose="05000000000000000000" pitchFamily="2" charset="2"/>
              </a:rPr>
              <a:t>amylase</a:t>
            </a:r>
            <a:r>
              <a:rPr lang="hu-HU" sz="3600" i="1" dirty="0">
                <a:sym typeface="Wingdings" panose="05000000000000000000" pitchFamily="2" charset="2"/>
              </a:rPr>
              <a:t>      </a:t>
            </a:r>
            <a:r>
              <a:rPr lang="hu-HU" sz="3600" i="1" dirty="0" err="1">
                <a:sym typeface="Wingdings" panose="05000000000000000000" pitchFamily="2" charset="2"/>
              </a:rPr>
              <a:t>pepsin</a:t>
            </a:r>
            <a:r>
              <a:rPr lang="hu-HU" sz="3600" i="1" dirty="0">
                <a:sym typeface="Wingdings" panose="05000000000000000000" pitchFamily="2" charset="2"/>
              </a:rPr>
              <a:t> (pH=2)       </a:t>
            </a:r>
            <a:r>
              <a:rPr lang="hu-HU" sz="3600" i="1" dirty="0" err="1">
                <a:sym typeface="Wingdings" panose="05000000000000000000" pitchFamily="2" charset="2"/>
              </a:rPr>
              <a:t>pancreatin</a:t>
            </a:r>
            <a:r>
              <a:rPr lang="hu-HU" sz="3600" i="1" dirty="0">
                <a:sym typeface="Wingdings" panose="05000000000000000000" pitchFamily="2" charset="2"/>
              </a:rPr>
              <a:t> + </a:t>
            </a:r>
            <a:r>
              <a:rPr lang="hu-HU" sz="3600" i="1" dirty="0" err="1">
                <a:sym typeface="Wingdings" panose="05000000000000000000" pitchFamily="2" charset="2"/>
              </a:rPr>
              <a:t>bile</a:t>
            </a:r>
            <a:r>
              <a:rPr lang="hu-HU" sz="3600" i="1" dirty="0">
                <a:sym typeface="Wingdings" panose="05000000000000000000" pitchFamily="2" charset="2"/>
              </a:rPr>
              <a:t> </a:t>
            </a:r>
            <a:r>
              <a:rPr lang="hu-HU" sz="3600" i="1" dirty="0" err="1">
                <a:sym typeface="Wingdings" panose="05000000000000000000" pitchFamily="2" charset="2"/>
              </a:rPr>
              <a:t>salts</a:t>
            </a:r>
            <a:r>
              <a:rPr lang="hu-HU" sz="3600" i="1" dirty="0">
                <a:sym typeface="Wingdings" panose="05000000000000000000" pitchFamily="2" charset="2"/>
              </a:rPr>
              <a:t> (pH= 7,5) </a:t>
            </a:r>
            <a:endParaRPr lang="hu-HU" sz="3600" dirty="0"/>
          </a:p>
          <a:p>
            <a:pPr lvl="2" algn="l"/>
            <a:r>
              <a:rPr lang="hu-HU" sz="3600" dirty="0"/>
              <a:t>I</a:t>
            </a:r>
            <a:r>
              <a:rPr lang="en-US" sz="3600" dirty="0" err="1"/>
              <a:t>nactivation</a:t>
            </a:r>
            <a:r>
              <a:rPr lang="en-US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en-US" sz="3600" dirty="0"/>
              <a:t>enzymes (4 minutes, 100 °C)</a:t>
            </a:r>
            <a:endParaRPr lang="hu-HU" sz="3600" dirty="0"/>
          </a:p>
          <a:p>
            <a:pPr lvl="2" algn="l"/>
            <a:r>
              <a:rPr lang="hu-HU" sz="3600" dirty="0" err="1"/>
              <a:t>Purification</a:t>
            </a:r>
            <a:r>
              <a:rPr lang="hu-HU" sz="3600" dirty="0"/>
              <a:t> </a:t>
            </a:r>
            <a:r>
              <a:rPr lang="en-US" sz="3600" dirty="0"/>
              <a:t>(10 minutes </a:t>
            </a:r>
            <a:r>
              <a:rPr lang="en-US" sz="3600" dirty="0" err="1"/>
              <a:t>centrifug</a:t>
            </a:r>
            <a:r>
              <a:rPr lang="hu-HU" sz="3600" dirty="0" err="1"/>
              <a:t>ation</a:t>
            </a:r>
            <a:r>
              <a:rPr lang="en-US" sz="3600" dirty="0"/>
              <a:t>, 4000 rpm)</a:t>
            </a: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32DEC6F5-B2D7-6C7C-73C0-AC6593A2B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338" y="4125140"/>
            <a:ext cx="1687437" cy="2152163"/>
          </a:xfrm>
          <a:prstGeom prst="rect">
            <a:avLst/>
          </a:prstGeom>
        </p:spPr>
      </p:pic>
      <p:sp>
        <p:nvSpPr>
          <p:cNvPr id="4" name="Szövegdoboz 6">
            <a:extLst>
              <a:ext uri="{FF2B5EF4-FFF2-40B4-BE49-F238E27FC236}">
                <a16:creationId xmlns:a16="http://schemas.microsoft.com/office/drawing/2014/main" id="{381550AF-3339-E582-2BA3-C67F42AC4D2D}"/>
              </a:ext>
            </a:extLst>
          </p:cNvPr>
          <p:cNvSpPr txBox="1"/>
          <p:nvPr/>
        </p:nvSpPr>
        <p:spPr>
          <a:xfrm>
            <a:off x="79566" y="6198256"/>
            <a:ext cx="1008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Brodkorb</a:t>
            </a:r>
            <a:r>
              <a:rPr lang="hu-HU" sz="1400" dirty="0"/>
              <a:t>, A., </a:t>
            </a:r>
            <a:r>
              <a:rPr lang="hu-HU" sz="1400" dirty="0" err="1"/>
              <a:t>Egger</a:t>
            </a:r>
            <a:r>
              <a:rPr lang="hu-HU" sz="1400" dirty="0"/>
              <a:t>, L., </a:t>
            </a:r>
            <a:r>
              <a:rPr lang="hu-HU" sz="1400" dirty="0" err="1"/>
              <a:t>Alminger</a:t>
            </a:r>
            <a:r>
              <a:rPr lang="hu-HU" sz="1400" dirty="0"/>
              <a:t>, M., </a:t>
            </a:r>
            <a:r>
              <a:rPr lang="hu-HU" sz="1400" dirty="0" err="1"/>
              <a:t>Alvito</a:t>
            </a:r>
            <a:r>
              <a:rPr lang="hu-HU" sz="1400" dirty="0"/>
              <a:t>, P., </a:t>
            </a:r>
            <a:r>
              <a:rPr lang="hu-HU" sz="1400" dirty="0" err="1"/>
              <a:t>Assuncao</a:t>
            </a:r>
            <a:r>
              <a:rPr lang="hu-HU" sz="1400" dirty="0"/>
              <a:t>, R., </a:t>
            </a:r>
            <a:r>
              <a:rPr lang="hu-HU" sz="1400" dirty="0" err="1"/>
              <a:t>Ballance</a:t>
            </a:r>
            <a:r>
              <a:rPr lang="hu-HU" sz="1400" dirty="0"/>
              <a:t>, S., …..</a:t>
            </a:r>
            <a:r>
              <a:rPr lang="hu-HU" sz="1400" dirty="0" err="1"/>
              <a:t>Recio</a:t>
            </a:r>
            <a:r>
              <a:rPr lang="hu-HU" sz="1400" dirty="0"/>
              <a:t>, I. (2019). INFOGEST </a:t>
            </a:r>
            <a:r>
              <a:rPr lang="hu-HU" sz="1400" dirty="0" err="1"/>
              <a:t>static</a:t>
            </a:r>
            <a:r>
              <a:rPr lang="hu-HU" sz="1400" dirty="0"/>
              <a:t> in vitro </a:t>
            </a:r>
            <a:r>
              <a:rPr lang="hu-HU" sz="1400" dirty="0" err="1"/>
              <a:t>simulation</a:t>
            </a:r>
            <a:r>
              <a:rPr lang="hu-HU" sz="1400" dirty="0"/>
              <a:t> of </a:t>
            </a:r>
            <a:r>
              <a:rPr lang="hu-HU" sz="1400" dirty="0" err="1"/>
              <a:t>gastrointestinal</a:t>
            </a:r>
            <a:r>
              <a:rPr lang="hu-HU" sz="1400" dirty="0"/>
              <a:t> </a:t>
            </a:r>
            <a:r>
              <a:rPr lang="hu-HU" sz="1400" dirty="0" err="1"/>
              <a:t>food</a:t>
            </a:r>
            <a:r>
              <a:rPr lang="hu-HU" sz="1400" dirty="0"/>
              <a:t> </a:t>
            </a:r>
            <a:r>
              <a:rPr lang="hu-HU" sz="1400" dirty="0" err="1"/>
              <a:t>digestion</a:t>
            </a:r>
            <a:r>
              <a:rPr lang="hu-HU" sz="1400" dirty="0"/>
              <a:t>. </a:t>
            </a:r>
            <a:r>
              <a:rPr lang="hu-HU" sz="1400" i="1" dirty="0" err="1"/>
              <a:t>Natural</a:t>
            </a:r>
            <a:r>
              <a:rPr lang="hu-HU" sz="1400" i="1" dirty="0"/>
              <a:t> </a:t>
            </a:r>
            <a:r>
              <a:rPr lang="hu-HU" sz="1400" i="1" dirty="0" err="1"/>
              <a:t>Protocols</a:t>
            </a:r>
            <a:r>
              <a:rPr lang="hu-HU" sz="1400" dirty="0"/>
              <a:t>, </a:t>
            </a:r>
            <a:r>
              <a:rPr lang="hu-HU" sz="1400" i="1" dirty="0"/>
              <a:t>14</a:t>
            </a:r>
            <a:r>
              <a:rPr lang="hu-HU" sz="1400" dirty="0"/>
              <a:t>(4), 991-1014. doi:10.1038/s41596-018-0119-1</a:t>
            </a:r>
          </a:p>
        </p:txBody>
      </p:sp>
    </p:spTree>
    <p:extLst>
      <p:ext uri="{BB962C8B-B14F-4D97-AF65-F5344CB8AC3E}">
        <p14:creationId xmlns:p14="http://schemas.microsoft.com/office/powerpoint/2010/main" val="12802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2">
            <a:extLst>
              <a:ext uri="{FF2B5EF4-FFF2-40B4-BE49-F238E27FC236}">
                <a16:creationId xmlns:a16="http://schemas.microsoft.com/office/drawing/2014/main" id="{9815DAD5-88BF-761F-A6C7-1D457EB39A90}"/>
              </a:ext>
            </a:extLst>
          </p:cNvPr>
          <p:cNvSpPr txBox="1">
            <a:spLocks/>
          </p:cNvSpPr>
          <p:nvPr/>
        </p:nvSpPr>
        <p:spPr>
          <a:xfrm>
            <a:off x="128337" y="5382797"/>
            <a:ext cx="11641221" cy="115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200" i="1" dirty="0" err="1"/>
              <a:t>Based</a:t>
            </a:r>
            <a:r>
              <a:rPr lang="hu-HU" sz="2200" i="1" dirty="0"/>
              <a:t> </a:t>
            </a:r>
            <a:r>
              <a:rPr lang="hu-HU" sz="2200" i="1" dirty="0" err="1"/>
              <a:t>on</a:t>
            </a:r>
            <a:r>
              <a:rPr lang="hu-HU" sz="2200" i="1" dirty="0"/>
              <a:t> </a:t>
            </a:r>
            <a:r>
              <a:rPr lang="hu-HU" sz="2200" b="1" i="1" dirty="0"/>
              <a:t>„</a:t>
            </a:r>
            <a:r>
              <a:rPr lang="en-US" sz="2200" b="1" i="1" dirty="0"/>
              <a:t>Influence of honey addition on the </a:t>
            </a:r>
            <a:r>
              <a:rPr lang="en-US" sz="2200" b="1" i="1" dirty="0" err="1"/>
              <a:t>bioaccessibility</a:t>
            </a:r>
            <a:r>
              <a:rPr lang="en-US" sz="2200" b="1" i="1" dirty="0"/>
              <a:t> of phenolic contents</a:t>
            </a:r>
            <a:r>
              <a:rPr lang="hu-HU" sz="2200" b="1" i="1" dirty="0"/>
              <a:t> </a:t>
            </a:r>
            <a:r>
              <a:rPr lang="en-US" sz="2200" b="1" i="1" dirty="0"/>
              <a:t>and antioxidant capacities of different coffee types</a:t>
            </a:r>
            <a:r>
              <a:rPr lang="hu-HU" sz="2200" b="1" i="1" dirty="0"/>
              <a:t>” </a:t>
            </a:r>
          </a:p>
        </p:txBody>
      </p:sp>
      <p:pic>
        <p:nvPicPr>
          <p:cNvPr id="9" name="Kép 11">
            <a:extLst>
              <a:ext uri="{FF2B5EF4-FFF2-40B4-BE49-F238E27FC236}">
                <a16:creationId xmlns:a16="http://schemas.microsoft.com/office/drawing/2014/main" id="{3487E816-A8EB-1779-9F4B-15460C677E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7" t="47130" r="14151" b="37938"/>
          <a:stretch/>
        </p:blipFill>
        <p:spPr>
          <a:xfrm>
            <a:off x="6096000" y="1490693"/>
            <a:ext cx="4253399" cy="1574936"/>
          </a:xfrm>
          <a:prstGeom prst="rect">
            <a:avLst/>
          </a:prstGeom>
        </p:spPr>
      </p:pic>
      <p:pic>
        <p:nvPicPr>
          <p:cNvPr id="10" name="Kép 12">
            <a:extLst>
              <a:ext uri="{FF2B5EF4-FFF2-40B4-BE49-F238E27FC236}">
                <a16:creationId xmlns:a16="http://schemas.microsoft.com/office/drawing/2014/main" id="{51B1D521-88E9-4F2E-CEE6-1DBF457934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37" t="28457" r="17329" b="7104"/>
          <a:stretch/>
        </p:blipFill>
        <p:spPr>
          <a:xfrm>
            <a:off x="6096000" y="3223143"/>
            <a:ext cx="4253400" cy="1862513"/>
          </a:xfrm>
          <a:prstGeom prst="rect">
            <a:avLst/>
          </a:prstGeom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934DD9D3-36B0-48FD-4E73-EB94D91D1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071" y="2243819"/>
            <a:ext cx="3709037" cy="2558423"/>
          </a:xfrm>
          <a:prstGeom prst="rect">
            <a:avLst/>
          </a:prstGeom>
        </p:spPr>
      </p:pic>
      <p:sp>
        <p:nvSpPr>
          <p:cNvPr id="13" name="Szövegdoboz 5">
            <a:extLst>
              <a:ext uri="{FF2B5EF4-FFF2-40B4-BE49-F238E27FC236}">
                <a16:creationId xmlns:a16="http://schemas.microsoft.com/office/drawing/2014/main" id="{9A1EE134-07AE-9F8A-214C-D4D012D8A981}"/>
              </a:ext>
            </a:extLst>
          </p:cNvPr>
          <p:cNvSpPr txBox="1"/>
          <p:nvPr/>
        </p:nvSpPr>
        <p:spPr>
          <a:xfrm>
            <a:off x="128337" y="6198256"/>
            <a:ext cx="1103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Celep</a:t>
            </a:r>
            <a:r>
              <a:rPr lang="en-US" sz="1400" dirty="0"/>
              <a:t>, E., &amp; </a:t>
            </a:r>
            <a:r>
              <a:rPr lang="en-US" sz="1400" dirty="0" err="1"/>
              <a:t>Yesilada</a:t>
            </a:r>
            <a:r>
              <a:rPr lang="en-US" sz="1400" dirty="0"/>
              <a:t>, E. (2017). Influence of honey addition on the </a:t>
            </a:r>
            <a:r>
              <a:rPr lang="en-US" sz="1400" dirty="0" err="1"/>
              <a:t>bioaccessibility</a:t>
            </a:r>
            <a:r>
              <a:rPr lang="en-US" sz="1400" dirty="0"/>
              <a:t> of phenolic contents and antioxidant capacities of different coffee types. Marmara Pharmaceutical Journal, 21(4), 906-914. </a:t>
            </a:r>
          </a:p>
        </p:txBody>
      </p:sp>
    </p:spTree>
    <p:extLst>
      <p:ext uri="{BB962C8B-B14F-4D97-AF65-F5344CB8AC3E}">
        <p14:creationId xmlns:p14="http://schemas.microsoft.com/office/powerpoint/2010/main" val="342096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>
            <a:extLst>
              <a:ext uri="{FF2B5EF4-FFF2-40B4-BE49-F238E27FC236}">
                <a16:creationId xmlns:a16="http://schemas.microsoft.com/office/drawing/2014/main" id="{92B8707C-9FE1-6A67-738C-3464EE1BF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" b="17187"/>
          <a:stretch/>
        </p:blipFill>
        <p:spPr>
          <a:xfrm>
            <a:off x="8623624" y="3666993"/>
            <a:ext cx="3004389" cy="102948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EA3291-EAD3-9D95-A461-5D9EB5ACD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388062"/>
              </p:ext>
            </p:extLst>
          </p:nvPr>
        </p:nvGraphicFramePr>
        <p:xfrm>
          <a:off x="876822" y="1859015"/>
          <a:ext cx="6909093" cy="361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ép 7">
            <a:extLst>
              <a:ext uri="{FF2B5EF4-FFF2-40B4-BE49-F238E27FC236}">
                <a16:creationId xmlns:a16="http://schemas.microsoft.com/office/drawing/2014/main" id="{ED1B22A7-F0F7-4F96-89D7-E76573E9B8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8" t="35408" r="7815" b="20220"/>
          <a:stretch/>
        </p:blipFill>
        <p:spPr>
          <a:xfrm>
            <a:off x="8623624" y="1859015"/>
            <a:ext cx="2935122" cy="113925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D6100B3-0233-D400-2DA3-54F960FEA127}"/>
              </a:ext>
            </a:extLst>
          </p:cNvPr>
          <p:cNvSpPr txBox="1"/>
          <p:nvPr/>
        </p:nvSpPr>
        <p:spPr>
          <a:xfrm>
            <a:off x="350886" y="5701249"/>
            <a:ext cx="114902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Singleton, V. L., &amp; Rossi, J. A. (1965). Colorimetry of Total Phenolics with Phosphomolybdic-</a:t>
            </a:r>
            <a:r>
              <a:rPr lang="en-US" sz="1400" dirty="0" err="1"/>
              <a:t>Phosphotungstic</a:t>
            </a:r>
            <a:r>
              <a:rPr lang="en-US" sz="1400" dirty="0"/>
              <a:t> Acid Reagents. American Journal of Enology and Viticulture, 16(3), 144 LP-158.</a:t>
            </a:r>
            <a:endParaRPr lang="hu-H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Apak</a:t>
            </a:r>
            <a:r>
              <a:rPr lang="hu-HU" sz="1400" dirty="0"/>
              <a:t>, R., </a:t>
            </a:r>
            <a:r>
              <a:rPr lang="hu-HU" sz="1400" dirty="0" err="1"/>
              <a:t>Güçlü</a:t>
            </a:r>
            <a:r>
              <a:rPr lang="hu-HU" sz="1400" dirty="0"/>
              <a:t>, K., </a:t>
            </a:r>
            <a:r>
              <a:rPr lang="hu-HU" sz="1400" dirty="0" err="1"/>
              <a:t>Özyürek</a:t>
            </a:r>
            <a:r>
              <a:rPr lang="hu-HU" sz="1400" dirty="0"/>
              <a:t>, M., &amp; </a:t>
            </a:r>
            <a:r>
              <a:rPr lang="hu-HU" sz="1400" dirty="0" err="1"/>
              <a:t>Çelik</a:t>
            </a:r>
            <a:r>
              <a:rPr lang="hu-HU" sz="1400" dirty="0"/>
              <a:t>, S. E. (2008). </a:t>
            </a:r>
            <a:r>
              <a:rPr lang="hu-HU" sz="1400" dirty="0" err="1"/>
              <a:t>Mechanism</a:t>
            </a:r>
            <a:r>
              <a:rPr lang="hu-HU" sz="1400" dirty="0"/>
              <a:t> of </a:t>
            </a:r>
            <a:r>
              <a:rPr lang="hu-HU" sz="1400" dirty="0" err="1"/>
              <a:t>antioxidant</a:t>
            </a:r>
            <a:r>
              <a:rPr lang="hu-HU" sz="1400" dirty="0"/>
              <a:t> </a:t>
            </a:r>
            <a:r>
              <a:rPr lang="hu-HU" sz="1400" dirty="0" err="1"/>
              <a:t>capacity</a:t>
            </a:r>
            <a:r>
              <a:rPr lang="hu-HU" sz="1400" dirty="0"/>
              <a:t> </a:t>
            </a:r>
            <a:r>
              <a:rPr lang="hu-HU" sz="1400" dirty="0" err="1"/>
              <a:t>assays</a:t>
            </a:r>
            <a:r>
              <a:rPr lang="hu-HU" sz="1400" dirty="0"/>
              <a:t> and </a:t>
            </a:r>
            <a:r>
              <a:rPr lang="hu-HU" sz="1400" dirty="0" err="1"/>
              <a:t>the</a:t>
            </a:r>
            <a:r>
              <a:rPr lang="hu-HU" sz="1400" dirty="0"/>
              <a:t> CUPRAC (</a:t>
            </a:r>
            <a:r>
              <a:rPr lang="hu-HU" sz="1400" dirty="0" err="1"/>
              <a:t>cupric</a:t>
            </a:r>
            <a:r>
              <a:rPr lang="hu-HU" sz="1400" dirty="0"/>
              <a:t> ion </a:t>
            </a:r>
            <a:r>
              <a:rPr lang="hu-HU" sz="1400" dirty="0" err="1"/>
              <a:t>reducing</a:t>
            </a:r>
            <a:r>
              <a:rPr lang="hu-HU" sz="1400" dirty="0"/>
              <a:t> </a:t>
            </a:r>
            <a:r>
              <a:rPr lang="hu-HU" sz="1400" dirty="0" err="1"/>
              <a:t>antioxidant</a:t>
            </a:r>
            <a:r>
              <a:rPr lang="hu-HU" sz="1400" dirty="0"/>
              <a:t> </a:t>
            </a:r>
            <a:r>
              <a:rPr lang="hu-HU" sz="1400" dirty="0" err="1"/>
              <a:t>capacity</a:t>
            </a:r>
            <a:r>
              <a:rPr lang="hu-HU" sz="1400" dirty="0"/>
              <a:t>) </a:t>
            </a:r>
            <a:r>
              <a:rPr lang="hu-HU" sz="1400" dirty="0" err="1"/>
              <a:t>assay</a:t>
            </a:r>
            <a:r>
              <a:rPr lang="hu-HU" sz="1400" dirty="0"/>
              <a:t>. </a:t>
            </a:r>
            <a:r>
              <a:rPr lang="hu-HU" sz="1400" dirty="0" err="1"/>
              <a:t>Microchimica</a:t>
            </a:r>
            <a:r>
              <a:rPr lang="hu-HU" sz="1400" dirty="0"/>
              <a:t> </a:t>
            </a:r>
            <a:r>
              <a:rPr lang="hu-HU" sz="1400" dirty="0" err="1"/>
              <a:t>Acta</a:t>
            </a:r>
            <a:r>
              <a:rPr lang="hu-HU" sz="1400" dirty="0"/>
              <a:t>, 160(4), 413–419. </a:t>
            </a:r>
            <a:r>
              <a:rPr lang="hu-HU" sz="1400" dirty="0" err="1"/>
              <a:t>doi</a:t>
            </a:r>
            <a:r>
              <a:rPr lang="hu-HU" sz="1400" dirty="0"/>
              <a:t>: 10.1007/s00604-007-0777-0</a:t>
            </a:r>
          </a:p>
        </p:txBody>
      </p:sp>
    </p:spTree>
    <p:extLst>
      <p:ext uri="{BB962C8B-B14F-4D97-AF65-F5344CB8AC3E}">
        <p14:creationId xmlns:p14="http://schemas.microsoft.com/office/powerpoint/2010/main" val="188460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5F00D4-234C-9B29-821A-6E84A50D5FE4}"/>
              </a:ext>
            </a:extLst>
          </p:cNvPr>
          <p:cNvSpPr txBox="1"/>
          <p:nvPr/>
        </p:nvSpPr>
        <p:spPr>
          <a:xfrm>
            <a:off x="-8996568" y="-3921179"/>
            <a:ext cx="8710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Kjeldahl</a:t>
            </a:r>
            <a:r>
              <a:rPr lang="hu-HU" sz="2800" dirty="0"/>
              <a:t> </a:t>
            </a:r>
            <a:r>
              <a:rPr lang="hu-HU" sz="2800" dirty="0" err="1"/>
              <a:t>determination</a:t>
            </a:r>
            <a:r>
              <a:rPr lang="hu-HU" sz="2800" dirty="0"/>
              <a:t> of </a:t>
            </a:r>
            <a:r>
              <a:rPr lang="hu-HU" sz="2800" dirty="0" err="1"/>
              <a:t>raw</a:t>
            </a:r>
            <a:r>
              <a:rPr lang="hu-HU" sz="2800" dirty="0"/>
              <a:t> protein </a:t>
            </a:r>
            <a:r>
              <a:rPr lang="hu-HU" sz="2800" dirty="0" err="1"/>
              <a:t>content</a:t>
            </a:r>
            <a:r>
              <a:rPr lang="hu-HU" sz="28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/>
              <a:t>Protein </a:t>
            </a:r>
            <a:r>
              <a:rPr lang="hu-HU" sz="2800" dirty="0" err="1"/>
              <a:t>content</a:t>
            </a:r>
            <a:r>
              <a:rPr lang="hu-HU" sz="2800" dirty="0"/>
              <a:t> (%) = f x (V-</a:t>
            </a:r>
            <a:r>
              <a:rPr lang="hu-HU" sz="2800" dirty="0" err="1"/>
              <a:t>Vv</a:t>
            </a:r>
            <a:r>
              <a:rPr lang="hu-HU" sz="2800" dirty="0"/>
              <a:t>) x 0,001401 x K x 100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587461A-B17B-6307-A8CE-BD9DD2FB5C65}"/>
              </a:ext>
            </a:extLst>
          </p:cNvPr>
          <p:cNvGraphicFramePr>
            <a:graphicFrameLocks/>
          </p:cNvGraphicFramePr>
          <p:nvPr/>
        </p:nvGraphicFramePr>
        <p:xfrm>
          <a:off x="1" y="1568738"/>
          <a:ext cx="6517690" cy="52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4397AB6C-904C-87E2-BCF5-59C632E0E7B2}"/>
              </a:ext>
            </a:extLst>
          </p:cNvPr>
          <p:cNvGraphicFramePr>
            <a:graphicFrameLocks/>
          </p:cNvGraphicFramePr>
          <p:nvPr/>
        </p:nvGraphicFramePr>
        <p:xfrm>
          <a:off x="6096000" y="852406"/>
          <a:ext cx="6331711" cy="613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437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8C31A40-0C69-D57B-BF7F-2E79CF7F4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837472"/>
              </p:ext>
            </p:extLst>
          </p:nvPr>
        </p:nvGraphicFramePr>
        <p:xfrm>
          <a:off x="1047137" y="1700463"/>
          <a:ext cx="9866670" cy="46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13D4C371-3831-8C61-B97C-127D4345685C}"/>
              </a:ext>
            </a:extLst>
          </p:cNvPr>
          <p:cNvSpPr txBox="1"/>
          <p:nvPr/>
        </p:nvSpPr>
        <p:spPr>
          <a:xfrm>
            <a:off x="10129898" y="328442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24.77 %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4747DA2-3094-9C62-7E76-284E8497A1A6}"/>
              </a:ext>
            </a:extLst>
          </p:cNvPr>
          <p:cNvSpPr txBox="1"/>
          <p:nvPr/>
        </p:nvSpPr>
        <p:spPr>
          <a:xfrm>
            <a:off x="9071951" y="5909331"/>
            <a:ext cx="2299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solidFill>
                  <a:srgbClr val="FF0000"/>
                </a:solidFill>
              </a:rPr>
              <a:t>▪</a:t>
            </a:r>
            <a:r>
              <a:rPr lang="hu-HU" dirty="0"/>
              <a:t> </a:t>
            </a:r>
            <a:r>
              <a:rPr lang="hu-HU" sz="1600" b="1" dirty="0" err="1">
                <a:solidFill>
                  <a:srgbClr val="FF0000"/>
                </a:solidFill>
              </a:rPr>
              <a:t>degree</a:t>
            </a:r>
            <a:r>
              <a:rPr lang="hu-HU" sz="1600" b="1" dirty="0">
                <a:solidFill>
                  <a:srgbClr val="FF0000"/>
                </a:solidFill>
              </a:rPr>
              <a:t> of </a:t>
            </a:r>
            <a:r>
              <a:rPr lang="hu-HU" sz="1600" b="1" dirty="0" err="1">
                <a:solidFill>
                  <a:srgbClr val="FF0000"/>
                </a:solidFill>
              </a:rPr>
              <a:t>diffusion</a:t>
            </a:r>
            <a:r>
              <a:rPr lang="hu-HU" sz="1600" b="1" dirty="0">
                <a:solidFill>
                  <a:srgbClr val="FF0000"/>
                </a:solidFill>
              </a:rPr>
              <a:t> (%)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0575B3C-5B8C-635C-E951-C69DD1821796}"/>
              </a:ext>
            </a:extLst>
          </p:cNvPr>
          <p:cNvSpPr txBox="1"/>
          <p:nvPr/>
        </p:nvSpPr>
        <p:spPr>
          <a:xfrm>
            <a:off x="8138682" y="331402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23.83 %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3661F1B-056D-6B49-90AA-D00CB1455FA1}"/>
              </a:ext>
            </a:extLst>
          </p:cNvPr>
          <p:cNvSpPr txBox="1"/>
          <p:nvPr/>
        </p:nvSpPr>
        <p:spPr>
          <a:xfrm>
            <a:off x="7148418" y="338672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22.04 %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E4E9341-2926-92EB-8087-2D866AE6815E}"/>
              </a:ext>
            </a:extLst>
          </p:cNvPr>
          <p:cNvSpPr txBox="1"/>
          <p:nvPr/>
        </p:nvSpPr>
        <p:spPr>
          <a:xfrm>
            <a:off x="6147403" y="338672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23.12 %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CFE240C-C003-45F8-FF67-6736A3CCFEB8}"/>
              </a:ext>
            </a:extLst>
          </p:cNvPr>
          <p:cNvSpPr txBox="1"/>
          <p:nvPr/>
        </p:nvSpPr>
        <p:spPr>
          <a:xfrm>
            <a:off x="5186344" y="347735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16.15 %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A33BDCA-7C75-D87C-225E-0C1902093FCB}"/>
              </a:ext>
            </a:extLst>
          </p:cNvPr>
          <p:cNvSpPr txBox="1"/>
          <p:nvPr/>
        </p:nvSpPr>
        <p:spPr>
          <a:xfrm>
            <a:off x="3257467" y="338026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25.10 %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68AA5483-5287-F8AA-ACCC-587763544174}"/>
              </a:ext>
            </a:extLst>
          </p:cNvPr>
          <p:cNvSpPr txBox="1"/>
          <p:nvPr/>
        </p:nvSpPr>
        <p:spPr>
          <a:xfrm>
            <a:off x="4214534" y="347735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18.63 %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1A27F63-37D8-7AEF-7A25-228A7CDD6204}"/>
              </a:ext>
            </a:extLst>
          </p:cNvPr>
          <p:cNvSpPr txBox="1"/>
          <p:nvPr/>
        </p:nvSpPr>
        <p:spPr>
          <a:xfrm>
            <a:off x="2234006" y="342502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21.20 %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E637CE1-C00D-8A36-0EE3-AD8C679A9510}"/>
              </a:ext>
            </a:extLst>
          </p:cNvPr>
          <p:cNvSpPr txBox="1"/>
          <p:nvPr/>
        </p:nvSpPr>
        <p:spPr>
          <a:xfrm>
            <a:off x="9095749" y="341277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>
                <a:solidFill>
                  <a:srgbClr val="FF0000"/>
                </a:solidFill>
              </a:rPr>
              <a:t>17.51 %</a:t>
            </a:r>
          </a:p>
        </p:txBody>
      </p:sp>
    </p:spTree>
    <p:extLst>
      <p:ext uri="{BB962C8B-B14F-4D97-AF65-F5344CB8AC3E}">
        <p14:creationId xmlns:p14="http://schemas.microsoft.com/office/powerpoint/2010/main" val="229903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26838E-81A1-61E3-A98D-EB1B379E9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26935"/>
              </p:ext>
            </p:extLst>
          </p:nvPr>
        </p:nvGraphicFramePr>
        <p:xfrm>
          <a:off x="795866" y="1415143"/>
          <a:ext cx="10928048" cy="527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331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13B8E6E-259A-B415-7BC2-3BF24AB27D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899" y="1166527"/>
            <a:ext cx="6140241" cy="547465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1696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Sign</a:t>
            </a:r>
            <a:r>
              <a:rPr lang="hu-HU" sz="4000" dirty="0"/>
              <a:t> </a:t>
            </a:r>
            <a:r>
              <a:rPr lang="hu-HU" sz="4000" dirty="0" err="1"/>
              <a:t>explanation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2862" y="1460017"/>
            <a:ext cx="10994760" cy="5261459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Q – </a:t>
            </a:r>
            <a:r>
              <a:rPr lang="hu-HU" dirty="0" err="1"/>
              <a:t>quino</a:t>
            </a:r>
            <a:r>
              <a:rPr lang="hu-HU" dirty="0"/>
              <a:t> </a:t>
            </a:r>
            <a:r>
              <a:rPr lang="hu-HU" dirty="0" err="1"/>
              <a:t>drink</a:t>
            </a:r>
            <a:endParaRPr lang="hu-HU" dirty="0"/>
          </a:p>
          <a:p>
            <a:r>
              <a:rPr lang="hu-HU" dirty="0"/>
              <a:t>BRF – </a:t>
            </a:r>
            <a:r>
              <a:rPr lang="hu-HU" dirty="0" err="1"/>
              <a:t>brown</a:t>
            </a:r>
            <a:r>
              <a:rPr lang="hu-HU" dirty="0"/>
              <a:t> </a:t>
            </a:r>
            <a:r>
              <a:rPr lang="hu-HU" dirty="0" err="1"/>
              <a:t>rice</a:t>
            </a:r>
            <a:r>
              <a:rPr lang="hu-HU" dirty="0"/>
              <a:t> protein</a:t>
            </a:r>
          </a:p>
          <a:p>
            <a:r>
              <a:rPr lang="hu-HU" dirty="0"/>
              <a:t>BF – </a:t>
            </a:r>
            <a:r>
              <a:rPr lang="hu-HU" dirty="0" err="1"/>
              <a:t>pea</a:t>
            </a:r>
            <a:r>
              <a:rPr lang="hu-HU" dirty="0"/>
              <a:t> protein</a:t>
            </a:r>
          </a:p>
          <a:p>
            <a:r>
              <a:rPr lang="hu-HU" dirty="0"/>
              <a:t>KF – </a:t>
            </a:r>
            <a:r>
              <a:rPr lang="hu-HU" dirty="0" err="1"/>
              <a:t>hemp</a:t>
            </a:r>
            <a:r>
              <a:rPr lang="hu-HU" dirty="0"/>
              <a:t> protein</a:t>
            </a:r>
          </a:p>
          <a:p>
            <a:r>
              <a:rPr lang="hu-HU" dirty="0" err="1"/>
              <a:t>Gy</a:t>
            </a:r>
            <a:r>
              <a:rPr lang="hu-HU" dirty="0"/>
              <a:t> – </a:t>
            </a:r>
            <a:r>
              <a:rPr lang="hu-HU" dirty="0" err="1"/>
              <a:t>red</a:t>
            </a:r>
            <a:r>
              <a:rPr lang="hu-HU" dirty="0"/>
              <a:t> </a:t>
            </a:r>
            <a:r>
              <a:rPr lang="hu-HU" dirty="0" err="1"/>
              <a:t>berries</a:t>
            </a:r>
            <a:endParaRPr lang="hu-HU" dirty="0"/>
          </a:p>
          <a:p>
            <a:r>
              <a:rPr lang="hu-HU" dirty="0"/>
              <a:t>M – </a:t>
            </a:r>
            <a:r>
              <a:rPr lang="hu-HU" dirty="0" err="1"/>
              <a:t>chestnut</a:t>
            </a:r>
            <a:r>
              <a:rPr lang="hu-HU" dirty="0"/>
              <a:t> </a:t>
            </a:r>
            <a:r>
              <a:rPr lang="hu-HU" dirty="0" err="1"/>
              <a:t>honey</a:t>
            </a:r>
            <a:endParaRPr lang="hu-HU" dirty="0"/>
          </a:p>
          <a:p>
            <a:r>
              <a:rPr lang="hu-HU" dirty="0"/>
              <a:t>T – </a:t>
            </a:r>
            <a:r>
              <a:rPr lang="hu-HU" dirty="0" err="1"/>
              <a:t>green</a:t>
            </a:r>
            <a:r>
              <a:rPr lang="hu-HU" dirty="0"/>
              <a:t> tea</a:t>
            </a:r>
          </a:p>
          <a:p>
            <a:r>
              <a:rPr lang="hu-HU" dirty="0"/>
              <a:t>I – </a:t>
            </a:r>
            <a:r>
              <a:rPr lang="hu-HU" dirty="0" err="1"/>
              <a:t>inulin</a:t>
            </a:r>
            <a:endParaRPr lang="hu-HU" dirty="0"/>
          </a:p>
          <a:p>
            <a:r>
              <a:rPr lang="hu-HU" dirty="0"/>
              <a:t>P – </a:t>
            </a:r>
            <a:r>
              <a:rPr lang="hu-HU" dirty="0" err="1"/>
              <a:t>pectin</a:t>
            </a:r>
            <a:endParaRPr lang="hu-HU" dirty="0"/>
          </a:p>
          <a:p>
            <a:r>
              <a:rPr lang="hu-HU" dirty="0"/>
              <a:t>DV – </a:t>
            </a:r>
            <a:r>
              <a:rPr lang="hu-HU" dirty="0" err="1"/>
              <a:t>distilled</a:t>
            </a:r>
            <a:r>
              <a:rPr lang="hu-HU" dirty="0"/>
              <a:t> </a:t>
            </a:r>
            <a:r>
              <a:rPr lang="hu-HU" dirty="0" err="1"/>
              <a:t>water</a:t>
            </a:r>
            <a:endParaRPr lang="hu-HU" dirty="0"/>
          </a:p>
          <a:p>
            <a:r>
              <a:rPr lang="hu-HU" dirty="0"/>
              <a:t>PG – „post-</a:t>
            </a:r>
            <a:r>
              <a:rPr lang="hu-HU" dirty="0" err="1"/>
              <a:t>gastro</a:t>
            </a:r>
            <a:r>
              <a:rPr lang="hu-HU" dirty="0"/>
              <a:t>”-</a:t>
            </a:r>
            <a:r>
              <a:rPr lang="hu-HU" dirty="0" err="1"/>
              <a:t>sample</a:t>
            </a:r>
            <a:endParaRPr lang="hu-HU" dirty="0"/>
          </a:p>
          <a:p>
            <a:r>
              <a:rPr lang="hu-HU" dirty="0"/>
              <a:t>IN – „in”-</a:t>
            </a:r>
            <a:r>
              <a:rPr lang="hu-HU" dirty="0" err="1"/>
              <a:t>sample</a:t>
            </a:r>
            <a:endParaRPr lang="hu-HU" dirty="0"/>
          </a:p>
          <a:p>
            <a:r>
              <a:rPr lang="hu-HU" dirty="0"/>
              <a:t>OUT – „out”-</a:t>
            </a:r>
            <a:r>
              <a:rPr lang="hu-HU" dirty="0" err="1"/>
              <a:t>sample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8A75-07A2-4973-8FFF-7206F66EEF9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14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3AA9FA2E-E4A2-5878-7D39-C280A020C6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191" y="2045104"/>
            <a:ext cx="4020756" cy="1608302"/>
          </a:xfrm>
          <a:prstGeom prst="rect">
            <a:avLst/>
          </a:prstGeom>
        </p:spPr>
      </p:pic>
      <p:pic>
        <p:nvPicPr>
          <p:cNvPr id="3" name="Kép 6">
            <a:extLst>
              <a:ext uri="{FF2B5EF4-FFF2-40B4-BE49-F238E27FC236}">
                <a16:creationId xmlns:a16="http://schemas.microsoft.com/office/drawing/2014/main" id="{0015803E-9813-1314-AD76-09F161EBAA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467" y="3736853"/>
            <a:ext cx="2250204" cy="1665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CDB85-D84E-E0B0-00A8-A92C7A2511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581" y="1922701"/>
            <a:ext cx="1629893" cy="1629893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5B6FB8B6-07E9-E312-E600-CAB7728927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853" y="3736853"/>
            <a:ext cx="2177348" cy="1837137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1CACFAEA-ED0F-E7CE-CB6F-F53472942B91}"/>
              </a:ext>
            </a:extLst>
          </p:cNvPr>
          <p:cNvSpPr txBox="1">
            <a:spLocks/>
          </p:cNvSpPr>
          <p:nvPr/>
        </p:nvSpPr>
        <p:spPr>
          <a:xfrm>
            <a:off x="-540873" y="1172838"/>
            <a:ext cx="6054797" cy="828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err="1"/>
              <a:t>Literature</a:t>
            </a:r>
            <a:r>
              <a:rPr lang="hu-HU" sz="4000" b="1" dirty="0"/>
              <a:t> </a:t>
            </a:r>
            <a:r>
              <a:rPr lang="hu-HU" sz="4000" b="1" dirty="0" err="1"/>
              <a:t>backround</a:t>
            </a:r>
            <a:endParaRPr lang="hu-HU" sz="4000" b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7995404-A03F-2D6A-ECC6-197B6BAFB48E}"/>
              </a:ext>
            </a:extLst>
          </p:cNvPr>
          <p:cNvSpPr txBox="1"/>
          <p:nvPr/>
        </p:nvSpPr>
        <p:spPr>
          <a:xfrm>
            <a:off x="1" y="5685162"/>
            <a:ext cx="12100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WHO. (2018). Ageing and health. Retrieved from https://www.who.int/en/news-room/fact-sheets/detail/ageing-and-health</a:t>
            </a: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Nagy, B., Nagy-</a:t>
            </a:r>
            <a:r>
              <a:rPr lang="en-US" sz="1200" dirty="0" err="1"/>
              <a:t>Lőrincz</a:t>
            </a:r>
            <a:r>
              <a:rPr lang="en-US" sz="1200" dirty="0"/>
              <a:t>, Z., </a:t>
            </a:r>
            <a:r>
              <a:rPr lang="en-US" sz="1200" dirty="0" err="1"/>
              <a:t>Bakacs</a:t>
            </a:r>
            <a:r>
              <a:rPr lang="en-US" sz="1200" dirty="0"/>
              <a:t>, M., </a:t>
            </a:r>
            <a:r>
              <a:rPr lang="en-US" sz="1200" dirty="0" err="1"/>
              <a:t>Illés</a:t>
            </a:r>
            <a:r>
              <a:rPr lang="en-US" sz="1200" dirty="0"/>
              <a:t>, É., </a:t>
            </a:r>
            <a:r>
              <a:rPr lang="en-US" sz="1200" dirty="0" err="1"/>
              <a:t>Sarkadi</a:t>
            </a:r>
            <a:r>
              <a:rPr lang="en-US" sz="1200" dirty="0"/>
              <a:t> Nagy, E., &amp; </a:t>
            </a:r>
            <a:r>
              <a:rPr lang="en-US" sz="1200" dirty="0" err="1"/>
              <a:t>Martos</a:t>
            </a:r>
            <a:r>
              <a:rPr lang="en-US" sz="1200" dirty="0"/>
              <a:t>, É. (2017). </a:t>
            </a:r>
            <a:r>
              <a:rPr lang="en-US" sz="1200" dirty="0" err="1"/>
              <a:t>Országos</a:t>
            </a:r>
            <a:r>
              <a:rPr lang="en-US" sz="1200" dirty="0"/>
              <a:t> </a:t>
            </a:r>
            <a:r>
              <a:rPr lang="en-US" sz="1200" dirty="0" err="1"/>
              <a:t>Táplálkozás</a:t>
            </a:r>
            <a:r>
              <a:rPr lang="en-US" sz="1200" dirty="0"/>
              <a:t> </a:t>
            </a:r>
            <a:r>
              <a:rPr lang="en-US" sz="1200" dirty="0" err="1"/>
              <a:t>és</a:t>
            </a:r>
            <a:r>
              <a:rPr lang="en-US" sz="1200" dirty="0"/>
              <a:t> </a:t>
            </a:r>
            <a:r>
              <a:rPr lang="en-US" sz="1200" dirty="0" err="1"/>
              <a:t>Tápláltsági</a:t>
            </a:r>
            <a:r>
              <a:rPr lang="en-US" sz="1200" dirty="0"/>
              <a:t> </a:t>
            </a:r>
            <a:r>
              <a:rPr lang="en-US" sz="1200" dirty="0" err="1"/>
              <a:t>Állapot</a:t>
            </a:r>
            <a:r>
              <a:rPr lang="en-US" sz="1200" dirty="0"/>
              <a:t> </a:t>
            </a:r>
            <a:r>
              <a:rPr lang="en-US" sz="1200" dirty="0" err="1"/>
              <a:t>Vizsgálat</a:t>
            </a:r>
            <a:r>
              <a:rPr lang="en-US" sz="1200" dirty="0"/>
              <a:t> – OTÁP2014 III. A </a:t>
            </a:r>
            <a:r>
              <a:rPr lang="en-US" sz="1200" dirty="0" err="1"/>
              <a:t>magyar</a:t>
            </a:r>
            <a:r>
              <a:rPr lang="en-US" sz="1200" dirty="0"/>
              <a:t> </a:t>
            </a:r>
            <a:r>
              <a:rPr lang="en-US" sz="1200" dirty="0" err="1"/>
              <a:t>lakosság</a:t>
            </a:r>
            <a:r>
              <a:rPr lang="en-US" sz="1200" dirty="0"/>
              <a:t> </a:t>
            </a:r>
            <a:r>
              <a:rPr lang="en-US" sz="1200" dirty="0" err="1"/>
              <a:t>makroelem-bevitele</a:t>
            </a:r>
            <a:r>
              <a:rPr lang="en-US" sz="1200" dirty="0"/>
              <a:t>. </a:t>
            </a:r>
            <a:r>
              <a:rPr lang="en-US" sz="1200" dirty="0" err="1"/>
              <a:t>Orvosi</a:t>
            </a:r>
            <a:r>
              <a:rPr lang="en-US" sz="1200" dirty="0"/>
              <a:t> </a:t>
            </a:r>
            <a:r>
              <a:rPr lang="en-US" sz="1200" dirty="0" err="1"/>
              <a:t>Hetilap</a:t>
            </a:r>
            <a:r>
              <a:rPr lang="en-US" sz="1200" dirty="0"/>
              <a:t>, 158(17), 658-660. </a:t>
            </a: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Pálfi</a:t>
            </a:r>
            <a:r>
              <a:rPr lang="en-US" sz="1200" dirty="0"/>
              <a:t>, E. (2016). </a:t>
            </a:r>
            <a:r>
              <a:rPr lang="en-US" sz="1200" dirty="0" err="1"/>
              <a:t>Új</a:t>
            </a:r>
            <a:r>
              <a:rPr lang="en-US" sz="1200" dirty="0"/>
              <a:t> </a:t>
            </a:r>
            <a:r>
              <a:rPr lang="en-US" sz="1200" dirty="0" err="1"/>
              <a:t>táplálkozási</a:t>
            </a:r>
            <a:r>
              <a:rPr lang="en-US" sz="1200" dirty="0"/>
              <a:t> </a:t>
            </a:r>
            <a:r>
              <a:rPr lang="en-US" sz="1200" dirty="0" err="1"/>
              <a:t>stratégia</a:t>
            </a:r>
            <a:r>
              <a:rPr lang="en-US" sz="1200" dirty="0"/>
              <a:t> </a:t>
            </a:r>
            <a:r>
              <a:rPr lang="en-US" sz="1200" dirty="0" err="1"/>
              <a:t>az</a:t>
            </a:r>
            <a:r>
              <a:rPr lang="en-US" sz="1200" dirty="0"/>
              <a:t> </a:t>
            </a:r>
            <a:r>
              <a:rPr lang="en-US" sz="1200" dirty="0" err="1"/>
              <a:t>egészséges</a:t>
            </a:r>
            <a:r>
              <a:rPr lang="en-US" sz="1200" dirty="0"/>
              <a:t> </a:t>
            </a:r>
            <a:r>
              <a:rPr lang="en-US" sz="1200" dirty="0" err="1"/>
              <a:t>öregedés</a:t>
            </a:r>
            <a:r>
              <a:rPr lang="en-US" sz="1200" dirty="0"/>
              <a:t> </a:t>
            </a:r>
            <a:r>
              <a:rPr lang="en-US" sz="1200" dirty="0" err="1"/>
              <a:t>érdekében</a:t>
            </a:r>
            <a:r>
              <a:rPr lang="en-US" sz="1200" dirty="0"/>
              <a:t> - a NU-AGE </a:t>
            </a:r>
            <a:r>
              <a:rPr lang="en-US" sz="1200" dirty="0" err="1"/>
              <a:t>projekt</a:t>
            </a:r>
            <a:r>
              <a:rPr lang="en-US" sz="1200" dirty="0"/>
              <a:t> </a:t>
            </a:r>
            <a:r>
              <a:rPr lang="en-US" sz="1200" dirty="0" err="1"/>
              <a:t>eredményei</a:t>
            </a:r>
            <a:r>
              <a:rPr lang="en-US" sz="1200" dirty="0"/>
              <a:t>. </a:t>
            </a:r>
            <a:r>
              <a:rPr lang="en-US" sz="1200" dirty="0" err="1"/>
              <a:t>Új</a:t>
            </a:r>
            <a:r>
              <a:rPr lang="en-US" sz="1200" dirty="0"/>
              <a:t> </a:t>
            </a:r>
            <a:r>
              <a:rPr lang="en-US" sz="1200" dirty="0" err="1"/>
              <a:t>Diéta</a:t>
            </a:r>
            <a:r>
              <a:rPr lang="en-US" sz="1200" dirty="0"/>
              <a:t>, 2016(5), 2-5. </a:t>
            </a:r>
            <a:endParaRPr lang="hu-H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/>
              <a:t>Giampieri</a:t>
            </a:r>
            <a:r>
              <a:rPr lang="en-US" sz="1200" dirty="0"/>
              <a:t>, E., </a:t>
            </a:r>
            <a:r>
              <a:rPr lang="en-US" sz="1200" dirty="0" err="1"/>
              <a:t>Ostan</a:t>
            </a:r>
            <a:r>
              <a:rPr lang="en-US" sz="1200" dirty="0"/>
              <a:t>, R., </a:t>
            </a:r>
            <a:r>
              <a:rPr lang="en-US" sz="1200" dirty="0" err="1"/>
              <a:t>Guidarelli</a:t>
            </a:r>
            <a:r>
              <a:rPr lang="en-US" sz="1200" dirty="0"/>
              <a:t>, G., </a:t>
            </a:r>
            <a:r>
              <a:rPr lang="en-US" sz="1200" dirty="0" err="1"/>
              <a:t>Salvioli</a:t>
            </a:r>
            <a:r>
              <a:rPr lang="en-US" sz="1200" dirty="0"/>
              <a:t>, S., Berendsen, A. A. M., </a:t>
            </a:r>
            <a:r>
              <a:rPr lang="en-US" sz="1200" dirty="0" err="1"/>
              <a:t>Brzozowska</a:t>
            </a:r>
            <a:r>
              <a:rPr lang="en-US" sz="1200" dirty="0"/>
              <a:t>, A., . . . Santoro, A. (2019). A Novel Approach to Improve the Estimation of a Diet Adherence Considering Seasonality and Short Term Variability - The NU-AGE Mediterranean Diet Experience. Front </a:t>
            </a:r>
            <a:r>
              <a:rPr lang="en-US" sz="1200" dirty="0" err="1"/>
              <a:t>Physiol</a:t>
            </a:r>
            <a:r>
              <a:rPr lang="en-US" sz="1200" dirty="0"/>
              <a:t>, 10, 149. </a:t>
            </a:r>
            <a:r>
              <a:rPr lang="en-US" sz="1200" dirty="0" err="1"/>
              <a:t>doi</a:t>
            </a:r>
            <a:r>
              <a:rPr lang="en-US" sz="1200" dirty="0"/>
              <a:t>: 10.3389/fphys.2019.00149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8360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err="1"/>
              <a:t>Enzymatic</a:t>
            </a:r>
            <a:r>
              <a:rPr lang="hu-HU" sz="4000" dirty="0"/>
              <a:t> </a:t>
            </a:r>
            <a:r>
              <a:rPr lang="hu-HU" sz="4000" dirty="0" err="1"/>
              <a:t>way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207" y="1905320"/>
            <a:ext cx="11991586" cy="50586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13 mg alpha-amylase + calcium</a:t>
            </a:r>
            <a:r>
              <a:rPr lang="hu-HU" dirty="0"/>
              <a:t>-</a:t>
            </a:r>
            <a:r>
              <a:rPr lang="en-US" dirty="0"/>
              <a:t>chloride f</a:t>
            </a:r>
            <a:r>
              <a:rPr lang="hu-HU" dirty="0" err="1"/>
              <a:t>ill</a:t>
            </a:r>
            <a:r>
              <a:rPr lang="hu-HU" dirty="0"/>
              <a:t> </a:t>
            </a:r>
            <a:r>
              <a:rPr lang="en-US" dirty="0"/>
              <a:t>up to 10 ml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en-US" dirty="0"/>
              <a:t>125 microliter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sample</a:t>
            </a:r>
            <a:r>
              <a:rPr lang="hu-HU" dirty="0"/>
              <a:t> is </a:t>
            </a:r>
            <a:r>
              <a:rPr lang="hu-HU" dirty="0" err="1"/>
              <a:t>taken</a:t>
            </a:r>
            <a:r>
              <a:rPr lang="hu-HU" dirty="0"/>
              <a:t> out</a:t>
            </a:r>
          </a:p>
          <a:p>
            <a:r>
              <a:rPr lang="en-US" dirty="0">
                <a:sym typeface="Wingdings" panose="05000000000000000000" pitchFamily="2" charset="2"/>
              </a:rPr>
              <a:t>1 g sample + 1 g distilled water + 125 microliters alpha-amylase solution</a:t>
            </a:r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Incubate for half an hour at 37 °C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Adjust pH 2 with 6 </a:t>
            </a:r>
            <a:r>
              <a:rPr lang="hu-HU" dirty="0"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 hydrochloric acid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Preparation of pepsin solution (10.3 mg pepsin dissolved in 10 ml of 0.1 M hydrochloric acid)  160 microliters are added to the samples</a:t>
            </a:r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Incubate for 2 hours at 37 °C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samples were adjusted to pH 6 with 1 M sodium</a:t>
            </a:r>
            <a:r>
              <a:rPr lang="hu-HU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bicarbonate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Preparation of pancreatin + bile salt solution: Dissolve 0.0607 g of pancreatin + 256 mg of bile salt in 10 ml of 0.1 M sodium</a:t>
            </a:r>
            <a:r>
              <a:rPr lang="hu-HU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bicarbonate solution and add 1.25 ml to the samples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 samples were adjusted to pH 7.5</a:t>
            </a:r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Incubate for 2 hours at 37 °C</a:t>
            </a:r>
            <a:endParaRPr lang="hu-HU" dirty="0">
              <a:sym typeface="Wingdings" panose="05000000000000000000" pitchFamily="2" charset="2"/>
            </a:endParaRPr>
          </a:p>
          <a:p>
            <a:pPr marL="76199" indent="0">
              <a:buNone/>
            </a:pP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The starch is degraded so we can measure the antioxidant capacity of the samples!</a:t>
            </a:r>
            <a:endParaRPr lang="hu-HU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sz="2600" dirty="0"/>
              <a:t>(</a:t>
            </a:r>
            <a:r>
              <a:rPr lang="hu-HU" sz="2600" dirty="0" err="1"/>
              <a:t>Rufián-Henares</a:t>
            </a:r>
            <a:r>
              <a:rPr lang="hu-HU" sz="2600" dirty="0"/>
              <a:t> &amp; </a:t>
            </a:r>
            <a:r>
              <a:rPr lang="hu-HU" sz="2600" dirty="0" err="1"/>
              <a:t>Delgado-Andrade</a:t>
            </a:r>
            <a:r>
              <a:rPr lang="hu-HU" sz="2600" dirty="0"/>
              <a:t>, 2009; </a:t>
            </a:r>
            <a:r>
              <a:rPr lang="hu-HU" sz="2600" dirty="0" err="1"/>
              <a:t>Wissam</a:t>
            </a:r>
            <a:r>
              <a:rPr lang="hu-HU" sz="2600" dirty="0"/>
              <a:t>, 2016; </a:t>
            </a:r>
            <a:r>
              <a:rPr lang="hu-HU" sz="2600" dirty="0" err="1"/>
              <a:t>Brodkorb</a:t>
            </a:r>
            <a:r>
              <a:rPr lang="hu-HU" sz="2600" dirty="0"/>
              <a:t> </a:t>
            </a:r>
            <a:r>
              <a:rPr lang="hu-HU" sz="2600" i="1" dirty="0"/>
              <a:t>et </a:t>
            </a:r>
            <a:r>
              <a:rPr lang="hu-HU" sz="2600" i="1" dirty="0" err="1"/>
              <a:t>al</a:t>
            </a:r>
            <a:r>
              <a:rPr lang="hu-HU" sz="2600" i="1" dirty="0"/>
              <a:t>., </a:t>
            </a:r>
            <a:r>
              <a:rPr lang="hu-HU" sz="2600" dirty="0"/>
              <a:t>2019)</a:t>
            </a:r>
          </a:p>
          <a:p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8A75-07A2-4973-8FFF-7206F66EEF9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381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In vitro-</a:t>
            </a:r>
            <a:r>
              <a:rPr lang="hu-HU" sz="4000" dirty="0" err="1"/>
              <a:t>model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6568" y="1732547"/>
            <a:ext cx="11502190" cy="51254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/>
              <a:t>In vitro </a:t>
            </a:r>
            <a:r>
              <a:rPr lang="hu-HU" b="1" dirty="0" err="1"/>
              <a:t>digestion</a:t>
            </a:r>
            <a:r>
              <a:rPr lang="hu-HU" b="1" dirty="0"/>
              <a:t> </a:t>
            </a:r>
            <a:r>
              <a:rPr lang="hu-HU" b="1" dirty="0" err="1"/>
              <a:t>model</a:t>
            </a:r>
            <a:endParaRPr lang="hu-HU" b="1" dirty="0"/>
          </a:p>
          <a:p>
            <a:pPr lvl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article “Influence of honey addition on the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bioaccessibility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phenolic contents and antioxidant capacities of different coffee types”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hu-HU" dirty="0"/>
              <a:t>Main a</a:t>
            </a:r>
            <a:r>
              <a:rPr lang="en-US" dirty="0" err="1"/>
              <a:t>im</a:t>
            </a:r>
            <a:r>
              <a:rPr lang="en-US" dirty="0"/>
              <a:t>: to study the </a:t>
            </a:r>
            <a:r>
              <a:rPr lang="en-US" dirty="0" err="1"/>
              <a:t>bioa</a:t>
            </a:r>
            <a:r>
              <a:rPr lang="hu-HU" dirty="0" err="1"/>
              <a:t>ccess</a:t>
            </a:r>
            <a:r>
              <a:rPr lang="en-US" dirty="0"/>
              <a:t>ability of beverages</a:t>
            </a:r>
            <a:endParaRPr lang="hu-HU" dirty="0"/>
          </a:p>
          <a:p>
            <a:pPr lvl="1"/>
            <a:r>
              <a:rPr lang="hu-HU" dirty="0" err="1"/>
              <a:t>Stomach</a:t>
            </a:r>
            <a:r>
              <a:rPr lang="hu-HU" dirty="0"/>
              <a:t> </a:t>
            </a:r>
            <a:r>
              <a:rPr lang="hu-HU" dirty="0" err="1"/>
              <a:t>simulation</a:t>
            </a:r>
            <a:endParaRPr lang="hu-HU" dirty="0"/>
          </a:p>
          <a:p>
            <a:pPr lvl="2"/>
            <a:r>
              <a:rPr lang="en-US" dirty="0"/>
              <a:t>Preparation of "gastric</a:t>
            </a:r>
            <a:r>
              <a:rPr lang="hu-HU" dirty="0"/>
              <a:t>-</a:t>
            </a:r>
            <a:r>
              <a:rPr lang="en-US" dirty="0"/>
              <a:t>juice": 1.6 g of pepsin + 1 g of sodium</a:t>
            </a:r>
            <a:r>
              <a:rPr lang="hu-HU" dirty="0"/>
              <a:t>-</a:t>
            </a:r>
            <a:r>
              <a:rPr lang="en-US" dirty="0"/>
              <a:t>chloride </a:t>
            </a:r>
            <a:r>
              <a:rPr lang="hu-HU" dirty="0"/>
              <a:t>mixed </a:t>
            </a:r>
            <a:r>
              <a:rPr lang="en-US" dirty="0"/>
              <a:t>in 500 ml of distilled water </a:t>
            </a:r>
            <a:r>
              <a:rPr lang="hu-HU" dirty="0">
                <a:sym typeface="Wingdings" panose="05000000000000000000" pitchFamily="2" charset="2"/>
              </a:rPr>
              <a:t> a</a:t>
            </a:r>
            <a:r>
              <a:rPr lang="en-US" dirty="0" err="1"/>
              <a:t>djustment</a:t>
            </a:r>
            <a:r>
              <a:rPr lang="en-US" dirty="0"/>
              <a:t> of pH</a:t>
            </a:r>
            <a:r>
              <a:rPr lang="hu-HU" dirty="0"/>
              <a:t> </a:t>
            </a:r>
            <a:r>
              <a:rPr lang="en-US" dirty="0"/>
              <a:t>5 with 5 M hydrochloric acid</a:t>
            </a:r>
            <a:endParaRPr lang="hu-HU" dirty="0"/>
          </a:p>
          <a:p>
            <a:pPr lvl="2"/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17.5 ml “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gastric-juice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” + 2.5 ml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compound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plant-based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beverage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 = 20 ml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mixture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3"/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2 hours incubation in a 37 °C water bath at 100 rpm  gastric peristalsis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r>
              <a:rPr 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Ic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y</a:t>
            </a:r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bath immediately, 2ml “post-gastro” sample is placed in a refrigerator at -2 °C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hu-HU" dirty="0" err="1"/>
              <a:t>Small</a:t>
            </a:r>
            <a:r>
              <a:rPr lang="hu-HU" dirty="0"/>
              <a:t> </a:t>
            </a:r>
            <a:r>
              <a:rPr lang="hu-HU" dirty="0" err="1"/>
              <a:t>instestine</a:t>
            </a:r>
            <a:r>
              <a:rPr lang="hu-HU" dirty="0"/>
              <a:t> </a:t>
            </a:r>
            <a:r>
              <a:rPr lang="hu-HU" dirty="0" err="1"/>
              <a:t>simulation</a:t>
            </a:r>
            <a:endParaRPr lang="hu-HU" dirty="0"/>
          </a:p>
          <a:p>
            <a:pPr lvl="2"/>
            <a:r>
              <a:rPr lang="hu-HU" dirty="0"/>
              <a:t>Pour 18 ml </a:t>
            </a:r>
            <a:r>
              <a:rPr lang="hu-HU" dirty="0" err="1"/>
              <a:t>into</a:t>
            </a:r>
            <a:r>
              <a:rPr lang="hu-HU" dirty="0"/>
              <a:t> a </a:t>
            </a:r>
            <a:r>
              <a:rPr lang="hu-HU" dirty="0" err="1"/>
              <a:t>beaker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/>
              <a:t>create</a:t>
            </a:r>
            <a:r>
              <a:rPr lang="hu-HU" dirty="0"/>
              <a:t> a </a:t>
            </a:r>
            <a:r>
              <a:rPr lang="hu-HU" dirty="0" err="1"/>
              <a:t>tubular</a:t>
            </a:r>
            <a:r>
              <a:rPr lang="hu-HU" dirty="0"/>
              <a:t>, </a:t>
            </a:r>
            <a:r>
              <a:rPr lang="hu-HU" dirty="0" err="1"/>
              <a:t>section-sized</a:t>
            </a:r>
            <a:r>
              <a:rPr lang="hu-HU" dirty="0"/>
              <a:t> </a:t>
            </a:r>
            <a:r>
              <a:rPr lang="hu-HU" dirty="0" err="1"/>
              <a:t>cellulose-based</a:t>
            </a:r>
            <a:r>
              <a:rPr lang="hu-HU" dirty="0"/>
              <a:t> (</a:t>
            </a:r>
            <a:r>
              <a:rPr lang="hu-HU" dirty="0" err="1"/>
              <a:t>semipermeable</a:t>
            </a:r>
            <a:r>
              <a:rPr lang="hu-HU" dirty="0"/>
              <a:t> </a:t>
            </a:r>
            <a:r>
              <a:rPr lang="hu-HU" dirty="0" err="1"/>
              <a:t>membrane</a:t>
            </a:r>
            <a:r>
              <a:rPr lang="hu-HU" dirty="0"/>
              <a:t>) </a:t>
            </a:r>
            <a:r>
              <a:rPr lang="hu-HU" dirty="0" err="1"/>
              <a:t>dialysis</a:t>
            </a:r>
            <a:r>
              <a:rPr lang="hu-HU" dirty="0"/>
              <a:t> </a:t>
            </a:r>
            <a:r>
              <a:rPr lang="hu-HU" dirty="0" err="1"/>
              <a:t>tube</a:t>
            </a:r>
            <a:r>
              <a:rPr lang="hu-HU" dirty="0"/>
              <a:t> (12kDa)</a:t>
            </a:r>
            <a:r>
              <a:rPr lang="hu-HU" dirty="0"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Pour 1 M sodium</a:t>
            </a:r>
            <a:r>
              <a:rPr lang="hu-HU" dirty="0"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bicarbonate into the “tube” to neutralize the acidic effect 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put</a:t>
            </a:r>
            <a:r>
              <a:rPr lang="en-US" dirty="0">
                <a:cs typeface="Times New Roman" panose="02020603050405020304" pitchFamily="18" charset="0"/>
              </a:rPr>
              <a:t> it in the beaker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Add 4.5 ml of a mixture of 4 mg / ml pancreatin and 25 mg / ml bile salt to the solution in the measuring cup (18 mg pancreatin and 112.5 mg bile salt)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3"/>
            <a:r>
              <a:rPr 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2 hours incubation in a 37 °C water bath at 100 rpm  intestinal peristalsis</a:t>
            </a:r>
            <a:endParaRPr lang="hu-HU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hu-HU" dirty="0">
                <a:cs typeface="Times New Roman" panose="02020603050405020304" pitchFamily="18" charset="0"/>
              </a:rPr>
              <a:t>A</a:t>
            </a:r>
            <a:r>
              <a:rPr lang="en-US" dirty="0" err="1">
                <a:cs typeface="Times New Roman" panose="02020603050405020304" pitchFamily="18" charset="0"/>
              </a:rPr>
              <a:t>fter</a:t>
            </a:r>
            <a:r>
              <a:rPr lang="en-US" dirty="0">
                <a:cs typeface="Times New Roman" panose="02020603050405020304" pitchFamily="18" charset="0"/>
              </a:rPr>
              <a:t> incubation, </a:t>
            </a:r>
            <a:r>
              <a:rPr lang="en-US" b="1" dirty="0">
                <a:cs typeface="Times New Roman" panose="02020603050405020304" pitchFamily="18" charset="0"/>
              </a:rPr>
              <a:t>the solution outside the dialysis bag (“out” sample)</a:t>
            </a:r>
            <a:r>
              <a:rPr lang="en-US" dirty="0">
                <a:cs typeface="Times New Roman" panose="02020603050405020304" pitchFamily="18" charset="0"/>
              </a:rPr>
              <a:t> will be neutral in 20-30 minutes 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cs typeface="Times New Roman" panose="02020603050405020304" pitchFamily="18" charset="0"/>
              </a:rPr>
              <a:t> represents substances continuing to the colon</a:t>
            </a:r>
            <a:endParaRPr lang="hu-HU" dirty="0"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The solution diffused into the dialysis bag (“in” sample) will be the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 err="1">
                <a:cs typeface="Times New Roman" panose="02020603050405020304" pitchFamily="18" charset="0"/>
              </a:rPr>
              <a:t>serum</a:t>
            </a:r>
            <a:r>
              <a:rPr lang="hu-HU" dirty="0">
                <a:cs typeface="Times New Roman" panose="02020603050405020304" pitchFamily="18" charset="0"/>
              </a:rPr>
              <a:t> </a:t>
            </a:r>
            <a:r>
              <a:rPr lang="hu-HU" dirty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dirty="0" err="1">
                <a:cs typeface="Times New Roman" panose="02020603050405020304" pitchFamily="18" charset="0"/>
                <a:sym typeface="Wingdings" panose="05000000000000000000" pitchFamily="2" charset="2"/>
              </a:rPr>
              <a:t>bioaccessible</a:t>
            </a:r>
            <a:endParaRPr lang="hu-HU" dirty="0"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cs typeface="Times New Roman" panose="02020603050405020304" pitchFamily="18" charset="0"/>
              </a:rPr>
              <a:t>S</a:t>
            </a:r>
            <a:r>
              <a:rPr lang="en-US" dirty="0" err="1">
                <a:cs typeface="Times New Roman" panose="02020603050405020304" pitchFamily="18" charset="0"/>
              </a:rPr>
              <a:t>amples</a:t>
            </a:r>
            <a:r>
              <a:rPr lang="en-US" dirty="0">
                <a:cs typeface="Times New Roman" panose="02020603050405020304" pitchFamily="18" charset="0"/>
              </a:rPr>
              <a:t> “OUT” and “IN” are centrifuged in Eppendorf tubes at 16,000 rpm</a:t>
            </a:r>
            <a:endParaRPr lang="hu-HU" dirty="0"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8A75-07A2-4973-8FFF-7206F66EEF9C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968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>
            <a:extLst>
              <a:ext uri="{FF2B5EF4-FFF2-40B4-BE49-F238E27FC236}">
                <a16:creationId xmlns:a16="http://schemas.microsoft.com/office/drawing/2014/main" id="{77FDDEE6-A443-6DA3-0DD7-B64D0078E6B0}"/>
              </a:ext>
            </a:extLst>
          </p:cNvPr>
          <p:cNvSpPr txBox="1">
            <a:spLocks/>
          </p:cNvSpPr>
          <p:nvPr/>
        </p:nvSpPr>
        <p:spPr>
          <a:xfrm>
            <a:off x="393904" y="2546724"/>
            <a:ext cx="8766138" cy="2184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sz="3200" dirty="0"/>
              <a:t>T</a:t>
            </a:r>
            <a:r>
              <a:rPr lang="en-US" sz="3200" dirty="0" err="1"/>
              <a:t>oo</a:t>
            </a:r>
            <a:r>
              <a:rPr lang="en-US" sz="3200" dirty="0"/>
              <a:t> many free radicals</a:t>
            </a:r>
            <a:r>
              <a:rPr lang="hu-HU" sz="3200" dirty="0"/>
              <a:t> </a:t>
            </a:r>
            <a:r>
              <a:rPr lang="hu-HU" sz="3200" dirty="0">
                <a:sym typeface="Wingdings" panose="05000000000000000000" pitchFamily="2" charset="2"/>
              </a:rPr>
              <a:t> </a:t>
            </a:r>
            <a:r>
              <a:rPr lang="hu-HU" sz="3200" dirty="0" err="1">
                <a:sym typeface="Wingdings" panose="05000000000000000000" pitchFamily="2" charset="2"/>
              </a:rPr>
              <a:t>oxidative</a:t>
            </a:r>
            <a:r>
              <a:rPr lang="hu-HU" sz="3200" dirty="0">
                <a:sym typeface="Wingdings" panose="05000000000000000000" pitchFamily="2" charset="2"/>
              </a:rPr>
              <a:t> </a:t>
            </a:r>
            <a:r>
              <a:rPr lang="hu-HU" sz="3200" dirty="0" err="1">
                <a:sym typeface="Wingdings" panose="05000000000000000000" pitchFamily="2" charset="2"/>
              </a:rPr>
              <a:t>stress</a:t>
            </a:r>
            <a:endParaRPr lang="hu-HU" sz="3200" dirty="0">
              <a:sym typeface="Wingdings" panose="05000000000000000000" pitchFamily="2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Antioxidants neutralize excess</a:t>
            </a:r>
            <a:r>
              <a:rPr lang="hu-HU" sz="3200" dirty="0"/>
              <a:t> of</a:t>
            </a:r>
            <a:r>
              <a:rPr lang="en-US" sz="3200" dirty="0"/>
              <a:t> free radicals</a:t>
            </a:r>
            <a:endParaRPr lang="hu-HU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"Antioxidants are compounds that (…) protect </a:t>
            </a:r>
            <a:r>
              <a:rPr lang="hu-HU" sz="3200" dirty="0" err="1"/>
              <a:t>us</a:t>
            </a:r>
            <a:r>
              <a:rPr lang="hu-HU" sz="3200" dirty="0"/>
              <a:t> </a:t>
            </a:r>
            <a:r>
              <a:rPr lang="en-US" sz="3200" dirty="0"/>
              <a:t>against the toxic effects of reactive intermediates "</a:t>
            </a:r>
            <a:endParaRPr lang="hu-HU" sz="3200" dirty="0"/>
          </a:p>
          <a:p>
            <a:pPr lvl="2" algn="l"/>
            <a:endParaRPr lang="hu-HU" dirty="0"/>
          </a:p>
          <a:p>
            <a:endParaRPr lang="hu-HU" dirty="0"/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68B6C9C3-C886-D15F-F417-52A0F13F3C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529" y="4082042"/>
            <a:ext cx="2252871" cy="1299360"/>
          </a:xfrm>
          <a:prstGeom prst="rect">
            <a:avLst/>
          </a:prstGeom>
        </p:spPr>
      </p:pic>
      <p:sp>
        <p:nvSpPr>
          <p:cNvPr id="4" name="Dia számának helye 4">
            <a:extLst>
              <a:ext uri="{FF2B5EF4-FFF2-40B4-BE49-F238E27FC236}">
                <a16:creationId xmlns:a16="http://schemas.microsoft.com/office/drawing/2014/main" id="{4BA9B6CE-A214-AD60-763F-9830DD65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9208A75-07A2-4973-8FFF-7206F66EEF9C}" type="slidenum">
              <a:rPr lang="hu-HU" smtClean="0"/>
              <a:t>3</a:t>
            </a:fld>
            <a:endParaRPr lang="hu-H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4795D-E143-7D25-7E72-DDEE8A7995AB}"/>
              </a:ext>
            </a:extLst>
          </p:cNvPr>
          <p:cNvSpPr txBox="1"/>
          <p:nvPr/>
        </p:nvSpPr>
        <p:spPr>
          <a:xfrm>
            <a:off x="393904" y="5705813"/>
            <a:ext cx="86146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Arts, M. J. T. J., </a:t>
            </a:r>
            <a:r>
              <a:rPr lang="en-US" sz="1200" dirty="0" err="1"/>
              <a:t>Haenen</a:t>
            </a:r>
            <a:r>
              <a:rPr lang="en-US" sz="1200" dirty="0"/>
              <a:t>, G. R. M. M., Wilms, L. C., </a:t>
            </a:r>
            <a:r>
              <a:rPr lang="en-US" sz="1200" dirty="0" err="1"/>
              <a:t>Beetstra</a:t>
            </a:r>
            <a:r>
              <a:rPr lang="en-US" sz="1200" dirty="0"/>
              <a:t>, S. A. J. N., </a:t>
            </a:r>
            <a:r>
              <a:rPr lang="en-US" sz="1200" dirty="0" err="1"/>
              <a:t>Heijnen</a:t>
            </a:r>
            <a:r>
              <a:rPr lang="en-US" sz="1200" dirty="0"/>
              <a:t>, C. G. M., Voss, H. P., &amp; Bast, A. (2002). Interactions between Flavonoids and Proteins: Effect on the Total Antioxidant Capacity. Journal of Agricultural and food chemistry, 50, 1184-1185. 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Arulselvan</a:t>
            </a:r>
            <a:r>
              <a:rPr lang="en-US" sz="1200" dirty="0"/>
              <a:t>, P., </a:t>
            </a:r>
            <a:r>
              <a:rPr lang="en-US" sz="1200" dirty="0" err="1"/>
              <a:t>Fard</a:t>
            </a:r>
            <a:r>
              <a:rPr lang="en-US" sz="1200" dirty="0"/>
              <a:t>, M. T., Tan, W. S., </a:t>
            </a:r>
            <a:r>
              <a:rPr lang="en-US" sz="1200" dirty="0" err="1"/>
              <a:t>Gothai</a:t>
            </a:r>
            <a:r>
              <a:rPr lang="en-US" sz="1200" dirty="0"/>
              <a:t>, S., </a:t>
            </a:r>
            <a:r>
              <a:rPr lang="en-US" sz="1200" dirty="0" err="1"/>
              <a:t>Fakurazi</a:t>
            </a:r>
            <a:r>
              <a:rPr lang="en-US" sz="1200" dirty="0"/>
              <a:t>, S., </a:t>
            </a:r>
            <a:r>
              <a:rPr lang="en-US" sz="1200" dirty="0" err="1"/>
              <a:t>Norhaizan</a:t>
            </a:r>
            <a:r>
              <a:rPr lang="en-US" sz="1200" dirty="0"/>
              <a:t>, M. E., &amp; Kumar, S. S. (2016). Role of Antioxidants and Natural Products in Inflammation. </a:t>
            </a:r>
            <a:r>
              <a:rPr lang="en-US" sz="1200" dirty="0" err="1"/>
              <a:t>Hindawi</a:t>
            </a:r>
            <a:r>
              <a:rPr lang="en-US" sz="1200" dirty="0"/>
              <a:t>, 2016, 4-10. 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Khan, N., &amp; Mukhtar, H. (2018). Tea Polyphenols in Promotion of Human Health. Nutrients, 11(39), 10-11.</a:t>
            </a:r>
            <a:endParaRPr lang="hu-HU" sz="1200" dirty="0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C990AAD-64F9-4B85-59A7-5C18BBC6175D}"/>
              </a:ext>
            </a:extLst>
          </p:cNvPr>
          <p:cNvSpPr txBox="1">
            <a:spLocks/>
          </p:cNvSpPr>
          <p:nvPr/>
        </p:nvSpPr>
        <p:spPr>
          <a:xfrm>
            <a:off x="0" y="1231291"/>
            <a:ext cx="6054797" cy="828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err="1"/>
              <a:t>Importance</a:t>
            </a:r>
            <a:r>
              <a:rPr lang="hu-HU" sz="4000" b="1" dirty="0"/>
              <a:t> of </a:t>
            </a:r>
            <a:r>
              <a:rPr lang="hu-HU" sz="4000" b="1" dirty="0" err="1"/>
              <a:t>antioxidants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207975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C7479A-F4F9-95E0-7C58-1F98E1BEA618}"/>
              </a:ext>
            </a:extLst>
          </p:cNvPr>
          <p:cNvSpPr txBox="1">
            <a:spLocks/>
          </p:cNvSpPr>
          <p:nvPr/>
        </p:nvSpPr>
        <p:spPr>
          <a:xfrm>
            <a:off x="201624" y="1231292"/>
            <a:ext cx="6054797" cy="828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 err="1"/>
              <a:t>Importance</a:t>
            </a:r>
            <a:r>
              <a:rPr lang="hu-HU" sz="4000" b="1" dirty="0"/>
              <a:t> of protein </a:t>
            </a:r>
            <a:r>
              <a:rPr lang="hu-HU" sz="4000" b="1" dirty="0" err="1"/>
              <a:t>intake</a:t>
            </a:r>
            <a:endParaRPr lang="hu-HU" sz="40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BE5203-CE4D-14CF-2EC1-1AEE685CD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131473"/>
              </p:ext>
            </p:extLst>
          </p:nvPr>
        </p:nvGraphicFramePr>
        <p:xfrm>
          <a:off x="450052" y="1841137"/>
          <a:ext cx="9961275" cy="421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504E94-A73F-24A6-9E47-16E97BBD0BD3}"/>
              </a:ext>
            </a:extLst>
          </p:cNvPr>
          <p:cNvSpPr txBox="1"/>
          <p:nvPr/>
        </p:nvSpPr>
        <p:spPr>
          <a:xfrm>
            <a:off x="207674" y="5842337"/>
            <a:ext cx="11534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Salles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Guillet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C., Le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Bacquer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Malnero-Fernandez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Giraudet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C., Patrac, V., Berry, A., Denis, P.,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Pouyet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Gueugneau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Boirie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Y., Jacobs, H., &amp;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Walrand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(2021).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Pea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anabolic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comparable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body protein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retention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muscle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protein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metabolism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old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Nutrients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(12), 1-15.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10.3390/nu13124234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Kerksick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 M.,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Jagim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Hagele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Jäger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R. (2021).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role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promoting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adaptations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hu-HU" sz="12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Nutrients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(6), 1-22. </a:t>
            </a:r>
            <a:r>
              <a:rPr lang="hu-H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hu-H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10.3390/nu13061962</a:t>
            </a:r>
          </a:p>
        </p:txBody>
      </p:sp>
    </p:spTree>
    <p:extLst>
      <p:ext uri="{BB962C8B-B14F-4D97-AF65-F5344CB8AC3E}">
        <p14:creationId xmlns:p14="http://schemas.microsoft.com/office/powerpoint/2010/main" val="261281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5">
            <a:extLst>
              <a:ext uri="{FF2B5EF4-FFF2-40B4-BE49-F238E27FC236}">
                <a16:creationId xmlns:a16="http://schemas.microsoft.com/office/drawing/2014/main" id="{907DCFAD-214A-7D58-830B-44C7D237F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407217"/>
              </p:ext>
            </p:extLst>
          </p:nvPr>
        </p:nvGraphicFramePr>
        <p:xfrm>
          <a:off x="0" y="1634132"/>
          <a:ext cx="11288580" cy="468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Kép 6">
            <a:extLst>
              <a:ext uri="{FF2B5EF4-FFF2-40B4-BE49-F238E27FC236}">
                <a16:creationId xmlns:a16="http://schemas.microsoft.com/office/drawing/2014/main" id="{1250B562-35F1-7D87-2627-A339654DA7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717" y="4328534"/>
            <a:ext cx="3207189" cy="215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EC4F0D-9EC9-2FF4-CE42-EB0C78AAE2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631" y="5285705"/>
            <a:ext cx="2022065" cy="134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A8B95F-58D9-9831-0ECA-B64556E854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3" b="10351"/>
          <a:stretch/>
        </p:blipFill>
        <p:spPr>
          <a:xfrm>
            <a:off x="212379" y="4328534"/>
            <a:ext cx="1788052" cy="236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423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D51BC6-BC16-B879-5B65-B81671E65377}"/>
              </a:ext>
            </a:extLst>
          </p:cNvPr>
          <p:cNvSpPr/>
          <p:nvPr/>
        </p:nvSpPr>
        <p:spPr>
          <a:xfrm>
            <a:off x="1274591" y="1537618"/>
            <a:ext cx="1481204" cy="1338517"/>
          </a:xfrm>
          <a:prstGeom prst="roundRect">
            <a:avLst>
              <a:gd name="adj" fmla="val 10000"/>
            </a:avLst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65CCA-B5E5-89AA-1B65-3D5C4E41C4B8}"/>
              </a:ext>
            </a:extLst>
          </p:cNvPr>
          <p:cNvGrpSpPr/>
          <p:nvPr/>
        </p:nvGrpSpPr>
        <p:grpSpPr>
          <a:xfrm>
            <a:off x="1289581" y="3104511"/>
            <a:ext cx="1481204" cy="2230862"/>
            <a:chOff x="308521" y="1825251"/>
            <a:chExt cx="1481204" cy="22308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1E04A7CC-FD5E-4D40-179F-35F12464BC84}"/>
                </a:ext>
              </a:extLst>
            </p:cNvPr>
            <p:cNvSpPr/>
            <p:nvPr/>
          </p:nvSpPr>
          <p:spPr>
            <a:xfrm rot="10800000">
              <a:off x="308521" y="1825251"/>
              <a:ext cx="1481204" cy="223086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: Top Corners Rounded 5">
              <a:extLst>
                <a:ext uri="{FF2B5EF4-FFF2-40B4-BE49-F238E27FC236}">
                  <a16:creationId xmlns:a16="http://schemas.microsoft.com/office/drawing/2014/main" id="{2A2CACF2-F07C-7114-5F6A-CBBAA2D8EA20}"/>
                </a:ext>
              </a:extLst>
            </p:cNvPr>
            <p:cNvSpPr txBox="1"/>
            <p:nvPr/>
          </p:nvSpPr>
          <p:spPr>
            <a:xfrm rot="21600000">
              <a:off x="354073" y="1825251"/>
              <a:ext cx="1390100" cy="218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>
                  <a:solidFill>
                    <a:schemeClr val="tx1"/>
                  </a:solidFill>
                </a:rPr>
                <a:t>26,75 g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0" dirty="0" err="1">
                  <a:solidFill>
                    <a:schemeClr val="tx1"/>
                  </a:solidFill>
                </a:rPr>
                <a:t>pseudo-cereal-based</a:t>
              </a:r>
              <a:r>
                <a:rPr lang="hu-HU" sz="2000" b="0" dirty="0">
                  <a:solidFill>
                    <a:schemeClr val="tx1"/>
                  </a:solidFill>
                </a:rPr>
                <a:t> </a:t>
              </a:r>
              <a:r>
                <a:rPr lang="hu-HU" sz="2000" b="0" dirty="0" err="1">
                  <a:solidFill>
                    <a:schemeClr val="tx1"/>
                  </a:solidFill>
                </a:rPr>
                <a:t>drink</a:t>
              </a:r>
              <a:r>
                <a:rPr lang="hu-HU" sz="2000" b="0" dirty="0">
                  <a:solidFill>
                    <a:schemeClr val="tx1"/>
                  </a:solidFill>
                </a:rPr>
                <a:t> (</a:t>
              </a:r>
              <a:r>
                <a:rPr lang="hu-HU" sz="2000" b="0" dirty="0" err="1">
                  <a:solidFill>
                    <a:schemeClr val="tx1"/>
                  </a:solidFill>
                </a:rPr>
                <a:t>quinoa</a:t>
              </a:r>
              <a:r>
                <a:rPr lang="hu-HU" sz="2000" b="0" dirty="0">
                  <a:solidFill>
                    <a:schemeClr val="tx1"/>
                  </a:solidFill>
                </a:rPr>
                <a:t>)</a:t>
              </a:r>
              <a:endParaRPr lang="hu-HU" sz="20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584146-24FD-1EC4-DABC-ADB33D658D2D}"/>
              </a:ext>
            </a:extLst>
          </p:cNvPr>
          <p:cNvSpPr/>
          <p:nvPr/>
        </p:nvSpPr>
        <p:spPr>
          <a:xfrm>
            <a:off x="2918906" y="1522626"/>
            <a:ext cx="1481204" cy="1338517"/>
          </a:xfrm>
          <a:prstGeom prst="roundRect">
            <a:avLst>
              <a:gd name="adj" fmla="val 10000"/>
            </a:avLst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-762"/>
              <a:satOff val="-546"/>
              <a:lumOff val="2238"/>
              <a:alphaOff val="-8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4A894-695A-7858-379F-D179A69698CC}"/>
              </a:ext>
            </a:extLst>
          </p:cNvPr>
          <p:cNvGrpSpPr/>
          <p:nvPr/>
        </p:nvGrpSpPr>
        <p:grpSpPr>
          <a:xfrm>
            <a:off x="2918906" y="3104511"/>
            <a:ext cx="1526754" cy="2230862"/>
            <a:chOff x="1937846" y="1825251"/>
            <a:chExt cx="1526754" cy="22308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056B35BB-F090-866C-3A60-0C4327A52B87}"/>
                </a:ext>
              </a:extLst>
            </p:cNvPr>
            <p:cNvSpPr/>
            <p:nvPr/>
          </p:nvSpPr>
          <p:spPr>
            <a:xfrm rot="10800000">
              <a:off x="1937846" y="1825251"/>
              <a:ext cx="1481204" cy="223086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8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Top Corners Rounded 8">
              <a:extLst>
                <a:ext uri="{FF2B5EF4-FFF2-40B4-BE49-F238E27FC236}">
                  <a16:creationId xmlns:a16="http://schemas.microsoft.com/office/drawing/2014/main" id="{91A9FB25-4BE4-829C-DF5D-EEB34F6F4334}"/>
                </a:ext>
              </a:extLst>
            </p:cNvPr>
            <p:cNvSpPr txBox="1"/>
            <p:nvPr/>
          </p:nvSpPr>
          <p:spPr>
            <a:xfrm>
              <a:off x="1983397" y="1825251"/>
              <a:ext cx="1481203" cy="218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>
                  <a:solidFill>
                    <a:schemeClr val="tx1"/>
                  </a:solidFill>
                </a:rPr>
                <a:t>10 g </a:t>
              </a:r>
              <a:r>
                <a:rPr lang="hu-HU" sz="2000" b="0" dirty="0" err="1">
                  <a:solidFill>
                    <a:schemeClr val="tx1"/>
                  </a:solidFill>
                </a:rPr>
                <a:t>red</a:t>
              </a:r>
              <a:r>
                <a:rPr lang="hu-HU" sz="2000" b="0" dirty="0">
                  <a:solidFill>
                    <a:schemeClr val="tx1"/>
                  </a:solidFill>
                </a:rPr>
                <a:t> </a:t>
              </a:r>
              <a:r>
                <a:rPr lang="hu-HU" sz="2000" b="0" dirty="0" err="1">
                  <a:solidFill>
                    <a:schemeClr val="tx1"/>
                  </a:solidFill>
                </a:rPr>
                <a:t>berries</a:t>
              </a:r>
              <a:r>
                <a:rPr lang="hu-HU" sz="2000" b="0" dirty="0">
                  <a:solidFill>
                    <a:schemeClr val="tx1"/>
                  </a:solidFill>
                </a:rPr>
                <a:t> (</a:t>
              </a:r>
              <a:r>
                <a:rPr lang="hu-HU" sz="2000" b="0" dirty="0" err="1">
                  <a:solidFill>
                    <a:schemeClr val="tx1"/>
                  </a:solidFill>
                </a:rPr>
                <a:t>black-berry</a:t>
              </a:r>
              <a:r>
                <a:rPr lang="hu-HU" sz="2000" b="0" dirty="0">
                  <a:solidFill>
                    <a:schemeClr val="tx1"/>
                  </a:solidFill>
                </a:rPr>
                <a:t>, </a:t>
              </a:r>
              <a:r>
                <a:rPr lang="hu-HU" sz="2000" b="0" dirty="0" err="1">
                  <a:solidFill>
                    <a:schemeClr val="tx1"/>
                  </a:solidFill>
                </a:rPr>
                <a:t>raspberry</a:t>
              </a:r>
              <a:r>
                <a:rPr lang="hu-HU" sz="2000" b="0" dirty="0">
                  <a:solidFill>
                    <a:schemeClr val="tx1"/>
                  </a:solidFill>
                </a:rPr>
                <a:t>, </a:t>
              </a:r>
              <a:r>
                <a:rPr lang="hu-HU" sz="2000" b="0" dirty="0" err="1">
                  <a:solidFill>
                    <a:schemeClr val="tx1"/>
                  </a:solidFill>
                </a:rPr>
                <a:t>blueberry</a:t>
              </a:r>
              <a:r>
                <a:rPr lang="hu-HU" sz="2000" b="0" dirty="0">
                  <a:solidFill>
                    <a:schemeClr val="tx1"/>
                  </a:solidFill>
                </a:rPr>
                <a:t>, </a:t>
              </a:r>
              <a:r>
                <a:rPr lang="hu-HU" sz="2000" b="0" dirty="0" err="1">
                  <a:solidFill>
                    <a:schemeClr val="tx1"/>
                  </a:solidFill>
                </a:rPr>
                <a:t>redcurrant</a:t>
              </a:r>
              <a:r>
                <a:rPr lang="hu-HU" sz="2000" b="0" dirty="0">
                  <a:solidFill>
                    <a:schemeClr val="tx1"/>
                  </a:solidFill>
                </a:rPr>
                <a:t>) </a:t>
              </a:r>
              <a:endParaRPr lang="hu-HU" sz="20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C58206-4E0E-63DB-2250-B448D26D2767}"/>
              </a:ext>
            </a:extLst>
          </p:cNvPr>
          <p:cNvSpPr/>
          <p:nvPr/>
        </p:nvSpPr>
        <p:spPr>
          <a:xfrm>
            <a:off x="4548231" y="1522626"/>
            <a:ext cx="1481204" cy="1338517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-1524"/>
              <a:satOff val="-1092"/>
              <a:lumOff val="4476"/>
              <a:alphaOff val="-16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6C3D79-E77F-7346-DB78-9C5FD6044979}"/>
              </a:ext>
            </a:extLst>
          </p:cNvPr>
          <p:cNvGrpSpPr/>
          <p:nvPr/>
        </p:nvGrpSpPr>
        <p:grpSpPr>
          <a:xfrm>
            <a:off x="4548231" y="3104511"/>
            <a:ext cx="1481204" cy="2230862"/>
            <a:chOff x="3567171" y="1825251"/>
            <a:chExt cx="1481204" cy="22308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B3FFBF16-6FA7-66A0-F0CA-045BBE3CC0F3}"/>
                </a:ext>
              </a:extLst>
            </p:cNvPr>
            <p:cNvSpPr/>
            <p:nvPr/>
          </p:nvSpPr>
          <p:spPr>
            <a:xfrm rot="10800000">
              <a:off x="3567171" y="1825251"/>
              <a:ext cx="1481204" cy="223086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6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: Top Corners Rounded 11">
              <a:extLst>
                <a:ext uri="{FF2B5EF4-FFF2-40B4-BE49-F238E27FC236}">
                  <a16:creationId xmlns:a16="http://schemas.microsoft.com/office/drawing/2014/main" id="{79FC8E1B-BED4-63F4-5E1C-02F701DE16F5}"/>
                </a:ext>
              </a:extLst>
            </p:cNvPr>
            <p:cNvSpPr txBox="1"/>
            <p:nvPr/>
          </p:nvSpPr>
          <p:spPr>
            <a:xfrm rot="21600000">
              <a:off x="3612723" y="1825251"/>
              <a:ext cx="1390100" cy="218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>
                  <a:solidFill>
                    <a:schemeClr val="tx1"/>
                  </a:solidFill>
                </a:rPr>
                <a:t>5 g </a:t>
              </a:r>
              <a:r>
                <a:rPr lang="hu-HU" sz="2000" b="0" dirty="0" err="1">
                  <a:solidFill>
                    <a:schemeClr val="tx1"/>
                  </a:solidFill>
                </a:rPr>
                <a:t>green</a:t>
              </a:r>
              <a:r>
                <a:rPr lang="hu-HU" sz="2000" b="0" dirty="0">
                  <a:solidFill>
                    <a:schemeClr val="tx1"/>
                  </a:solidFill>
                </a:rPr>
                <a:t> tea </a:t>
              </a:r>
              <a:r>
                <a:rPr lang="hu-HU" sz="2000" dirty="0">
                  <a:solidFill>
                    <a:schemeClr val="tx1"/>
                  </a:solidFill>
                </a:rPr>
                <a:t>(</a:t>
              </a:r>
              <a:r>
                <a:rPr lang="hu-HU" sz="2000" dirty="0" err="1">
                  <a:solidFill>
                    <a:schemeClr val="tx1"/>
                  </a:solidFill>
                </a:rPr>
                <a:t>Japanese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Kukicha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green</a:t>
              </a:r>
              <a:r>
                <a:rPr lang="hu-HU" sz="2000" dirty="0">
                  <a:solidFill>
                    <a:schemeClr val="tx1"/>
                  </a:solidFill>
                </a:rPr>
                <a:t> tea)</a:t>
              </a:r>
              <a:endParaRPr lang="hu-HU" sz="20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7FD033-CF2E-A133-387A-A80CEAEE25F3}"/>
              </a:ext>
            </a:extLst>
          </p:cNvPr>
          <p:cNvSpPr/>
          <p:nvPr/>
        </p:nvSpPr>
        <p:spPr>
          <a:xfrm>
            <a:off x="6177556" y="1522626"/>
            <a:ext cx="1481204" cy="1338517"/>
          </a:xfrm>
          <a:prstGeom prst="roundRect">
            <a:avLst>
              <a:gd name="adj" fmla="val 10000"/>
            </a:avLst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-2285"/>
              <a:satOff val="-1637"/>
              <a:lumOff val="6715"/>
              <a:alphaOff val="-24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CEF0A0-76C2-5CEA-5B4A-0CD62CB002F9}"/>
              </a:ext>
            </a:extLst>
          </p:cNvPr>
          <p:cNvGrpSpPr/>
          <p:nvPr/>
        </p:nvGrpSpPr>
        <p:grpSpPr>
          <a:xfrm>
            <a:off x="6177556" y="3104511"/>
            <a:ext cx="1481204" cy="2230862"/>
            <a:chOff x="5196496" y="1825251"/>
            <a:chExt cx="1481204" cy="22308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87838A02-3A4D-C143-D290-448B1CA97D9F}"/>
                </a:ext>
              </a:extLst>
            </p:cNvPr>
            <p:cNvSpPr/>
            <p:nvPr/>
          </p:nvSpPr>
          <p:spPr>
            <a:xfrm rot="10800000">
              <a:off x="5196496" y="1825251"/>
              <a:ext cx="1481204" cy="223086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4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Top Corners Rounded 14">
              <a:extLst>
                <a:ext uri="{FF2B5EF4-FFF2-40B4-BE49-F238E27FC236}">
                  <a16:creationId xmlns:a16="http://schemas.microsoft.com/office/drawing/2014/main" id="{A0127018-444A-C54F-1861-73A40D813564}"/>
                </a:ext>
              </a:extLst>
            </p:cNvPr>
            <p:cNvSpPr txBox="1"/>
            <p:nvPr/>
          </p:nvSpPr>
          <p:spPr>
            <a:xfrm rot="21600000">
              <a:off x="5242048" y="1825251"/>
              <a:ext cx="1390100" cy="218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>
                  <a:solidFill>
                    <a:schemeClr val="tx1"/>
                  </a:solidFill>
                </a:rPr>
                <a:t>5 g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0" dirty="0" err="1">
                  <a:solidFill>
                    <a:schemeClr val="tx1"/>
                  </a:solidFill>
                </a:rPr>
                <a:t>chestnut</a:t>
              </a:r>
              <a:r>
                <a:rPr lang="hu-HU" sz="2000" b="0" dirty="0">
                  <a:solidFill>
                    <a:schemeClr val="tx1"/>
                  </a:solidFill>
                </a:rPr>
                <a:t> </a:t>
              </a:r>
              <a:r>
                <a:rPr lang="hu-HU" sz="2000" b="0" dirty="0" err="1">
                  <a:solidFill>
                    <a:schemeClr val="tx1"/>
                  </a:solidFill>
                </a:rPr>
                <a:t>honey</a:t>
              </a:r>
              <a:endParaRPr lang="hu-HU" sz="20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BCFD95-7779-F572-46F4-113DFE9494AB}"/>
              </a:ext>
            </a:extLst>
          </p:cNvPr>
          <p:cNvSpPr/>
          <p:nvPr/>
        </p:nvSpPr>
        <p:spPr>
          <a:xfrm>
            <a:off x="7806881" y="1522626"/>
            <a:ext cx="1481204" cy="1338517"/>
          </a:xfrm>
          <a:prstGeom prst="roundRect">
            <a:avLst>
              <a:gd name="adj" fmla="val 10000"/>
            </a:avLst>
          </a:prstGeom>
          <a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3000" b="-3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-3047"/>
              <a:satOff val="-2183"/>
              <a:lumOff val="8953"/>
              <a:alphaOff val="-32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5CC184-1CC5-B20D-DA7C-C230ACF3DAD0}"/>
              </a:ext>
            </a:extLst>
          </p:cNvPr>
          <p:cNvGrpSpPr/>
          <p:nvPr/>
        </p:nvGrpSpPr>
        <p:grpSpPr>
          <a:xfrm>
            <a:off x="7806881" y="3104511"/>
            <a:ext cx="1481204" cy="2230862"/>
            <a:chOff x="6825821" y="1825251"/>
            <a:chExt cx="1481204" cy="22308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3A205394-F72E-6740-8503-319930FF39B1}"/>
                </a:ext>
              </a:extLst>
            </p:cNvPr>
            <p:cNvSpPr/>
            <p:nvPr/>
          </p:nvSpPr>
          <p:spPr>
            <a:xfrm rot="10800000">
              <a:off x="6825821" y="1825251"/>
              <a:ext cx="1481204" cy="223086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2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7AA9CC94-F7D1-C923-2758-4F2BAE5BC577}"/>
                </a:ext>
              </a:extLst>
            </p:cNvPr>
            <p:cNvSpPr txBox="1"/>
            <p:nvPr/>
          </p:nvSpPr>
          <p:spPr>
            <a:xfrm rot="21600000">
              <a:off x="6871373" y="1825251"/>
              <a:ext cx="1390100" cy="218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>
                  <a:solidFill>
                    <a:schemeClr val="tx1"/>
                  </a:solidFill>
                </a:rPr>
                <a:t>1,75 g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dirty="0">
                  <a:solidFill>
                    <a:schemeClr val="tx1"/>
                  </a:solidFill>
                </a:rPr>
                <a:t>protein (</a:t>
              </a:r>
              <a:r>
                <a:rPr lang="hu-HU" sz="2000" dirty="0" err="1">
                  <a:solidFill>
                    <a:schemeClr val="tx1"/>
                  </a:solidFill>
                </a:rPr>
                <a:t>brown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rice</a:t>
              </a:r>
              <a:r>
                <a:rPr lang="hu-HU" sz="2000" dirty="0">
                  <a:solidFill>
                    <a:schemeClr val="tx1"/>
                  </a:solidFill>
                </a:rPr>
                <a:t>, </a:t>
              </a:r>
              <a:r>
                <a:rPr lang="hu-HU" sz="2000" dirty="0" err="1">
                  <a:solidFill>
                    <a:schemeClr val="tx1"/>
                  </a:solidFill>
                </a:rPr>
                <a:t>pea</a:t>
              </a:r>
              <a:r>
                <a:rPr lang="hu-HU" sz="2000" dirty="0">
                  <a:solidFill>
                    <a:schemeClr val="tx1"/>
                  </a:solidFill>
                </a:rPr>
                <a:t>, </a:t>
              </a:r>
              <a:r>
                <a:rPr lang="hu-HU" sz="2000" dirty="0" err="1">
                  <a:solidFill>
                    <a:schemeClr val="tx1"/>
                  </a:solidFill>
                </a:rPr>
                <a:t>hemp</a:t>
              </a:r>
              <a:r>
                <a:rPr lang="hu-HU" sz="2000" dirty="0">
                  <a:solidFill>
                    <a:schemeClr val="tx1"/>
                  </a:solidFill>
                </a:rPr>
                <a:t>)</a:t>
              </a:r>
              <a:endParaRPr lang="hu-HU" sz="20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3713CF-B4B4-6381-8644-5810F604F9B3}"/>
              </a:ext>
            </a:extLst>
          </p:cNvPr>
          <p:cNvSpPr/>
          <p:nvPr/>
        </p:nvSpPr>
        <p:spPr>
          <a:xfrm>
            <a:off x="9436205" y="1522626"/>
            <a:ext cx="1481204" cy="1338517"/>
          </a:xfrm>
          <a:prstGeom prst="roundRect">
            <a:avLst>
              <a:gd name="adj" fmla="val 10000"/>
            </a:avLst>
          </a:prstGeom>
          <a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8000" r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-3809"/>
              <a:satOff val="-2729"/>
              <a:lumOff val="11191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F6B485-CF67-6128-360E-3756E49BF924}"/>
              </a:ext>
            </a:extLst>
          </p:cNvPr>
          <p:cNvGrpSpPr/>
          <p:nvPr/>
        </p:nvGrpSpPr>
        <p:grpSpPr>
          <a:xfrm>
            <a:off x="9436205" y="3104511"/>
            <a:ext cx="1481204" cy="2230862"/>
            <a:chOff x="8455145" y="1825251"/>
            <a:chExt cx="1481204" cy="22308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0A736037-856A-6121-779D-D4062B1C82C2}"/>
                </a:ext>
              </a:extLst>
            </p:cNvPr>
            <p:cNvSpPr/>
            <p:nvPr/>
          </p:nvSpPr>
          <p:spPr>
            <a:xfrm rot="10800000">
              <a:off x="8455145" y="1825251"/>
              <a:ext cx="1481204" cy="223086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: Top Corners Rounded 20">
              <a:extLst>
                <a:ext uri="{FF2B5EF4-FFF2-40B4-BE49-F238E27FC236}">
                  <a16:creationId xmlns:a16="http://schemas.microsoft.com/office/drawing/2014/main" id="{A6CFEC44-EA44-B6F2-683E-1B29C787D18E}"/>
                </a:ext>
              </a:extLst>
            </p:cNvPr>
            <p:cNvSpPr txBox="1"/>
            <p:nvPr/>
          </p:nvSpPr>
          <p:spPr>
            <a:xfrm rot="21600000">
              <a:off x="8500697" y="1825251"/>
              <a:ext cx="1390100" cy="218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>
                  <a:solidFill>
                    <a:schemeClr val="tx1"/>
                  </a:solidFill>
                </a:rPr>
                <a:t>1,5 g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0" dirty="0" err="1">
                  <a:solidFill>
                    <a:schemeClr val="tx1"/>
                  </a:solidFill>
                </a:rPr>
                <a:t>water-soluble</a:t>
              </a:r>
              <a:r>
                <a:rPr lang="hu-HU" sz="2000" b="0" dirty="0">
                  <a:solidFill>
                    <a:schemeClr val="tx1"/>
                  </a:solidFill>
                </a:rPr>
                <a:t> </a:t>
              </a:r>
              <a:r>
                <a:rPr lang="hu-HU" sz="2000" b="0" dirty="0" err="1">
                  <a:solidFill>
                    <a:schemeClr val="tx1"/>
                  </a:solidFill>
                </a:rPr>
                <a:t>fibre</a:t>
              </a:r>
              <a:r>
                <a:rPr lang="hu-HU" sz="2000" b="0" dirty="0">
                  <a:solidFill>
                    <a:schemeClr val="tx1"/>
                  </a:solidFill>
                </a:rPr>
                <a:t> </a:t>
              </a:r>
              <a:r>
                <a:rPr lang="hu-HU" sz="2000" dirty="0">
                  <a:solidFill>
                    <a:schemeClr val="tx1"/>
                  </a:solidFill>
                </a:rPr>
                <a:t>(</a:t>
              </a:r>
              <a:r>
                <a:rPr lang="hu-HU" sz="2000" dirty="0" err="1">
                  <a:solidFill>
                    <a:schemeClr val="tx1"/>
                  </a:solidFill>
                </a:rPr>
                <a:t>inulin</a:t>
              </a:r>
              <a:r>
                <a:rPr lang="hu-HU" sz="2000" dirty="0">
                  <a:solidFill>
                    <a:schemeClr val="tx1"/>
                  </a:solidFill>
                </a:rPr>
                <a:t>, </a:t>
              </a:r>
              <a:r>
                <a:rPr lang="hu-HU" sz="2000" dirty="0" err="1">
                  <a:solidFill>
                    <a:schemeClr val="tx1"/>
                  </a:solidFill>
                </a:rPr>
                <a:t>pectin</a:t>
              </a:r>
              <a:r>
                <a:rPr lang="hu-HU" sz="2000" dirty="0">
                  <a:solidFill>
                    <a:schemeClr val="tx1"/>
                  </a:solidFill>
                </a:rPr>
                <a:t>)</a:t>
              </a:r>
              <a:endParaRPr lang="hu-HU" sz="20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5B9EA5D7-9A0D-1F6F-17B9-82D10B017A37}"/>
              </a:ext>
            </a:extLst>
          </p:cNvPr>
          <p:cNvSpPr txBox="1"/>
          <p:nvPr/>
        </p:nvSpPr>
        <p:spPr>
          <a:xfrm>
            <a:off x="2324690" y="5787025"/>
            <a:ext cx="242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Brown </a:t>
            </a:r>
            <a:r>
              <a:rPr lang="hu-HU" dirty="0" err="1"/>
              <a:t>rice</a:t>
            </a:r>
            <a:r>
              <a:rPr lang="hu-HU" dirty="0"/>
              <a:t> protein: BRF</a:t>
            </a:r>
          </a:p>
          <a:p>
            <a:r>
              <a:rPr lang="hu-HU" dirty="0" err="1"/>
              <a:t>Pea</a:t>
            </a:r>
            <a:r>
              <a:rPr lang="hu-HU" dirty="0"/>
              <a:t> protein: BF</a:t>
            </a:r>
          </a:p>
          <a:p>
            <a:r>
              <a:rPr lang="hu-HU" dirty="0" err="1"/>
              <a:t>Hemp</a:t>
            </a:r>
            <a:r>
              <a:rPr lang="hu-HU" dirty="0"/>
              <a:t> protein: KF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39CA18A-581C-EAE4-F201-8DE5BFA0F52F}"/>
              </a:ext>
            </a:extLst>
          </p:cNvPr>
          <p:cNvSpPr txBox="1"/>
          <p:nvPr/>
        </p:nvSpPr>
        <p:spPr>
          <a:xfrm>
            <a:off x="5533440" y="5787025"/>
            <a:ext cx="242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Green</a:t>
            </a:r>
            <a:r>
              <a:rPr lang="hu-HU" dirty="0"/>
              <a:t> tea: T</a:t>
            </a:r>
          </a:p>
          <a:p>
            <a:r>
              <a:rPr lang="hu-HU" dirty="0" err="1"/>
              <a:t>Chestnut</a:t>
            </a:r>
            <a:r>
              <a:rPr lang="hu-HU" dirty="0"/>
              <a:t> </a:t>
            </a:r>
            <a:r>
              <a:rPr lang="hu-HU" dirty="0" err="1"/>
              <a:t>honey</a:t>
            </a:r>
            <a:r>
              <a:rPr lang="hu-HU" dirty="0"/>
              <a:t>: M</a:t>
            </a:r>
          </a:p>
          <a:p>
            <a:r>
              <a:rPr lang="hu-HU" dirty="0"/>
              <a:t>Red </a:t>
            </a:r>
            <a:r>
              <a:rPr lang="hu-HU" dirty="0" err="1"/>
              <a:t>berries</a:t>
            </a:r>
            <a:r>
              <a:rPr lang="hu-HU" dirty="0"/>
              <a:t>: </a:t>
            </a:r>
            <a:r>
              <a:rPr lang="hu-HU" dirty="0" err="1"/>
              <a:t>Gy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F82B707-56FE-2590-CF4F-67EE91857315}"/>
              </a:ext>
            </a:extLst>
          </p:cNvPr>
          <p:cNvSpPr txBox="1"/>
          <p:nvPr/>
        </p:nvSpPr>
        <p:spPr>
          <a:xfrm>
            <a:off x="8270419" y="5787025"/>
            <a:ext cx="242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Quinoa</a:t>
            </a:r>
            <a:r>
              <a:rPr lang="hu-HU" dirty="0"/>
              <a:t> </a:t>
            </a:r>
            <a:r>
              <a:rPr lang="hu-HU" dirty="0" err="1"/>
              <a:t>drink</a:t>
            </a:r>
            <a:r>
              <a:rPr lang="hu-HU" dirty="0"/>
              <a:t>: Q</a:t>
            </a:r>
          </a:p>
          <a:p>
            <a:r>
              <a:rPr lang="hu-HU" dirty="0" err="1"/>
              <a:t>Inulin</a:t>
            </a:r>
            <a:r>
              <a:rPr lang="hu-HU" dirty="0"/>
              <a:t>: I</a:t>
            </a:r>
          </a:p>
          <a:p>
            <a:r>
              <a:rPr lang="hu-HU" dirty="0" err="1"/>
              <a:t>Pectin</a:t>
            </a:r>
            <a:r>
              <a:rPr lang="hu-HU" dirty="0"/>
              <a:t>: P</a:t>
            </a:r>
          </a:p>
        </p:txBody>
      </p:sp>
    </p:spTree>
    <p:extLst>
      <p:ext uri="{BB962C8B-B14F-4D97-AF65-F5344CB8AC3E}">
        <p14:creationId xmlns:p14="http://schemas.microsoft.com/office/powerpoint/2010/main" val="58087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5F00D4-234C-9B29-821A-6E84A50D5FE4}"/>
              </a:ext>
            </a:extLst>
          </p:cNvPr>
          <p:cNvSpPr txBox="1"/>
          <p:nvPr/>
        </p:nvSpPr>
        <p:spPr>
          <a:xfrm>
            <a:off x="-8996568" y="-3921179"/>
            <a:ext cx="8710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 err="1"/>
              <a:t>Kjeldahl</a:t>
            </a:r>
            <a:r>
              <a:rPr lang="hu-HU" sz="2800" dirty="0"/>
              <a:t> </a:t>
            </a:r>
            <a:r>
              <a:rPr lang="hu-HU" sz="2800" dirty="0" err="1"/>
              <a:t>determination</a:t>
            </a:r>
            <a:r>
              <a:rPr lang="hu-HU" sz="2800" dirty="0"/>
              <a:t> of </a:t>
            </a:r>
            <a:r>
              <a:rPr lang="hu-HU" sz="2800" dirty="0" err="1"/>
              <a:t>raw</a:t>
            </a:r>
            <a:r>
              <a:rPr lang="hu-HU" sz="2800" dirty="0"/>
              <a:t> protein </a:t>
            </a:r>
            <a:r>
              <a:rPr lang="hu-HU" sz="2800" dirty="0" err="1"/>
              <a:t>content</a:t>
            </a:r>
            <a:r>
              <a:rPr lang="hu-HU" sz="28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800" dirty="0"/>
              <a:t>Protein </a:t>
            </a:r>
            <a:r>
              <a:rPr lang="hu-HU" sz="2800" dirty="0" err="1"/>
              <a:t>content</a:t>
            </a:r>
            <a:r>
              <a:rPr lang="hu-HU" sz="2800" dirty="0"/>
              <a:t> (%) = f x (V-</a:t>
            </a:r>
            <a:r>
              <a:rPr lang="hu-HU" sz="2800" dirty="0" err="1"/>
              <a:t>Vv</a:t>
            </a:r>
            <a:r>
              <a:rPr lang="hu-HU" sz="2800" dirty="0"/>
              <a:t>) x 0,001401 x K x 100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78F0FAE-3363-826F-0E60-456749FB3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442034"/>
              </p:ext>
            </p:extLst>
          </p:nvPr>
        </p:nvGraphicFramePr>
        <p:xfrm>
          <a:off x="692332" y="1596263"/>
          <a:ext cx="7815794" cy="358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F7C61DC9-4F85-E571-59C5-029E0E1C58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454" y="3099254"/>
            <a:ext cx="2203728" cy="146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AFD713-1D5C-17B7-52B9-BD360B4140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" t="37353" r="149" b="8612"/>
          <a:stretch/>
        </p:blipFill>
        <p:spPr>
          <a:xfrm>
            <a:off x="9150453" y="1333429"/>
            <a:ext cx="2203729" cy="1587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5AD6830-6CA4-D1FA-5C16-3A343A8CA16D}"/>
              </a:ext>
            </a:extLst>
          </p:cNvPr>
          <p:cNvSpPr txBox="1"/>
          <p:nvPr/>
        </p:nvSpPr>
        <p:spPr>
          <a:xfrm>
            <a:off x="201386" y="5335327"/>
            <a:ext cx="1178922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Kjeldahl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(1883). Neue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Bestimmung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Stickstoffs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organ-ischen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Körpern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Zeitschrift</a:t>
            </a:r>
            <a:r>
              <a:rPr lang="hu-HU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hu-HU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analytische</a:t>
            </a:r>
            <a:r>
              <a:rPr lang="hu-HU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Chemie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366–382.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10.1007/BF01338151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Hsu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H. W.,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Vavak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D. L.,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Satterlee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L. D., &amp; Miller, G. A. (1977). A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multienzyme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technique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estimating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protein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digestibility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Journal of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Science, 42(5), 1269–1273.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10.1111/j.1365-2621.1977.tb14476.x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Salgó, A.,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Ganzler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K., &amp;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Jécsai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 (1985).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Enzymic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Prediction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Plant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Protein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Digestibility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Amino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Composition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Biological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Cereal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(pp. 311–323). Budapest: Akadémia Kiadó. </a:t>
            </a:r>
            <a:r>
              <a:rPr lang="hu-H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hu-H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10.1007/978-94-009-5307-9_15</a:t>
            </a:r>
          </a:p>
          <a:p>
            <a:endParaRPr lang="hu-H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9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16BDA5D6-6BEF-E39E-64B7-9A288A2F0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844445"/>
              </p:ext>
            </p:extLst>
          </p:nvPr>
        </p:nvGraphicFramePr>
        <p:xfrm>
          <a:off x="254861" y="2157570"/>
          <a:ext cx="5799477" cy="361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389F325C-B211-9309-A83E-34A1F9CBB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858789"/>
              </p:ext>
            </p:extLst>
          </p:nvPr>
        </p:nvGraphicFramePr>
        <p:xfrm>
          <a:off x="6215865" y="2157571"/>
          <a:ext cx="5722705" cy="361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35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524B5149-97DB-9784-F15C-F6993A3EB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822466"/>
              </p:ext>
            </p:extLst>
          </p:nvPr>
        </p:nvGraphicFramePr>
        <p:xfrm>
          <a:off x="2275263" y="1565754"/>
          <a:ext cx="7641474" cy="496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786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3936</Words>
  <Application>Microsoft Office PowerPoint</Application>
  <PresentationFormat>Widescreen</PresentationFormat>
  <Paragraphs>371</Paragraphs>
  <Slides>21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 explanation</vt:lpstr>
      <vt:lpstr>Enzymatic way</vt:lpstr>
      <vt:lpstr>In vitro-model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Yiota Mitroyianni</cp:lastModifiedBy>
  <cp:revision>17</cp:revision>
  <dcterms:created xsi:type="dcterms:W3CDTF">2023-10-25T08:53:49Z</dcterms:created>
  <dcterms:modified xsi:type="dcterms:W3CDTF">2024-01-05T08:29:31Z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2023-11-09T19:35:11Z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9e997c9c-5427-4925-85dc-f26b8c1303ca</vt:lpwstr>
  </property>
  <property fmtid="{D5CDD505-2E9C-101B-9397-08002B2CF9AE}" pid="8" name="MSIP_Label_1ada0a2f-b917-4d51-b0d0-d418a10c8b23_ContentBits">
    <vt:lpwstr>0</vt:lpwstr>
  </property>
</Properties>
</file>