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80" r:id="rId6"/>
    <p:sldId id="259" r:id="rId7"/>
    <p:sldId id="274" r:id="rId8"/>
    <p:sldId id="261" r:id="rId9"/>
    <p:sldId id="275" r:id="rId10"/>
    <p:sldId id="262" r:id="rId11"/>
    <p:sldId id="282" r:id="rId12"/>
    <p:sldId id="281" r:id="rId13"/>
    <p:sldId id="276" r:id="rId14"/>
    <p:sldId id="277" r:id="rId15"/>
    <p:sldId id="264" r:id="rId16"/>
    <p:sldId id="265" r:id="rId17"/>
    <p:sldId id="2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7C2"/>
    <a:srgbClr val="72400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3776" autoAdjust="0"/>
    <p:restoredTop sz="94599"/>
  </p:normalViewPr>
  <p:slideViewPr>
    <p:cSldViewPr snapToGrid="0" snapToObjects="1">
      <p:cViewPr varScale="1">
        <p:scale>
          <a:sx n="145" d="100"/>
          <a:sy n="145" d="100"/>
        </p:scale>
        <p:origin x="63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iagnostyka:Desktop:s&#322;owianki%20i%20odpornos&#769;c&#769;:wybrane%20tabele%20do%20publikac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iagnostyka:Desktop:s&#322;owianki%20i%20odpornos&#769;c&#769;:wybrane%20tabele%20do%20publikacj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iagnostyka:Desktop:s&#322;owianki%20i%20odpornos&#769;c&#769;:wybrane%20tabele%20do%20publikac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Change</a:t>
            </a:r>
            <a:r>
              <a:rPr lang="pl-PL" baseline="0"/>
              <a:t> in NK cells level</a:t>
            </a:r>
            <a:endParaRPr lang="pl-PL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Arkusz1!$AD$23</c:f>
              <c:strCache>
                <c:ptCount val="1"/>
                <c:pt idx="0">
                  <c:v>NK - 1st sample in % (cell/ml3)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invertIfNegative val="0"/>
          <c:val>
            <c:numRef>
              <c:f>Arkusz1!$AD$24:$AD$33</c:f>
              <c:numCache>
                <c:formatCode>General</c:formatCode>
                <c:ptCount val="10"/>
                <c:pt idx="0">
                  <c:v>14</c:v>
                </c:pt>
                <c:pt idx="1">
                  <c:v>23</c:v>
                </c:pt>
                <c:pt idx="2">
                  <c:v>5</c:v>
                </c:pt>
                <c:pt idx="3">
                  <c:v>24</c:v>
                </c:pt>
                <c:pt idx="4">
                  <c:v>16</c:v>
                </c:pt>
                <c:pt idx="5">
                  <c:v>22</c:v>
                </c:pt>
                <c:pt idx="6">
                  <c:v>7.7</c:v>
                </c:pt>
                <c:pt idx="7">
                  <c:v>28</c:v>
                </c:pt>
                <c:pt idx="8">
                  <c:v>17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3-4E29-B1A6-C6DB7E065601}"/>
            </c:ext>
          </c:extLst>
        </c:ser>
        <c:ser>
          <c:idx val="1"/>
          <c:order val="1"/>
          <c:tx>
            <c:strRef>
              <c:f>Arkusz1!$AE$23</c:f>
              <c:strCache>
                <c:ptCount val="1"/>
                <c:pt idx="0">
                  <c:v>NK - 2nd sample in % (cell/ml3)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Arkusz1!$AE$24:$AE$33</c:f>
              <c:numCache>
                <c:formatCode>General</c:formatCode>
                <c:ptCount val="10"/>
                <c:pt idx="0">
                  <c:v>14</c:v>
                </c:pt>
                <c:pt idx="1">
                  <c:v>22</c:v>
                </c:pt>
                <c:pt idx="2">
                  <c:v>9</c:v>
                </c:pt>
                <c:pt idx="3">
                  <c:v>26</c:v>
                </c:pt>
                <c:pt idx="4">
                  <c:v>14</c:v>
                </c:pt>
                <c:pt idx="5">
                  <c:v>25</c:v>
                </c:pt>
                <c:pt idx="6">
                  <c:v>22</c:v>
                </c:pt>
                <c:pt idx="7">
                  <c:v>29</c:v>
                </c:pt>
                <c:pt idx="8">
                  <c:v>19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3-4E29-B1A6-C6DB7E065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984408"/>
        <c:axId val="-2132978120"/>
      </c:barChart>
      <c:catAx>
        <c:axId val="-2132984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2978120"/>
        <c:crosses val="autoZero"/>
        <c:auto val="1"/>
        <c:lblAlgn val="ctr"/>
        <c:lblOffset val="100"/>
        <c:noMultiLvlLbl val="0"/>
      </c:catAx>
      <c:valAx>
        <c:axId val="-2132978120"/>
        <c:scaling>
          <c:orientation val="minMax"/>
        </c:scaling>
        <c:delete val="0"/>
        <c:axPos val="l"/>
        <c:majorGridlines>
          <c:spPr>
            <a:ln>
              <a:solidFill>
                <a:srgbClr val="660066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%</a:t>
                </a:r>
              </a:p>
            </c:rich>
          </c:tx>
          <c:layout>
            <c:manualLayout>
              <c:xMode val="edge"/>
              <c:yMode val="edge"/>
              <c:x val="0.24722222222222201"/>
              <c:y val="0.521821230679498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2132984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Change</a:t>
            </a:r>
            <a:r>
              <a:rPr lang="pl-PL" baseline="0"/>
              <a:t> in Estradiol levels</a:t>
            </a:r>
            <a:endParaRPr lang="pl-PL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Arkusz1!$BB$2</c:f>
              <c:strCache>
                <c:ptCount val="1"/>
                <c:pt idx="0">
                  <c:v>1st result of  Estradiol (pg/ml)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val>
            <c:numRef>
              <c:f>Arkusz1!$BB$3:$BB$12</c:f>
              <c:numCache>
                <c:formatCode>General</c:formatCode>
                <c:ptCount val="10"/>
                <c:pt idx="0">
                  <c:v>36.479999999999997</c:v>
                </c:pt>
                <c:pt idx="1">
                  <c:v>39.5</c:v>
                </c:pt>
                <c:pt idx="2">
                  <c:v>50.2</c:v>
                </c:pt>
                <c:pt idx="3">
                  <c:v>10</c:v>
                </c:pt>
                <c:pt idx="4">
                  <c:v>158.21</c:v>
                </c:pt>
                <c:pt idx="5">
                  <c:v>100.7</c:v>
                </c:pt>
                <c:pt idx="6">
                  <c:v>69.81</c:v>
                </c:pt>
                <c:pt idx="7">
                  <c:v>45.65</c:v>
                </c:pt>
                <c:pt idx="8">
                  <c:v>83.99</c:v>
                </c:pt>
                <c:pt idx="9">
                  <c:v>245.02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D-4812-83FD-9043000A2C57}"/>
            </c:ext>
          </c:extLst>
        </c:ser>
        <c:ser>
          <c:idx val="1"/>
          <c:order val="1"/>
          <c:tx>
            <c:strRef>
              <c:f>Arkusz1!$BC$2</c:f>
              <c:strCache>
                <c:ptCount val="1"/>
                <c:pt idx="0">
                  <c:v>2nd result of Estradiol (pg/ml)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Arkusz1!$BC$3:$BC$12</c:f>
              <c:numCache>
                <c:formatCode>General</c:formatCode>
                <c:ptCount val="10"/>
                <c:pt idx="0">
                  <c:v>35.26</c:v>
                </c:pt>
                <c:pt idx="1">
                  <c:v>31.81</c:v>
                </c:pt>
                <c:pt idx="2">
                  <c:v>119.89</c:v>
                </c:pt>
                <c:pt idx="3">
                  <c:v>10</c:v>
                </c:pt>
                <c:pt idx="4">
                  <c:v>10</c:v>
                </c:pt>
                <c:pt idx="5">
                  <c:v>64.97</c:v>
                </c:pt>
                <c:pt idx="6">
                  <c:v>36.049999999999997</c:v>
                </c:pt>
                <c:pt idx="7">
                  <c:v>68.55</c:v>
                </c:pt>
                <c:pt idx="8">
                  <c:v>22.68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D-4812-83FD-9043000A2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949528"/>
        <c:axId val="-2132946552"/>
      </c:barChart>
      <c:catAx>
        <c:axId val="-2132949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2946552"/>
        <c:crosses val="autoZero"/>
        <c:auto val="1"/>
        <c:lblAlgn val="ctr"/>
        <c:lblOffset val="100"/>
        <c:noMultiLvlLbl val="0"/>
      </c:catAx>
      <c:valAx>
        <c:axId val="-2132946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2949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Change in Prolactine levels</a:t>
            </a:r>
          </a:p>
        </c:rich>
      </c:tx>
      <c:layout>
        <c:manualLayout>
          <c:xMode val="edge"/>
          <c:yMode val="edge"/>
          <c:x val="0.155630139982502"/>
          <c:y val="0.152777777777778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675196850393702E-2"/>
          <c:y val="0.36450204141149001"/>
          <c:w val="0.88732480314960605"/>
          <c:h val="0.539649314669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Arkusz1!$BH$2</c:f>
              <c:strCache>
                <c:ptCount val="1"/>
                <c:pt idx="0">
                  <c:v>1st result of Prolactine (ng/ml)</c:v>
                </c:pt>
              </c:strCache>
            </c:strRef>
          </c:tx>
          <c:spPr>
            <a:solidFill>
              <a:srgbClr val="E8E7C2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val>
            <c:numRef>
              <c:f>Arkusz1!$BH$3:$BH$12</c:f>
              <c:numCache>
                <c:formatCode>General</c:formatCode>
                <c:ptCount val="10"/>
                <c:pt idx="0">
                  <c:v>14.9</c:v>
                </c:pt>
                <c:pt idx="1">
                  <c:v>16.420000000000002</c:v>
                </c:pt>
                <c:pt idx="2">
                  <c:v>6.3</c:v>
                </c:pt>
                <c:pt idx="3">
                  <c:v>8.84</c:v>
                </c:pt>
                <c:pt idx="4">
                  <c:v>12.9</c:v>
                </c:pt>
                <c:pt idx="5">
                  <c:v>22.12</c:v>
                </c:pt>
                <c:pt idx="6">
                  <c:v>27.66</c:v>
                </c:pt>
                <c:pt idx="7">
                  <c:v>18.86</c:v>
                </c:pt>
                <c:pt idx="8">
                  <c:v>17.63</c:v>
                </c:pt>
                <c:pt idx="9">
                  <c:v>33.19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F-4984-BA5E-0DC694AFA43D}"/>
            </c:ext>
          </c:extLst>
        </c:ser>
        <c:ser>
          <c:idx val="1"/>
          <c:order val="1"/>
          <c:tx>
            <c:strRef>
              <c:f>Arkusz1!$BI$2</c:f>
              <c:strCache>
                <c:ptCount val="1"/>
                <c:pt idx="0">
                  <c:v>2nd result of Prolactine (ng/ml)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800000"/>
              </a:solidFill>
            </a:ln>
          </c:spPr>
          <c:invertIfNegative val="0"/>
          <c:val>
            <c:numRef>
              <c:f>Arkusz1!$BI$3:$BI$12</c:f>
              <c:numCache>
                <c:formatCode>General</c:formatCode>
                <c:ptCount val="10"/>
                <c:pt idx="0">
                  <c:v>18.670000000000002</c:v>
                </c:pt>
                <c:pt idx="1">
                  <c:v>32.6</c:v>
                </c:pt>
                <c:pt idx="2">
                  <c:v>7.45</c:v>
                </c:pt>
                <c:pt idx="3">
                  <c:v>7.23</c:v>
                </c:pt>
                <c:pt idx="4">
                  <c:v>7.72</c:v>
                </c:pt>
                <c:pt idx="5">
                  <c:v>16.41</c:v>
                </c:pt>
                <c:pt idx="6">
                  <c:v>23.77</c:v>
                </c:pt>
                <c:pt idx="7">
                  <c:v>18.329999999999998</c:v>
                </c:pt>
                <c:pt idx="8">
                  <c:v>7.67</c:v>
                </c:pt>
                <c:pt idx="9">
                  <c:v>17.54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F-4984-BA5E-0DC694AFA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922536"/>
        <c:axId val="-2132919560"/>
      </c:barChart>
      <c:catAx>
        <c:axId val="-2132922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2919560"/>
        <c:crosses val="autoZero"/>
        <c:auto val="1"/>
        <c:lblAlgn val="ctr"/>
        <c:lblOffset val="100"/>
        <c:noMultiLvlLbl val="0"/>
      </c:catAx>
      <c:valAx>
        <c:axId val="-2132919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2922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12FF-29CC-7A4C-ABC2-B9F5C14BB752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D116-22FE-EB4F-AA1D-1D257F14F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17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Chodzi o tym by przy minimum</a:t>
            </a:r>
            <a:r>
              <a:rPr lang="pl-PL" baseline="0" dirty="0"/>
              <a:t> wysiłku uzupełnić braki ruchu. Jesteśmy zwierzęciem stadnym i natura utrzymuje to co ważne dla stada </a:t>
            </a:r>
            <a:r>
              <a:rPr lang="mr-IN" baseline="0" dirty="0"/>
              <a:t>–</a:t>
            </a:r>
            <a:r>
              <a:rPr lang="pl-PL" baseline="0" dirty="0"/>
              <a:t> jednostki, które np. są w stanie przejść 30 km by zdobyć pożywienie. Teraz mamy niedostatki ruchu </a:t>
            </a:r>
            <a:r>
              <a:rPr lang="mr-IN" baseline="0" dirty="0"/>
              <a:t>–</a:t>
            </a:r>
            <a:r>
              <a:rPr lang="pl-PL" baseline="0" dirty="0"/>
              <a:t> czego nie było w paleolicie </a:t>
            </a:r>
            <a:r>
              <a:rPr lang="mr-IN" baseline="0" dirty="0"/>
              <a:t>–</a:t>
            </a:r>
            <a:r>
              <a:rPr lang="pl-PL" baseline="0" dirty="0"/>
              <a:t> dlatego tak ważna jest gimnastyka </a:t>
            </a:r>
            <a:r>
              <a:rPr lang="mr-IN" baseline="0" dirty="0"/>
              <a:t>–</a:t>
            </a:r>
            <a:r>
              <a:rPr lang="pl-PL" baseline="0" dirty="0"/>
              <a:t> czyli w sztuczny sposób  musimy uzupełniać ruch, który dawniej był wpisany w czynności życiowe.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D116-22FE-EB4F-AA1D-1D257F14FBD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1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D116-22FE-EB4F-AA1D-1D257F14FBD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4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Przeciągnij obraz na symbol zastępczy lub kliknij ikonę, aby go dodać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THE TRADITIONAL SYSTEM OF PSYCHOPHYSICAL ACTIVITY FOR WOMEN’S HEALTH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SLAVIC </a:t>
            </a:r>
            <a:r>
              <a:rPr lang="en-GB" dirty="0"/>
              <a:t>Gymnastic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FOR WOMEN 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-22506052" y="5684399"/>
            <a:ext cx="3149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Agnieszka Pluto-Pradzynska, PhD</a:t>
            </a:r>
          </a:p>
          <a:p>
            <a:pPr algn="r"/>
            <a:r>
              <a:rPr lang="pl-PL" dirty="0"/>
              <a:t>Lifestyle Medicine Lab &amp; Departament of Immunology</a:t>
            </a:r>
          </a:p>
          <a:p>
            <a:pPr algn="r"/>
            <a:r>
              <a:rPr lang="pl-PL" dirty="0"/>
              <a:t>Poznan University of Medical Sciences, Poznan, Poland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7657614" y="4548413"/>
            <a:ext cx="10446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ELMO</a:t>
            </a:r>
          </a:p>
          <a:p>
            <a:pPr algn="ctr"/>
            <a:r>
              <a:rPr lang="pl-PL" sz="1600" b="1" dirty="0"/>
              <a:t>2023</a:t>
            </a:r>
            <a:endParaRPr lang="pl-PL" sz="1400" b="1" dirty="0"/>
          </a:p>
        </p:txBody>
      </p:sp>
      <p:pic>
        <p:nvPicPr>
          <p:cNvPr id="5" name="Obraz 4" descr="agnieszka. małe ćw-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0" y="139700"/>
            <a:ext cx="4330700" cy="28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173" y="2280419"/>
            <a:ext cx="8211243" cy="388507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HORMONAL PARAMETERS: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sz="1000" dirty="0"/>
          </a:p>
          <a:p>
            <a:pPr>
              <a:buFont typeface="Wingdings" charset="2"/>
              <a:buChar char="Ø"/>
            </a:pPr>
            <a:r>
              <a:rPr lang="en-US" sz="2000" dirty="0"/>
              <a:t> In half participants was</a:t>
            </a:r>
          </a:p>
          <a:p>
            <a:pPr marL="114300" indent="0">
              <a:buNone/>
            </a:pPr>
            <a:r>
              <a:rPr lang="en-US" sz="2000" dirty="0"/>
              <a:t> observed a </a:t>
            </a:r>
            <a:r>
              <a:rPr lang="en-US" sz="2000" b="1" dirty="0"/>
              <a:t>decrease in </a:t>
            </a:r>
            <a:br>
              <a:rPr lang="en-US" sz="2000" b="1" dirty="0"/>
            </a:br>
            <a:r>
              <a:rPr lang="en-US" sz="2000" b="1" dirty="0"/>
              <a:t>total estradiol</a:t>
            </a:r>
            <a:r>
              <a:rPr lang="en-US" sz="2000" dirty="0"/>
              <a:t> concentration.</a:t>
            </a:r>
            <a:br>
              <a:rPr lang="en-US" sz="2000" dirty="0"/>
            </a:br>
            <a:r>
              <a:rPr lang="en-US" sz="1100" dirty="0"/>
              <a:t> </a:t>
            </a:r>
            <a:endParaRPr lang="en-US" sz="1400" dirty="0"/>
          </a:p>
          <a:p>
            <a:pPr marL="114300" indent="0">
              <a:buNone/>
            </a:pPr>
            <a:r>
              <a:rPr lang="en-US" sz="2000" dirty="0"/>
              <a:t>- it may be due to reduction due to exercise in the amount </a:t>
            </a:r>
            <a:br>
              <a:rPr lang="en-US" sz="2000" dirty="0"/>
            </a:br>
            <a:r>
              <a:rPr lang="en-US" sz="2000" dirty="0"/>
              <a:t>of </a:t>
            </a:r>
            <a:r>
              <a:rPr lang="en-US" sz="2000" u="sng" dirty="0"/>
              <a:t>subcutaneous fat</a:t>
            </a:r>
            <a:r>
              <a:rPr lang="en-US" sz="2000" dirty="0"/>
              <a:t>, which is a non-ovarian source of estrogen. </a:t>
            </a:r>
            <a:br>
              <a:rPr lang="en-US" sz="2000" dirty="0"/>
            </a:br>
            <a:endParaRPr lang="en-US" sz="100" dirty="0"/>
          </a:p>
          <a:p>
            <a:pPr marL="114300" indent="0">
              <a:buNone/>
            </a:pPr>
            <a:r>
              <a:rPr lang="en-US" sz="2000" dirty="0"/>
              <a:t>- or due to an increase in hormone-binding protein.</a:t>
            </a:r>
          </a:p>
          <a:p>
            <a:pPr marL="114300" indent="0">
              <a:buNone/>
            </a:pPr>
            <a:endParaRPr lang="en-US" sz="12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26128" y="146491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dirty="0"/>
              <a:t>results of Pilot study</a:t>
            </a:r>
            <a:br>
              <a:rPr lang="en-US" sz="2800" dirty="0"/>
            </a:br>
            <a:r>
              <a:rPr lang="en-US" sz="2800" dirty="0"/>
              <a:t>AFTER 4-months training OF SGW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627839"/>
              </p:ext>
            </p:extLst>
          </p:nvPr>
        </p:nvGraphicFramePr>
        <p:xfrm>
          <a:off x="4572000" y="1185918"/>
          <a:ext cx="4572000" cy="288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65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26128" y="146491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dirty="0"/>
              <a:t>results of Pilot study</a:t>
            </a:r>
            <a:br>
              <a:rPr lang="en-US" sz="2800" dirty="0"/>
            </a:br>
            <a:r>
              <a:rPr lang="en-US" sz="2800" dirty="0"/>
              <a:t>AFTER 4-months training OF SGW</a:t>
            </a:r>
          </a:p>
        </p:txBody>
      </p:sp>
      <p:sp>
        <p:nvSpPr>
          <p:cNvPr id="2" name="Prostokąt 1"/>
          <p:cNvSpPr/>
          <p:nvPr/>
        </p:nvSpPr>
        <p:spPr>
          <a:xfrm>
            <a:off x="587613" y="2250011"/>
            <a:ext cx="8386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b="1" dirty="0"/>
              <a:t>Prolactin changes </a:t>
            </a:r>
            <a:r>
              <a:rPr lang="en-US" sz="2000" dirty="0"/>
              <a:t>were </a:t>
            </a:r>
            <a:br>
              <a:rPr lang="en-US" sz="2000" dirty="0"/>
            </a:br>
            <a:r>
              <a:rPr lang="en-US" sz="2000" dirty="0"/>
              <a:t>not always related to </a:t>
            </a:r>
            <a:br>
              <a:rPr lang="en-US" sz="2000" dirty="0"/>
            </a:br>
            <a:r>
              <a:rPr lang="en-US" sz="2000" dirty="0"/>
              <a:t>menopause.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/>
              <a:t>In 1participant we observed </a:t>
            </a:r>
            <a:br>
              <a:rPr lang="en-US" sz="2000" dirty="0"/>
            </a:br>
            <a:r>
              <a:rPr lang="en-US" sz="2000" b="1" dirty="0"/>
              <a:t>decrease in FSH</a:t>
            </a:r>
            <a:r>
              <a:rPr lang="en-US" sz="2000" dirty="0"/>
              <a:t> levels and an increase in estradiol.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b="1" dirty="0"/>
              <a:t>TSH increase</a:t>
            </a:r>
            <a:r>
              <a:rPr lang="en-US" sz="2000" dirty="0"/>
              <a:t> after the examination in subjects with features of subclinical hypothyroidism.</a:t>
            </a:r>
            <a:endParaRPr lang="pl-PL" sz="2000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07724"/>
              </p:ext>
            </p:extLst>
          </p:nvPr>
        </p:nvGraphicFramePr>
        <p:xfrm>
          <a:off x="4401788" y="12457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19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9034" y="1128185"/>
            <a:ext cx="8072967" cy="3327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600" dirty="0"/>
          </a:p>
          <a:p>
            <a:pPr marL="114300" indent="0">
              <a:buNone/>
            </a:pPr>
            <a:r>
              <a:rPr lang="en-US" sz="2100" b="1" dirty="0"/>
              <a:t>Circadian rhythm and daily oscillations </a:t>
            </a:r>
            <a:r>
              <a:rPr lang="en-US" sz="2100" dirty="0"/>
              <a:t>in gene expression, metabolism, activity and hormone levels are crucial for fertility.</a:t>
            </a:r>
          </a:p>
          <a:p>
            <a:pPr marL="114300" indent="0">
              <a:buNone/>
            </a:pPr>
            <a:endParaRPr lang="en-US" sz="900" dirty="0"/>
          </a:p>
          <a:p>
            <a:pPr marL="114300" indent="0">
              <a:buNone/>
            </a:pPr>
            <a:r>
              <a:rPr lang="en-US" sz="2100" dirty="0"/>
              <a:t>The proper functioning of these mechanisms is important: </a:t>
            </a:r>
          </a:p>
          <a:p>
            <a:pPr>
              <a:buFont typeface="Wingdings" charset="2"/>
              <a:buChar char="Ø"/>
            </a:pPr>
            <a:r>
              <a:rPr lang="en-US" sz="2100" dirty="0"/>
              <a:t>for the peak in LH concentration immediately preceding ovulation </a:t>
            </a:r>
          </a:p>
          <a:p>
            <a:pPr>
              <a:buFont typeface="Wingdings" charset="2"/>
              <a:buChar char="Ø"/>
            </a:pPr>
            <a:r>
              <a:rPr lang="en-US" sz="2100" dirty="0"/>
              <a:t>and inducing changes that cause the rupture of the walls of the dominant follicle, resulting in the formation of the corpus </a:t>
            </a:r>
            <a:r>
              <a:rPr lang="en-US" sz="2100" dirty="0" err="1"/>
              <a:t>luteum</a:t>
            </a:r>
            <a:r>
              <a:rPr lang="en-US" sz="2100" dirty="0"/>
              <a:t> and the production of progesterone.</a:t>
            </a:r>
          </a:p>
          <a:p>
            <a:pPr marL="114300" indent="0">
              <a:buNone/>
            </a:pPr>
            <a:endParaRPr lang="en-US" sz="2100" dirty="0"/>
          </a:p>
          <a:p>
            <a:endParaRPr lang="en-US" sz="21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6128" y="175539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dirty="0"/>
              <a:t>important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604375" y="4800417"/>
            <a:ext cx="6521507" cy="205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Font typeface="Arial" pitchFamily="34" charset="0"/>
              <a:buNone/>
            </a:pPr>
            <a:r>
              <a:rPr lang="en-GB" sz="1800" b="1" dirty="0"/>
              <a:t>It was observed &amp; interviewed :</a:t>
            </a:r>
          </a:p>
          <a:p>
            <a:pPr algn="r">
              <a:buFont typeface="Wingdings" charset="2"/>
              <a:buChar char="ü"/>
            </a:pPr>
            <a:r>
              <a:rPr lang="en-GB" sz="1800" dirty="0"/>
              <a:t> better mood, better posture and flexibility,</a:t>
            </a:r>
          </a:p>
          <a:p>
            <a:pPr algn="r">
              <a:buFont typeface="Wingdings" charset="2"/>
              <a:buChar char="ü"/>
            </a:pPr>
            <a:r>
              <a:rPr lang="en-GB" sz="1800" dirty="0"/>
              <a:t> improve of skin condition,</a:t>
            </a:r>
          </a:p>
          <a:p>
            <a:pPr algn="r">
              <a:buFont typeface="Wingdings" charset="2"/>
              <a:buChar char="ü"/>
            </a:pPr>
            <a:r>
              <a:rPr lang="en-GB" sz="1800" dirty="0"/>
              <a:t> more regular menstruation,</a:t>
            </a:r>
          </a:p>
          <a:p>
            <a:pPr algn="r">
              <a:buFont typeface="Wingdings" charset="2"/>
              <a:buChar char="ü"/>
            </a:pPr>
            <a:r>
              <a:rPr lang="en-GB" sz="1800" dirty="0"/>
              <a:t> more satisfaction in intimacy.</a:t>
            </a:r>
          </a:p>
          <a:p>
            <a:pPr marL="114300" indent="0" algn="r">
              <a:buFont typeface="Arial" pitchFamily="34" charset="0"/>
              <a:buNone/>
            </a:pPr>
            <a:r>
              <a:rPr lang="en-GB" sz="1800" dirty="0">
                <a:solidFill>
                  <a:srgbClr val="ECE9DE"/>
                </a:solidFill>
              </a:rPr>
              <a:t>,,</a:t>
            </a:r>
          </a:p>
        </p:txBody>
      </p:sp>
    </p:spTree>
    <p:extLst>
      <p:ext uri="{BB962C8B-B14F-4D97-AF65-F5344CB8AC3E}">
        <p14:creationId xmlns:p14="http://schemas.microsoft.com/office/powerpoint/2010/main" val="182565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1265" y="1785063"/>
            <a:ext cx="428726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Limitations of the study:</a:t>
            </a:r>
            <a:br>
              <a:rPr lang="en-US" sz="2000" b="1" dirty="0"/>
            </a:br>
            <a:endParaRPr lang="en-US" sz="1200" b="1" dirty="0"/>
          </a:p>
          <a:p>
            <a:r>
              <a:rPr lang="en-US" sz="2000" dirty="0"/>
              <a:t>The </a:t>
            </a:r>
            <a:r>
              <a:rPr lang="en-US" sz="2000" u="sng" dirty="0"/>
              <a:t>small group</a:t>
            </a:r>
            <a:r>
              <a:rPr lang="en-US" sz="2000" dirty="0"/>
              <a:t> and large age spread, including </a:t>
            </a:r>
            <a:r>
              <a:rPr lang="en-US" sz="2000" u="sng" dirty="0"/>
              <a:t>3 menopausal</a:t>
            </a:r>
            <a:r>
              <a:rPr lang="en-US" sz="2000" dirty="0"/>
              <a:t> patients: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show possible trends, </a:t>
            </a:r>
            <a:br>
              <a:rPr lang="en-US" sz="2000" dirty="0"/>
            </a:br>
            <a:endParaRPr lang="en-US" sz="12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can not be the basis for clear conclusions for hormonal parameters related to the gonad-pituitary axis (estradiol, LH, FSH, prolactin).</a:t>
            </a:r>
            <a:r>
              <a:rPr lang="pl-PL" sz="2000" dirty="0"/>
              <a:t>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49315" y="320141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limitations of the Pilot study ON SGW</a:t>
            </a:r>
          </a:p>
        </p:txBody>
      </p:sp>
      <p:pic>
        <p:nvPicPr>
          <p:cNvPr id="4" name="Obraz 3" descr="agnieszka.małe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453" y="1662941"/>
            <a:ext cx="3359187" cy="50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9181" y="415691"/>
            <a:ext cx="8260672" cy="1039427"/>
          </a:xfrm>
        </p:spPr>
        <p:txBody>
          <a:bodyPr>
            <a:normAutofit/>
          </a:bodyPr>
          <a:lstStyle/>
          <a:p>
            <a:r>
              <a:rPr lang="en-US" sz="3000" dirty="0"/>
              <a:t>Pilot study Team &amp; </a:t>
            </a:r>
            <a:r>
              <a:rPr lang="en-AU" sz="3000" dirty="0"/>
              <a:t>details </a:t>
            </a:r>
            <a:r>
              <a:rPr lang="en-AU" sz="3000" dirty="0">
                <a:sym typeface="Wingdings"/>
              </a:rPr>
              <a:t></a:t>
            </a:r>
            <a:r>
              <a:rPr lang="en-AU" sz="3000" dirty="0"/>
              <a:t> paper</a:t>
            </a:r>
            <a:r>
              <a:rPr lang="pl-PL" sz="3000" dirty="0"/>
              <a:t>: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319182" y="1818313"/>
            <a:ext cx="8591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Slavic Gymnastics for Women - evaluation of selected parameters of immune system and hormonal balance in a group of exercising women. A pilot study</a:t>
            </a: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Agnieszka Pluto-Pradzynska, PhD – manager in Health Sc.</a:t>
            </a:r>
          </a:p>
          <a:p>
            <a:pPr algn="ctr"/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Mateusz Madejczyk, MD, PhD – gynecologists, immunologists</a:t>
            </a:r>
          </a:p>
          <a:p>
            <a:pPr algn="ctr"/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Grazyna Baczyk, PhD - nurse</a:t>
            </a:r>
          </a:p>
          <a:p>
            <a:pPr algn="ctr"/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Prof. Grzegorz Dworacki, MD, PhD – pathmorphologists, immunologists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8632" y="46565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r>
              <a:rPr lang="en-US" b="1" dirty="0"/>
              <a:t>DOI</a:t>
            </a:r>
            <a:r>
              <a:rPr lang="en-US" dirty="0"/>
              <a:t>:  coming soon in:</a:t>
            </a:r>
            <a:endParaRPr lang="en-US" dirty="0">
              <a:sym typeface="Wingdings"/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101" y="5689054"/>
            <a:ext cx="2919795" cy="8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936" y="379727"/>
            <a:ext cx="8260672" cy="1023039"/>
          </a:xfrm>
        </p:spPr>
        <p:txBody>
          <a:bodyPr>
            <a:noAutofit/>
          </a:bodyPr>
          <a:lstStyle/>
          <a:p>
            <a:r>
              <a:rPr lang="en-US" sz="2200" dirty="0">
                <a:cs typeface="Book Antiqua (Nagłówki)"/>
              </a:rPr>
              <a:t>Slavic gymnastic prepares women for: pregnancy, childbirth and rapid recovery </a:t>
            </a:r>
            <a:br>
              <a:rPr lang="en-US" sz="2200" dirty="0">
                <a:cs typeface="Book Antiqua (Nagłówki)"/>
              </a:rPr>
            </a:br>
            <a:r>
              <a:rPr lang="en-US" sz="2200" dirty="0">
                <a:cs typeface="Book Antiqua (Nagłówki)"/>
              </a:rPr>
              <a:t>from the puerperium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037" y="2879305"/>
            <a:ext cx="5627463" cy="37551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82" y="2879305"/>
            <a:ext cx="3607099" cy="368831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5250"/>
            <a:ext cx="1727073" cy="25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4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10" y="254000"/>
            <a:ext cx="6494469" cy="603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/>
              <a:t>Thank you for your Attention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4757806" y="2701931"/>
            <a:ext cx="3906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>
                <a:solidFill>
                  <a:srgbClr val="726357"/>
                </a:solidFill>
                <a:cs typeface="Arial"/>
              </a:rPr>
              <a:t> </a:t>
            </a:r>
            <a:r>
              <a:rPr lang="pl-PL" b="1" dirty="0">
                <a:solidFill>
                  <a:srgbClr val="726357"/>
                </a:solidFill>
                <a:cs typeface="Arial"/>
              </a:rPr>
              <a:t>Agnieszka Pluto-Prądzyńska</a:t>
            </a:r>
            <a:r>
              <a:rPr lang="pl-PL" dirty="0">
                <a:solidFill>
                  <a:srgbClr val="726357"/>
                </a:solidFill>
                <a:cs typeface="Arial"/>
              </a:rPr>
              <a:t>, PhD</a:t>
            </a:r>
          </a:p>
          <a:p>
            <a:pPr algn="r"/>
            <a:r>
              <a:rPr lang="pl-PL" dirty="0">
                <a:solidFill>
                  <a:srgbClr val="726357"/>
                </a:solidFill>
                <a:cs typeface="Arial"/>
              </a:rPr>
              <a:t>Tel. +48 662 003 983</a:t>
            </a:r>
          </a:p>
          <a:p>
            <a:pPr algn="r"/>
            <a:r>
              <a:rPr lang="pl-PL" dirty="0">
                <a:solidFill>
                  <a:srgbClr val="726357"/>
                </a:solidFill>
                <a:cs typeface="Arial"/>
              </a:rPr>
              <a:t>agapp@ump.edu.pl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3388949" y="3774733"/>
            <a:ext cx="53914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Lifestyle Medicine </a:t>
            </a:r>
            <a:r>
              <a:rPr lang="pl-PL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Lab</a:t>
            </a:r>
            <a:r>
              <a:rPr lang="pl-PL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- Departament of </a:t>
            </a:r>
            <a:r>
              <a:rPr lang="pl-PL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Immunology</a:t>
            </a:r>
          </a:p>
          <a:p>
            <a:pPr algn="ctr"/>
            <a:r>
              <a:rPr lang="pl-PL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Chair of Pathomorphology and Clinical Immunology</a:t>
            </a:r>
          </a:p>
          <a:p>
            <a:pPr algn="ctr"/>
            <a:r>
              <a:rPr lang="pl-PL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Poznan University of Medical Sciences, Poznan, Poland</a:t>
            </a:r>
          </a:p>
        </p:txBody>
      </p:sp>
      <p:pic>
        <p:nvPicPr>
          <p:cNvPr id="9" name="Obraz 8" descr="agnieszka.małe-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3" y="1316624"/>
            <a:ext cx="3080440" cy="46172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388949" y="5668212"/>
            <a:ext cx="5661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Thanks to</a:t>
            </a:r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  <a:b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Tricia Photography - </a:t>
            </a:r>
            <a:r>
              <a:rPr lang="pl-P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Patrycja</a:t>
            </a:r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Oleszynska</a:t>
            </a:r>
            <a:r>
              <a:rPr lang="pl-P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https://</a:t>
            </a:r>
            <a:r>
              <a:rPr lang="en-AU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www.instagram.com</a:t>
            </a:r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</a:t>
            </a:r>
            <a:r>
              <a:rPr lang="en-AU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tricia_photography</a:t>
            </a:r>
            <a:r>
              <a:rPr lang="en-A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2306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" y="0"/>
            <a:ext cx="8834365" cy="66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WHY SGW is a kind of psychophysical training? 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309712" y="1833485"/>
            <a:ext cx="5489080" cy="378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SYSTEM COMBINES:</a:t>
            </a:r>
          </a:p>
          <a:p>
            <a:endParaRPr lang="en-GB" sz="2000" dirty="0"/>
          </a:p>
          <a:p>
            <a:pPr marL="285750" indent="-285750">
              <a:buFont typeface="Wingdings" charset="2"/>
              <a:buChar char="ü"/>
            </a:pPr>
            <a:r>
              <a:rPr lang="en-GB" sz="2000" dirty="0"/>
              <a:t>Physical activity.</a:t>
            </a:r>
            <a:endParaRPr lang="en-GB" sz="2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GB" sz="2000" dirty="0"/>
              <a:t>Breathing </a:t>
            </a:r>
            <a:r>
              <a:rPr lang="mr-IN" sz="2000" dirty="0"/>
              <a:t>–</a:t>
            </a:r>
            <a:r>
              <a:rPr lang="pl-PL" sz="2000" dirty="0"/>
              <a:t> </a:t>
            </a:r>
            <a:r>
              <a:rPr lang="en-GB" sz="2000" dirty="0"/>
              <a:t>inhale going into position and exhale when returning.</a:t>
            </a:r>
            <a:endParaRPr lang="en-GB" sz="2000" dirty="0">
              <a:solidFill>
                <a:srgbClr val="EDEAE8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GB" sz="2000" dirty="0"/>
              <a:t>Energy - if you want to add feeling the flow of energy in the body.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GB" sz="2000" dirty="0"/>
              <a:t>Philosophy - beliefs, relationships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and ancestral practice.</a:t>
            </a:r>
          </a:p>
        </p:txBody>
      </p:sp>
      <p:pic>
        <p:nvPicPr>
          <p:cNvPr id="10" name="Obraz 9" descr="agnieszka. małe ćw-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728" y="1859513"/>
            <a:ext cx="2907277" cy="43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8373"/>
            <a:ext cx="8229600" cy="928470"/>
          </a:xfrm>
        </p:spPr>
        <p:txBody>
          <a:bodyPr>
            <a:normAutofit/>
          </a:bodyPr>
          <a:lstStyle/>
          <a:p>
            <a:r>
              <a:rPr lang="en-US" sz="2800" dirty="0"/>
              <a:t>Slavic Gymnastic for Women (SGW)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654" y="1752600"/>
            <a:ext cx="8958768" cy="43735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entury Goth (Tekst podstawowy)"/>
                <a:cs typeface="Century Goth (Tekst podstawowy)"/>
              </a:rPr>
              <a:t>The system </a:t>
            </a:r>
            <a:r>
              <a:rPr lang="en-GB" sz="2000" b="1" dirty="0">
                <a:latin typeface="Century Goth (Tekst podstawowy)"/>
                <a:cs typeface="Century Goth (Tekst podstawowy)"/>
              </a:rPr>
              <a:t>was reconstructed from very limited data - exercises were passed down orally</a:t>
            </a:r>
            <a:r>
              <a:rPr lang="en-GB" sz="2000" dirty="0">
                <a:latin typeface="Century Goth (Tekst podstawowy)"/>
                <a:cs typeface="Century Goth (Tekst podstawowy)"/>
              </a:rPr>
              <a:t> from generation to generation to: </a:t>
            </a:r>
            <a:br>
              <a:rPr lang="en-GB" sz="2000" dirty="0">
                <a:latin typeface="Century Goth (Tekst podstawowy)"/>
                <a:cs typeface="Century Goth (Tekst podstawowy)"/>
              </a:rPr>
            </a:br>
            <a:r>
              <a:rPr lang="en-GB" sz="2000" dirty="0">
                <a:latin typeface="Century Goth (Tekst podstawowy)"/>
                <a:cs typeface="Century Goth (Tekst podstawowy)"/>
              </a:rPr>
              <a:t>- support women's health, </a:t>
            </a:r>
            <a:br>
              <a:rPr lang="en-GB" sz="2000" dirty="0">
                <a:latin typeface="Century Goth (Tekst podstawowy)"/>
                <a:cs typeface="Century Goth (Tekst podstawowy)"/>
              </a:rPr>
            </a:br>
            <a:r>
              <a:rPr lang="en-GB" sz="2000" dirty="0">
                <a:latin typeface="Century Goth (Tekst podstawowy)"/>
                <a:cs typeface="Century Goth (Tekst podstawowy)"/>
              </a:rPr>
              <a:t>- prepare their body for pregnancy and childbirth, </a:t>
            </a:r>
            <a:br>
              <a:rPr lang="en-GB" sz="2000" dirty="0">
                <a:latin typeface="Century Goth (Tekst podstawowy)"/>
                <a:cs typeface="Century Goth (Tekst podstawowy)"/>
              </a:rPr>
            </a:br>
            <a:r>
              <a:rPr lang="en-GB" sz="2000" dirty="0">
                <a:latin typeface="Century Goth (Tekst podstawowy)"/>
                <a:cs typeface="Century Goth (Tekst podstawowy)"/>
              </a:rPr>
              <a:t>- and rapid recovery from </a:t>
            </a:r>
            <a:r>
              <a:rPr lang="it-IT" sz="2000" dirty="0" err="1">
                <a:latin typeface="Century Goth (Tekst podstawowy)"/>
                <a:cs typeface="Century Goth (Tekst podstawowy)"/>
              </a:rPr>
              <a:t>puerperium</a:t>
            </a:r>
            <a:r>
              <a:rPr lang="en-GB" sz="2000" dirty="0">
                <a:latin typeface="Century Goth (Tekst podstawowy)"/>
                <a:cs typeface="Century Goth (Tekst podstawowy)"/>
              </a:rPr>
              <a:t>.</a:t>
            </a:r>
            <a:br>
              <a:rPr lang="en-GB" sz="2000" dirty="0">
                <a:latin typeface="Century Goth (Tekst podstawowy)"/>
                <a:cs typeface="Century Goth (Tekst podstawowy)"/>
              </a:rPr>
            </a:br>
            <a:endParaRPr lang="en-GB" sz="1000" dirty="0">
              <a:latin typeface="Century Goth (Tekst podstawowy)"/>
              <a:cs typeface="Century Goth (Tekst podstawowy)"/>
            </a:endParaRPr>
          </a:p>
          <a:p>
            <a:r>
              <a:rPr lang="en-GB" sz="2000" b="1" dirty="0">
                <a:latin typeface="Century Goth (Tekst podstawowy)"/>
                <a:cs typeface="Century Goth (Tekst podstawowy)"/>
              </a:rPr>
              <a:t>In 1999 was published by </a:t>
            </a:r>
            <a:r>
              <a:rPr lang="en-GB" sz="2000" dirty="0">
                <a:latin typeface="Century Goth (Tekst podstawowy)"/>
                <a:cs typeface="Century Goth (Tekst podstawowy)"/>
              </a:rPr>
              <a:t>scientist </a:t>
            </a:r>
            <a:r>
              <a:rPr lang="en-GB" sz="2000" dirty="0" err="1">
                <a:latin typeface="Century Goth (Tekst podstawowy)"/>
                <a:cs typeface="Century Goth (Tekst podstawowy)"/>
              </a:rPr>
              <a:t>Dr.</a:t>
            </a:r>
            <a:r>
              <a:rPr lang="en-GB" sz="2000" dirty="0">
                <a:latin typeface="Century Goth (Tekst podstawowy)"/>
                <a:cs typeface="Century Goth (Tekst podstawowy)"/>
              </a:rPr>
              <a:t> Gienadij Adamovich, as a part of student handbook </a:t>
            </a:r>
            <a:r>
              <a:rPr lang="en-GB" sz="2000" i="1" dirty="0">
                <a:latin typeface="Century Goth (Tekst podstawowy)"/>
                <a:cs typeface="Century Goth (Tekst podstawowy)"/>
              </a:rPr>
              <a:t>“</a:t>
            </a:r>
            <a:r>
              <a:rPr lang="en-GB" sz="2000" i="1" u="sng" dirty="0">
                <a:latin typeface="Century Goth (Tekst podstawowy)"/>
                <a:cs typeface="Century Goth (Tekst podstawowy)"/>
              </a:rPr>
              <a:t>Traditional methods of psychophysical training</a:t>
            </a:r>
            <a:r>
              <a:rPr lang="en-GB" sz="2000" i="1" dirty="0">
                <a:latin typeface="Century Goth (Tekst podstawowy)"/>
                <a:cs typeface="Century Goth (Tekst podstawowy)"/>
              </a:rPr>
              <a:t>”</a:t>
            </a:r>
            <a:r>
              <a:rPr lang="en-GB" sz="2000" b="1" dirty="0">
                <a:latin typeface="Century Goth (Tekst podstawowy)"/>
                <a:cs typeface="Century Goth (Tekst podstawowy)"/>
              </a:rPr>
              <a:t> </a:t>
            </a:r>
            <a:r>
              <a:rPr lang="en-GB" sz="2000" dirty="0">
                <a:latin typeface="Century Goth (Tekst podstawowy)"/>
                <a:cs typeface="Century Goth (Tekst podstawowy)"/>
              </a:rPr>
              <a:t>in M. Tank Belarusian State Pedagogical University, Minsk, Belarus . </a:t>
            </a:r>
          </a:p>
          <a:p>
            <a:endParaRPr lang="en-GB" sz="1200" dirty="0">
              <a:latin typeface="Century Goth (Tekst podstawowy)"/>
              <a:cs typeface="Century Goth (Tekst podstawowy)"/>
            </a:endParaRPr>
          </a:p>
          <a:p>
            <a:r>
              <a:rPr lang="en-GB" sz="2000" dirty="0">
                <a:latin typeface="Century Goth (Tekst podstawowy)"/>
                <a:cs typeface="Century Goth (Tekst podstawowy)"/>
              </a:rPr>
              <a:t>He taught a lot of women, one of them was my teacher, Oksana Pawlowskaia.</a:t>
            </a:r>
            <a:br>
              <a:rPr lang="en-GB" sz="2000" dirty="0">
                <a:latin typeface="Century Goth (Tekst podstawowy)"/>
                <a:cs typeface="Century Goth (Tekst podstawowy)"/>
              </a:rPr>
            </a:br>
            <a:r>
              <a:rPr lang="en-GB" sz="1000" dirty="0">
                <a:latin typeface="Century Goth (Tekst podstawowy)"/>
                <a:cs typeface="Century Goth (Tekst podstawowy)"/>
              </a:rPr>
              <a:t> </a:t>
            </a:r>
            <a:endParaRPr lang="en-GB" sz="2000" dirty="0">
              <a:latin typeface="Century Goth (Tekst podstawowy)"/>
              <a:cs typeface="Century Goth (Tekst podstawowy)"/>
            </a:endParaRPr>
          </a:p>
          <a:p>
            <a:r>
              <a:rPr lang="en-GB" sz="2000" dirty="0">
                <a:latin typeface="Century Goth (Tekst podstawowy)"/>
                <a:cs typeface="Century Goth (Tekst podstawowy)"/>
              </a:rPr>
              <a:t>System is promoted in Slavic countries since 2004, </a:t>
            </a:r>
            <a:r>
              <a:rPr lang="en-GB" sz="2000" b="1" dirty="0">
                <a:latin typeface="Century Goth (Tekst podstawowy)"/>
                <a:cs typeface="Century Goth (Tekst podstawowy)"/>
              </a:rPr>
              <a:t>in Poland since 2016</a:t>
            </a:r>
            <a:r>
              <a:rPr lang="en-GB" sz="2000" dirty="0">
                <a:latin typeface="Century Goth (Tekst podstawowy)"/>
                <a:cs typeface="Century Goth (Tekst podstawowy)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110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Belarusian women exercising </a:t>
            </a:r>
            <a:br>
              <a:rPr lang="en-AU" sz="2400" dirty="0"/>
            </a:br>
            <a:r>
              <a:rPr lang="en-AU" sz="2400" dirty="0"/>
              <a:t>(10 years ago)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4" y="1583489"/>
            <a:ext cx="4645419" cy="28509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80" y="1984097"/>
            <a:ext cx="3399924" cy="3777692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07614" y="4434416"/>
            <a:ext cx="257175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Maria was born in 1937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02" y="4264526"/>
            <a:ext cx="2290861" cy="26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74" y="3648961"/>
            <a:ext cx="3349495" cy="2763760"/>
          </a:xfrm>
          <a:prstGeom prst="rect">
            <a:avLst/>
          </a:prstGeom>
        </p:spPr>
      </p:pic>
      <p:pic>
        <p:nvPicPr>
          <p:cNvPr id="8" name="Obraz 7" descr="agnieszka. małe ćw-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55" y="1042117"/>
            <a:ext cx="1760214" cy="2638855"/>
          </a:xfrm>
          <a:prstGeom prst="rect">
            <a:avLst/>
          </a:prstGeom>
        </p:spPr>
      </p:pic>
      <p:sp>
        <p:nvSpPr>
          <p:cNvPr id="10" name="PoleTekstowe 9"/>
          <p:cNvSpPr txBox="1"/>
          <p:nvPr/>
        </p:nvSpPr>
        <p:spPr>
          <a:xfrm>
            <a:off x="526746" y="383132"/>
            <a:ext cx="8241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BETWEEN EXERCISES WERE REGIONAL DIFFERENCES 		</a:t>
            </a:r>
            <a:r>
              <a:rPr lang="en-AU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            		</a:t>
            </a:r>
            <a:endParaRPr lang="en-AU" sz="24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32" y="1042117"/>
            <a:ext cx="2082152" cy="263885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32" y="3648961"/>
            <a:ext cx="5067300" cy="2811632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1037991" y="3034632"/>
            <a:ext cx="64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Now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6189579" y="3085614"/>
            <a:ext cx="828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Before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914316" y="6246856"/>
            <a:ext cx="603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1400" i="1" dirty="0">
              <a:latin typeface="Arial"/>
              <a:cs typeface="Arial"/>
            </a:endParaRPr>
          </a:p>
          <a:p>
            <a:pPr algn="r"/>
            <a:r>
              <a:rPr lang="mr-IN" sz="1400" i="1" dirty="0">
                <a:solidFill>
                  <a:srgbClr val="726357"/>
                </a:solidFill>
                <a:latin typeface="Arial"/>
                <a:cs typeface="Arial"/>
              </a:rPr>
              <a:t>Традыцыйная мастацкая культура беларусаў, Tom 5. Minsk, 2010 </a:t>
            </a:r>
            <a:endParaRPr lang="pl-PL" sz="1400" i="1" dirty="0">
              <a:solidFill>
                <a:srgbClr val="72635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13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051122" cy="903961"/>
          </a:xfrm>
        </p:spPr>
        <p:txBody>
          <a:bodyPr>
            <a:noAutofit/>
          </a:bodyPr>
          <a:lstStyle/>
          <a:p>
            <a:r>
              <a:rPr lang="en-GB" sz="2900" dirty="0"/>
              <a:t>SGW - 27 positions divided into </a:t>
            </a:r>
            <a:br>
              <a:rPr lang="en-GB" sz="2900" dirty="0"/>
            </a:br>
            <a:r>
              <a:rPr lang="en-GB" sz="2900" dirty="0"/>
              <a:t>3 groups - called ‘worlds’</a:t>
            </a:r>
            <a:endParaRPr lang="pl-PL" sz="2900" dirty="0"/>
          </a:p>
        </p:txBody>
      </p:sp>
      <p:sp>
        <p:nvSpPr>
          <p:cNvPr id="5" name="PoleTekstowe 4"/>
          <p:cNvSpPr txBox="1"/>
          <p:nvPr/>
        </p:nvSpPr>
        <p:spPr>
          <a:xfrm>
            <a:off x="177247" y="5684226"/>
            <a:ext cx="266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Standing positions </a:t>
            </a:r>
          </a:p>
          <a:p>
            <a:r>
              <a:rPr lang="en-GB" dirty="0"/>
              <a:t>    ‘upper world’</a:t>
            </a:r>
            <a:endParaRPr lang="pl-PL" dirty="0"/>
          </a:p>
        </p:txBody>
      </p:sp>
      <p:sp>
        <p:nvSpPr>
          <p:cNvPr id="8" name="PoleTekstowe 7"/>
          <p:cNvSpPr txBox="1"/>
          <p:nvPr/>
        </p:nvSpPr>
        <p:spPr>
          <a:xfrm>
            <a:off x="2840443" y="5749053"/>
            <a:ext cx="240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Positions on knees </a:t>
            </a:r>
          </a:p>
          <a:p>
            <a:r>
              <a:rPr lang="en-GB" dirty="0"/>
              <a:t>  ‘</a:t>
            </a:r>
            <a:r>
              <a:rPr lang="en-GB" dirty="0">
                <a:solidFill>
                  <a:srgbClr val="423C36"/>
                </a:solidFill>
              </a:rPr>
              <a:t>middle </a:t>
            </a:r>
            <a:r>
              <a:rPr lang="en-GB" dirty="0"/>
              <a:t>world’</a:t>
            </a:r>
            <a:endParaRPr lang="pl-PL" dirty="0"/>
          </a:p>
        </p:txBody>
      </p:sp>
      <p:sp>
        <p:nvSpPr>
          <p:cNvPr id="9" name="PoleTekstowe 8"/>
          <p:cNvSpPr txBox="1"/>
          <p:nvPr/>
        </p:nvSpPr>
        <p:spPr>
          <a:xfrm>
            <a:off x="5571557" y="5769678"/>
            <a:ext cx="324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Positions on elbows &amp; knees </a:t>
            </a:r>
          </a:p>
          <a:p>
            <a:r>
              <a:rPr lang="en-GB" dirty="0"/>
              <a:t>            ‘lower world’</a:t>
            </a:r>
            <a:endParaRPr lang="pl-PL" dirty="0"/>
          </a:p>
        </p:txBody>
      </p:sp>
      <p:sp>
        <p:nvSpPr>
          <p:cNvPr id="24" name="PoleTekstowe 23"/>
          <p:cNvSpPr txBox="1"/>
          <p:nvPr/>
        </p:nvSpPr>
        <p:spPr>
          <a:xfrm>
            <a:off x="5799667" y="4232727"/>
            <a:ext cx="62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</a:t>
            </a:r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22" y="1575021"/>
            <a:ext cx="2299193" cy="3632515"/>
          </a:xfrm>
          <a:prstGeom prst="rect">
            <a:avLst/>
          </a:prstGeom>
        </p:spPr>
      </p:pic>
      <p:pic>
        <p:nvPicPr>
          <p:cNvPr id="7" name="Obraz 6" descr="agnieszka. małe ćw-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43" y="1575021"/>
            <a:ext cx="2405977" cy="36069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95" y="2922809"/>
            <a:ext cx="3509786" cy="2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1664" y="1683159"/>
            <a:ext cx="8229600" cy="4650031"/>
          </a:xfrm>
        </p:spPr>
        <p:txBody>
          <a:bodyPr>
            <a:noAutofit/>
          </a:bodyPr>
          <a:lstStyle/>
          <a:p>
            <a:pPr marL="114300" indent="0" algn="r">
              <a:buNone/>
            </a:pPr>
            <a:r>
              <a:rPr lang="en-US" sz="2000" dirty="0"/>
              <a:t>Regular practice: </a:t>
            </a:r>
            <a:r>
              <a:rPr lang="en-US" sz="2000" u="sng" dirty="0"/>
              <a:t>3 times a week for 15 minutes each</a:t>
            </a:r>
            <a:r>
              <a:rPr lang="en-US" sz="2000" dirty="0"/>
              <a:t>, </a:t>
            </a:r>
          </a:p>
          <a:p>
            <a:pPr marL="114300" indent="0" algn="r">
              <a:buNone/>
            </a:pPr>
            <a:r>
              <a:rPr lang="en-US" sz="2000" dirty="0"/>
              <a:t>as addition to other daily physical activities helped them to: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algn="r"/>
            <a:r>
              <a:rPr lang="en-US" sz="2000" dirty="0"/>
              <a:t>strengthen spinal muscles,</a:t>
            </a:r>
          </a:p>
          <a:p>
            <a:pPr algn="r"/>
            <a:r>
              <a:rPr lang="en-US" sz="2000" dirty="0"/>
              <a:t>improve posture &amp; flexibility,</a:t>
            </a:r>
          </a:p>
          <a:p>
            <a:pPr algn="r"/>
            <a:r>
              <a:rPr lang="en-US" sz="2000" dirty="0"/>
              <a:t>improve skin condition,</a:t>
            </a:r>
          </a:p>
          <a:p>
            <a:pPr algn="r"/>
            <a:r>
              <a:rPr lang="en-US" sz="2000" dirty="0"/>
              <a:t>improve metabolism,</a:t>
            </a:r>
          </a:p>
          <a:p>
            <a:pPr algn="r"/>
            <a:r>
              <a:rPr lang="en-US" sz="2000" dirty="0"/>
              <a:t>regulate menstruations,</a:t>
            </a:r>
          </a:p>
          <a:p>
            <a:pPr algn="r"/>
            <a:r>
              <a:rPr lang="en-US" sz="2000" dirty="0"/>
              <a:t>lower menopausal symptoms,</a:t>
            </a:r>
          </a:p>
          <a:p>
            <a:pPr algn="r"/>
            <a:r>
              <a:rPr lang="en-US" sz="2000" dirty="0"/>
              <a:t>heal urinary incontinence,</a:t>
            </a:r>
          </a:p>
          <a:p>
            <a:pPr algn="r"/>
            <a:r>
              <a:rPr lang="en-US" sz="2000" dirty="0"/>
              <a:t>inner peace,</a:t>
            </a:r>
          </a:p>
          <a:p>
            <a:pPr algn="r"/>
            <a:r>
              <a:rPr lang="en-GB" sz="2000" dirty="0"/>
              <a:t>joy &amp; charm,</a:t>
            </a:r>
            <a:endParaRPr lang="en-US" sz="2000" dirty="0"/>
          </a:p>
          <a:p>
            <a:pPr algn="r"/>
            <a:r>
              <a:rPr lang="en-US" sz="2000" dirty="0"/>
              <a:t>women’s support.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8545" y="35533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MY inspiration for the study came</a:t>
            </a:r>
            <a:r>
              <a:rPr lang="pl-PL" sz="2400" dirty="0"/>
              <a:t> from OBSERVATIONAL data of women exercising SGW:</a:t>
            </a:r>
          </a:p>
        </p:txBody>
      </p:sp>
      <p:pic>
        <p:nvPicPr>
          <p:cNvPr id="6" name="Obraz 5" descr="agnieszka.małe-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12" y="2756696"/>
            <a:ext cx="4635689" cy="30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146" y="1"/>
            <a:ext cx="8376654" cy="174625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rgbClr val="724000"/>
                </a:solidFill>
              </a:rPr>
            </a:br>
            <a:r>
              <a:rPr lang="en-US" sz="2400" dirty="0">
                <a:solidFill>
                  <a:srgbClr val="724000"/>
                </a:solidFill>
              </a:rPr>
              <a:t> The 1</a:t>
            </a:r>
            <a:r>
              <a:rPr lang="en-US" sz="2400" baseline="30000" dirty="0">
                <a:solidFill>
                  <a:srgbClr val="724000"/>
                </a:solidFill>
              </a:rPr>
              <a:t>st</a:t>
            </a:r>
            <a:r>
              <a:rPr lang="en-US" sz="2400" dirty="0">
                <a:solidFill>
                  <a:srgbClr val="724000"/>
                </a:solidFill>
              </a:rPr>
              <a:t> worldwide diagnostic study ON Slavic Gymnastics for Women </a:t>
            </a:r>
            <a:br>
              <a:rPr lang="en-US" sz="2400" dirty="0">
                <a:solidFill>
                  <a:srgbClr val="724000"/>
                </a:solidFill>
              </a:rPr>
            </a:br>
            <a:r>
              <a:rPr lang="en-US" sz="2400" dirty="0">
                <a:solidFill>
                  <a:srgbClr val="724000"/>
                </a:solidFill>
              </a:rPr>
              <a:t> to verify IMPACT OF regular practice on women’s health.</a:t>
            </a:r>
            <a:br>
              <a:rPr lang="pl-PL" sz="2400" dirty="0">
                <a:solidFill>
                  <a:srgbClr val="724000"/>
                </a:solidFill>
              </a:rPr>
            </a:br>
            <a:r>
              <a:rPr lang="en-US" sz="2400" dirty="0">
                <a:solidFill>
                  <a:srgbClr val="724000"/>
                </a:solidFill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14" y="2338917"/>
            <a:ext cx="8646695" cy="413471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000" b="1" dirty="0"/>
              <a:t>BASIC: 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10 women </a:t>
            </a:r>
            <a:r>
              <a:rPr lang="en-US" sz="2000" dirty="0"/>
              <a:t>between the ages of 31 and 63 </a:t>
            </a:r>
          </a:p>
          <a:p>
            <a:pPr marL="114300" indent="0">
              <a:buNone/>
            </a:pPr>
            <a:r>
              <a:rPr lang="en-US" sz="2000" dirty="0"/>
              <a:t>fully realized all Project criteria</a:t>
            </a:r>
            <a:r>
              <a:rPr lang="pl-PL" sz="2000" dirty="0"/>
              <a:t>.</a:t>
            </a:r>
            <a:endParaRPr lang="en-GB" sz="2000" dirty="0"/>
          </a:p>
          <a:p>
            <a:pPr>
              <a:buFont typeface="Wingdings" charset="2"/>
              <a:buChar char="Ø"/>
            </a:pPr>
            <a:r>
              <a:rPr lang="en-GB" sz="2000" dirty="0"/>
              <a:t> 4 months period of group practice with an insctructor: </a:t>
            </a:r>
            <a:br>
              <a:rPr lang="en-GB" sz="2000" dirty="0"/>
            </a:br>
            <a:r>
              <a:rPr lang="en-GB" sz="2000" dirty="0"/>
              <a:t>70 minutes 2x week + 15 minutes own practice at home 1x week</a:t>
            </a:r>
          </a:p>
          <a:p>
            <a:pPr marL="114300" indent="0">
              <a:buNone/>
            </a:pPr>
            <a:br>
              <a:rPr lang="en-GB" sz="2000" b="1" dirty="0"/>
            </a:br>
            <a:r>
              <a:rPr lang="en-GB" sz="2000" b="1" dirty="0"/>
              <a:t>CLINICAL TRIALS: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 Peripheral blood leucocyte analysis 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 Immune competent cell subsets, autoantibodies(NK, ANA)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 Selected sex and stress hormone values  (AMH, FSH, LH, Estradiol, Prolactin, Cortisol)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WHOQOL-bref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06535"/>
              </p:ext>
            </p:extLst>
          </p:nvPr>
        </p:nvGraphicFramePr>
        <p:xfrm>
          <a:off x="6445249" y="1471296"/>
          <a:ext cx="2338917" cy="1735242"/>
        </p:xfrm>
        <a:graphic>
          <a:graphicData uri="http://schemas.openxmlformats.org/drawingml/2006/table">
            <a:tbl>
              <a:tblPr/>
              <a:tblGrid>
                <a:gridCol w="96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08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Age ranges in years</a:t>
                      </a:r>
                      <a:endParaRPr lang="en-A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participants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42-46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06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143" y="1705496"/>
            <a:ext cx="8746267" cy="496263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PERIPHERAL BLOOD </a:t>
            </a:r>
          </a:p>
          <a:p>
            <a:pPr marL="11430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LEUCOCYTE ANALYSIS: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GB" sz="2000" dirty="0"/>
              <a:t>Slavic interventions </a:t>
            </a:r>
            <a:r>
              <a:rPr lang="en-GB" sz="2000" b="1" dirty="0"/>
              <a:t>tends </a:t>
            </a:r>
          </a:p>
          <a:p>
            <a:pPr marL="114300" indent="0">
              <a:buNone/>
            </a:pPr>
            <a:r>
              <a:rPr lang="en-GB" sz="2000" b="1" dirty="0"/>
              <a:t>to increase </a:t>
            </a:r>
            <a:r>
              <a:rPr lang="en-GB" sz="2000" dirty="0"/>
              <a:t>double positive </a:t>
            </a:r>
            <a:br>
              <a:rPr lang="en-GB" sz="2000" dirty="0"/>
            </a:br>
            <a:r>
              <a:rPr lang="en-GB" sz="2000" dirty="0"/>
              <a:t>CD4+/CD8+ cell count,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 </a:t>
            </a:r>
            <a:r>
              <a:rPr lang="en-GB" sz="2000" b="1" dirty="0"/>
              <a:t>as well as NK </a:t>
            </a:r>
            <a:r>
              <a:rPr lang="en-GB" sz="2000" dirty="0"/>
              <a:t>and </a:t>
            </a:r>
            <a:r>
              <a:rPr lang="en-GB" sz="2000" b="1" dirty="0"/>
              <a:t>NKT </a:t>
            </a:r>
            <a:br>
              <a:rPr lang="en-GB" sz="2000" b="1" dirty="0"/>
            </a:br>
            <a:r>
              <a:rPr lang="en-GB" sz="2000" dirty="0"/>
              <a:t>cell</a:t>
            </a:r>
            <a:r>
              <a:rPr lang="en-GB" sz="2000" b="1" dirty="0"/>
              <a:t> </a:t>
            </a:r>
            <a:r>
              <a:rPr lang="en-GB" sz="2000" dirty="0"/>
              <a:t>values (relative and total). </a:t>
            </a:r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r>
              <a:rPr lang="en-GB" sz="2000" b="1" dirty="0"/>
              <a:t>It may reflect </a:t>
            </a:r>
            <a:r>
              <a:rPr lang="en-GB" sz="2000" dirty="0"/>
              <a:t>higher thymic T-cells output and better T/NK immune surveillance status.</a:t>
            </a:r>
            <a:br>
              <a:rPr lang="en-GB" sz="2000" dirty="0"/>
            </a:br>
            <a:endParaRPr lang="en-GB" sz="1200" dirty="0"/>
          </a:p>
          <a:p>
            <a:pPr>
              <a:buFont typeface="Wingdings" charset="2"/>
              <a:buChar char="Ø"/>
            </a:pPr>
            <a:r>
              <a:rPr lang="en-GB" sz="2000" dirty="0"/>
              <a:t>Higher level of activated T lymphocytes count (CD3+HLA_DR+) </a:t>
            </a:r>
            <a:r>
              <a:rPr lang="en-GB" sz="2000" b="1" dirty="0"/>
              <a:t>and decrease level </a:t>
            </a:r>
            <a:r>
              <a:rPr lang="en-GB" sz="2000" dirty="0"/>
              <a:t>of B lymphocytes CD19+.</a:t>
            </a:r>
          </a:p>
          <a:p>
            <a:pPr marL="114300" indent="0">
              <a:buNone/>
            </a:pPr>
            <a:endParaRPr lang="en-GB" sz="20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26128" y="113980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dirty="0"/>
              <a:t>results of Pilot study</a:t>
            </a:r>
            <a:br>
              <a:rPr lang="en-US" sz="2800" dirty="0"/>
            </a:br>
            <a:r>
              <a:rPr lang="en-US" sz="2800" dirty="0"/>
              <a:t>AFTER 4-months training OF SGW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724526"/>
              </p:ext>
            </p:extLst>
          </p:nvPr>
        </p:nvGraphicFramePr>
        <p:xfrm>
          <a:off x="4202934" y="1325266"/>
          <a:ext cx="4815452" cy="2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297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Apteka.thmx</Template>
  <TotalTime>13060</TotalTime>
  <Words>1099</Words>
  <Application>Microsoft Office PowerPoint</Application>
  <PresentationFormat>On-screen Show (4:3)</PresentationFormat>
  <Paragraphs>135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Century Goth (Tekst podstawowy)</vt:lpstr>
      <vt:lpstr>Century Gothic</vt:lpstr>
      <vt:lpstr>Times New Roman</vt:lpstr>
      <vt:lpstr>Wingdings</vt:lpstr>
      <vt:lpstr>Apteka</vt:lpstr>
      <vt:lpstr>SLAVIC Gymnastic  FOR WOMEN </vt:lpstr>
      <vt:lpstr>WHY SGW is a kind of psychophysical training? </vt:lpstr>
      <vt:lpstr>Slavic Gymnastic for Women (SGW) </vt:lpstr>
      <vt:lpstr>Belarusian women exercising  (10 years ago)</vt:lpstr>
      <vt:lpstr>PowerPoint Presentation</vt:lpstr>
      <vt:lpstr>SGW - 27 positions divided into  3 groups - called ‘worlds’</vt:lpstr>
      <vt:lpstr>MY inspiration for the study came from OBSERVATIONAL data of women exercising SGW:</vt:lpstr>
      <vt:lpstr>  The 1st worldwide diagnostic study ON Slavic Gymnastics for Women   to verify IMPACT OF regular practice on women’s health.  </vt:lpstr>
      <vt:lpstr>results of Pilot study AFTER 4-months training OF SGW</vt:lpstr>
      <vt:lpstr>results of Pilot study AFTER 4-months training OF SGW</vt:lpstr>
      <vt:lpstr>results of Pilot study AFTER 4-months training OF SGW</vt:lpstr>
      <vt:lpstr>important </vt:lpstr>
      <vt:lpstr>PowerPoint Presentation</vt:lpstr>
      <vt:lpstr>Pilot study Team &amp; details  paper:</vt:lpstr>
      <vt:lpstr>Slavic gymnastic prepares women for: pregnancy, childbirth and rapid recovery  from the puerperium </vt:lpstr>
      <vt:lpstr>Thank you for your Attention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SLAVIC GIMNASTIC  FOR WOMEN </dc:title>
  <dc:creator>DIAGNOSTYKA</dc:creator>
  <cp:lastModifiedBy>Yiota Mitroyianni</cp:lastModifiedBy>
  <cp:revision>237</cp:revision>
  <dcterms:created xsi:type="dcterms:W3CDTF">2019-10-28T18:53:27Z</dcterms:created>
  <dcterms:modified xsi:type="dcterms:W3CDTF">2024-01-05T08:15:47Z</dcterms:modified>
</cp:coreProperties>
</file>