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1pPr>
    <a:lvl2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2pPr>
    <a:lvl3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3pPr>
    <a:lvl4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4pPr>
    <a:lvl5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5pPr>
    <a:lvl6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6pPr>
    <a:lvl7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7pPr>
    <a:lvl8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8pPr>
    <a:lvl9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solidFill>
                <a:srgbClr val="615F5C"/>
              </a:solidFill>
              <a:custDash>
                <a:ds d="200000" sp="200000"/>
              </a:custDash>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25400" cap="flat">
              <a:solidFill>
                <a:srgbClr val="D6D3CB"/>
              </a:solidFill>
              <a:prstDash val="solid"/>
              <a:miter lim="400000"/>
            </a:ln>
          </a:left>
          <a:right>
            <a:ln w="25400" cap="flat">
              <a:solidFill>
                <a:srgbClr val="D6D3CB"/>
              </a:solidFill>
              <a:prstDash val="solid"/>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lastRow>
    <a:firstRow>
      <a:tcTxStyle b="off" i="off">
        <a:font>
          <a:latin typeface="Palatino"/>
          <a:ea typeface="Palatino"/>
          <a:cs typeface="Palatino"/>
        </a:font>
        <a:srgbClr val="6D6A67"/>
      </a:tcTxStyle>
      <a:tcStyle>
        <a:tcBdr>
          <a:left>
            <a:ln w="25400" cap="flat">
              <a:solidFill>
                <a:srgbClr val="D6D3CB"/>
              </a:solidFill>
              <a:prstDash val="solid"/>
              <a:miter lim="400000"/>
            </a:ln>
          </a:left>
          <a:right>
            <a:ln w="25400" cap="flat">
              <a:solidFill>
                <a:srgbClr val="D6D3CB"/>
              </a:solidFill>
              <a:prstDash val="solid"/>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25400" cap="flat">
              <a:solidFill>
                <a:srgbClr val="D6D3CB"/>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p:spTree>
      <p:nvGrpSpPr>
        <p:cNvPr id="1" name=""/>
        <p:cNvGrpSpPr/>
        <p:nvPr/>
      </p:nvGrpSpPr>
      <p:grpSpPr>
        <a:xfrm>
          <a:off x="0" y="0"/>
          <a:ext cx="0" cy="0"/>
          <a:chOff x="0" y="0"/>
          <a:chExt cx="0" cy="0"/>
        </a:xfrm>
      </p:grpSpPr>
      <p:sp>
        <p:nvSpPr>
          <p:cNvPr id="13" name="Línea"/>
          <p:cNvSpPr/>
          <p:nvPr/>
        </p:nvSpPr>
        <p:spPr>
          <a:xfrm>
            <a:off x="3619500" y="12126515"/>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4" name="Línea"/>
          <p:cNvSpPr/>
          <p:nvPr/>
        </p:nvSpPr>
        <p:spPr>
          <a:xfrm>
            <a:off x="3619500" y="1219795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5" name="Fecha"/>
          <p:cNvSpPr txBox="1">
            <a:spLocks noGrp="1"/>
          </p:cNvSpPr>
          <p:nvPr>
            <p:ph type="body" sz="quarter" idx="21"/>
          </p:nvPr>
        </p:nvSpPr>
        <p:spPr>
          <a:xfrm>
            <a:off x="3567500" y="12385476"/>
            <a:ext cx="17234297" cy="571501"/>
          </a:xfrm>
          <a:prstGeom prst="rect">
            <a:avLst/>
          </a:prstGeom>
        </p:spPr>
        <p:txBody>
          <a:bodyPr>
            <a:spAutoFit/>
          </a:bodyPr>
          <a:lstStyle>
            <a:lvl1pPr marL="0" indent="0">
              <a:spcBef>
                <a:spcPts val="0"/>
              </a:spcBef>
              <a:buClrTx/>
              <a:buSzTx/>
              <a:buFontTx/>
              <a:buNone/>
              <a:defRPr sz="2400" i="1">
                <a:solidFill>
                  <a:srgbClr val="5C86B9"/>
                </a:solidFill>
              </a:defRPr>
            </a:lvl1pPr>
          </a:lstStyle>
          <a:p>
            <a:r>
              <a:t>Fecha</a:t>
            </a:r>
          </a:p>
        </p:txBody>
      </p:sp>
      <p:sp>
        <p:nvSpPr>
          <p:cNvPr id="16" name="Texto del título"/>
          <p:cNvSpPr txBox="1">
            <a:spLocks noGrp="1"/>
          </p:cNvSpPr>
          <p:nvPr>
            <p:ph type="title"/>
          </p:nvPr>
        </p:nvSpPr>
        <p:spPr>
          <a:xfrm>
            <a:off x="3548062" y="8304609"/>
            <a:ext cx="17287876" cy="2964657"/>
          </a:xfrm>
          <a:prstGeom prst="rect">
            <a:avLst/>
          </a:prstGeom>
        </p:spPr>
        <p:txBody>
          <a:bodyPr anchor="b"/>
          <a:lstStyle/>
          <a:p>
            <a:r>
              <a:t>Texto del título</a:t>
            </a:r>
          </a:p>
        </p:txBody>
      </p:sp>
      <p:sp>
        <p:nvSpPr>
          <p:cNvPr id="17" name="Nivel de texto 1…"/>
          <p:cNvSpPr txBox="1">
            <a:spLocks noGrp="1"/>
          </p:cNvSpPr>
          <p:nvPr>
            <p:ph type="body" sz="quarter" idx="1"/>
          </p:nvPr>
        </p:nvSpPr>
        <p:spPr>
          <a:xfrm>
            <a:off x="3548062" y="11153306"/>
            <a:ext cx="17287876" cy="71437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18"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113" name="Nivel de texto 1…"/>
          <p:cNvSpPr txBox="1">
            <a:spLocks noGrp="1"/>
          </p:cNvSpPr>
          <p:nvPr>
            <p:ph type="body" idx="1"/>
          </p:nvPr>
        </p:nvSpPr>
        <p:spPr>
          <a:xfrm>
            <a:off x="3548062" y="625078"/>
            <a:ext cx="17287876" cy="12465844"/>
          </a:xfrm>
          <a:prstGeom prst="rect">
            <a:avLst/>
          </a:prstGeom>
        </p:spPr>
        <p:txBody>
          <a:bodyPr/>
          <a:lstStyle>
            <a:lvl1pPr>
              <a:spcBef>
                <a:spcPts val="5900"/>
              </a:spcBef>
            </a:lvl1pPr>
            <a:lvl2pPr>
              <a:spcBef>
                <a:spcPts val="5900"/>
              </a:spcBef>
            </a:lvl2pPr>
            <a:lvl3pPr>
              <a:spcBef>
                <a:spcPts val="5900"/>
              </a:spcBef>
            </a:lvl3pPr>
            <a:lvl4pPr>
              <a:spcBef>
                <a:spcPts val="5900"/>
              </a:spcBef>
            </a:lvl4pPr>
            <a:lvl5pPr>
              <a:spcBef>
                <a:spcPts val="5900"/>
              </a:spcBef>
            </a:lvl5pPr>
          </a:lstStyle>
          <a:p>
            <a:r>
              <a:t>Nivel de texto 1</a:t>
            </a:r>
          </a:p>
          <a:p>
            <a:pPr lvl="1"/>
            <a:r>
              <a:t>Nivel de texto 2</a:t>
            </a:r>
          </a:p>
          <a:p>
            <a:pPr lvl="2"/>
            <a:r>
              <a:t>Nivel de texto 3</a:t>
            </a:r>
          </a:p>
          <a:p>
            <a:pPr lvl="3"/>
            <a:r>
              <a:t>Nivel de texto 4</a:t>
            </a:r>
          </a:p>
          <a:p>
            <a:pPr lvl="4"/>
            <a:r>
              <a:t>Nivel de texto 5</a:t>
            </a:r>
          </a:p>
        </p:txBody>
      </p:sp>
      <p:sp>
        <p:nvSpPr>
          <p:cNvPr id="114"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121" name="Retrato en blanco y negro de una madre sonriente con su hija adulta con sus frentes tocándose"/>
          <p:cNvSpPr>
            <a:spLocks noGrp="1"/>
          </p:cNvSpPr>
          <p:nvPr>
            <p:ph type="pic" sz="half" idx="21"/>
          </p:nvPr>
        </p:nvSpPr>
        <p:spPr>
          <a:xfrm>
            <a:off x="12156281" y="4911328"/>
            <a:ext cx="8733235" cy="11160702"/>
          </a:xfrm>
          <a:prstGeom prst="rect">
            <a:avLst/>
          </a:prstGeom>
        </p:spPr>
        <p:txBody>
          <a:bodyPr lIns="91439" tIns="45719" rIns="91439" bIns="45719" anchor="t">
            <a:noAutofit/>
          </a:bodyPr>
          <a:lstStyle/>
          <a:p>
            <a:endParaRPr/>
          </a:p>
        </p:txBody>
      </p:sp>
      <p:sp>
        <p:nvSpPr>
          <p:cNvPr id="122" name="Foto en blanco y negro de tres niños sonrientes"/>
          <p:cNvSpPr>
            <a:spLocks noGrp="1"/>
          </p:cNvSpPr>
          <p:nvPr>
            <p:ph type="pic" sz="quarter" idx="22"/>
          </p:nvPr>
        </p:nvSpPr>
        <p:spPr>
          <a:xfrm>
            <a:off x="12192000" y="607166"/>
            <a:ext cx="8608220" cy="6143626"/>
          </a:xfrm>
          <a:prstGeom prst="rect">
            <a:avLst/>
          </a:prstGeom>
        </p:spPr>
        <p:txBody>
          <a:bodyPr lIns="91439" tIns="45719" rIns="91439" bIns="45719" anchor="t">
            <a:noAutofit/>
          </a:bodyPr>
          <a:lstStyle/>
          <a:p>
            <a:endParaRPr/>
          </a:p>
        </p:txBody>
      </p:sp>
      <p:sp>
        <p:nvSpPr>
          <p:cNvPr id="123" name="Retrato en blanco y negro de una niña sonriente que mira hacia arriba"/>
          <p:cNvSpPr>
            <a:spLocks noGrp="1"/>
          </p:cNvSpPr>
          <p:nvPr>
            <p:ph type="pic" idx="23"/>
          </p:nvPr>
        </p:nvSpPr>
        <p:spPr>
          <a:xfrm>
            <a:off x="-434579" y="-107157"/>
            <a:ext cx="15484079" cy="13105648"/>
          </a:xfrm>
          <a:prstGeom prst="rect">
            <a:avLst/>
          </a:prstGeom>
        </p:spPr>
        <p:txBody>
          <a:bodyPr lIns="91439" tIns="45719" rIns="91439" bIns="45719" anchor="t">
            <a:noAutofit/>
          </a:bodyPr>
          <a:lstStyle/>
          <a:p>
            <a:endParaRPr/>
          </a:p>
        </p:txBody>
      </p:sp>
      <p:sp>
        <p:nvSpPr>
          <p:cNvPr id="124"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131" name="“Escribe una cita aquí”"/>
          <p:cNvSpPr txBox="1">
            <a:spLocks noGrp="1"/>
          </p:cNvSpPr>
          <p:nvPr>
            <p:ph type="body" sz="quarter" idx="21"/>
          </p:nvPr>
        </p:nvSpPr>
        <p:spPr>
          <a:xfrm>
            <a:off x="4833937" y="6051153"/>
            <a:ext cx="14716126" cy="863601"/>
          </a:xfrm>
          <a:prstGeom prst="rect">
            <a:avLst/>
          </a:prstGeom>
        </p:spPr>
        <p:txBody>
          <a:bodyPr>
            <a:spAutoFit/>
          </a:bodyPr>
          <a:lstStyle>
            <a:lvl1pPr marL="0" indent="0" algn="ctr">
              <a:buClrTx/>
              <a:buSzTx/>
              <a:buFontTx/>
              <a:buNone/>
              <a:defRPr sz="4200"/>
            </a:lvl1pPr>
          </a:lstStyle>
          <a:p>
            <a:r>
              <a:t>“Escribe una cita aquí”</a:t>
            </a:r>
          </a:p>
        </p:txBody>
      </p:sp>
      <p:sp>
        <p:nvSpPr>
          <p:cNvPr id="132" name="– Juan López"/>
          <p:cNvSpPr txBox="1">
            <a:spLocks noGrp="1"/>
          </p:cNvSpPr>
          <p:nvPr>
            <p:ph type="body" sz="quarter" idx="22"/>
          </p:nvPr>
        </p:nvSpPr>
        <p:spPr>
          <a:xfrm>
            <a:off x="4833937" y="8947546"/>
            <a:ext cx="14716126" cy="863601"/>
          </a:xfrm>
          <a:prstGeom prst="rect">
            <a:avLst/>
          </a:prstGeom>
        </p:spPr>
        <p:txBody>
          <a:bodyPr anchor="t">
            <a:spAutoFit/>
          </a:bodyPr>
          <a:lstStyle>
            <a:lvl1pPr marL="0" indent="0" algn="ctr">
              <a:spcBef>
                <a:spcPts val="1600"/>
              </a:spcBef>
              <a:buClrTx/>
              <a:buSzTx/>
              <a:buFontTx/>
              <a:buNone/>
              <a:defRPr sz="4200" i="1">
                <a:solidFill>
                  <a:srgbClr val="5C86B9"/>
                </a:solidFill>
              </a:defRPr>
            </a:lvl1pPr>
          </a:lstStyle>
          <a:p>
            <a:r>
              <a:t>– Juan López</a:t>
            </a:r>
          </a:p>
        </p:txBody>
      </p:sp>
      <p:sp>
        <p:nvSpPr>
          <p:cNvPr id="133"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40" name="Foto en blanco y negro de tres niños sonrientes"/>
          <p:cNvSpPr>
            <a:spLocks noGrp="1"/>
          </p:cNvSpPr>
          <p:nvPr>
            <p:ph type="pic" idx="21"/>
          </p:nvPr>
        </p:nvSpPr>
        <p:spPr>
          <a:xfrm>
            <a:off x="2565796" y="0"/>
            <a:ext cx="19203735" cy="13716000"/>
          </a:xfrm>
          <a:prstGeom prst="rect">
            <a:avLst/>
          </a:prstGeom>
        </p:spPr>
        <p:txBody>
          <a:bodyPr lIns="91439" tIns="45719" rIns="91439" bIns="45719" anchor="t">
            <a:noAutofit/>
          </a:bodyPr>
          <a:lstStyle/>
          <a:p>
            <a:endParaRPr/>
          </a:p>
        </p:txBody>
      </p:sp>
      <p:sp>
        <p:nvSpPr>
          <p:cNvPr id="141"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4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4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5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51" name="Número de diapositiva"/>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FFFFFF"/>
        </a:solidFill>
        <a:effectLst/>
      </p:bgPr>
    </p:bg>
    <p:spTree>
      <p:nvGrpSpPr>
        <p:cNvPr id="1" name=""/>
        <p:cNvGrpSpPr/>
        <p:nvPr/>
      </p:nvGrpSpPr>
      <p:grpSpPr>
        <a:xfrm>
          <a:off x="0" y="0"/>
          <a:ext cx="0" cy="0"/>
          <a:chOff x="0" y="0"/>
          <a:chExt cx="0" cy="0"/>
        </a:xfrm>
      </p:grpSpPr>
      <p:sp>
        <p:nvSpPr>
          <p:cNvPr id="15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5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6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61" name="Número de diapositiva"/>
          <p:cNvSpPr txBox="1">
            <a:spLocks noGrp="1"/>
          </p:cNvSpPr>
          <p:nvPr>
            <p:ph type="sldNum" sz="quarter" idx="2"/>
          </p:nvPr>
        </p:nvSpPr>
        <p:spPr>
          <a:xfrm>
            <a:off x="11982695" y="12753061"/>
            <a:ext cx="420752" cy="460376"/>
          </a:xfrm>
          <a:prstGeom prst="rect">
            <a:avLst/>
          </a:prstGeom>
        </p:spPr>
        <p:txBody>
          <a:bodyPr anchor="b"/>
          <a:lstStyle>
            <a:lvl1pPr>
              <a:defRPr sz="1800">
                <a:solidFill>
                  <a:srgbClr val="000000"/>
                </a:solidFill>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_1_1_1_1_3">
    <p:bg>
      <p:bgPr>
        <a:solidFill>
          <a:srgbClr val="FAFAFA"/>
        </a:solidFill>
        <a:effectLst/>
      </p:bgPr>
    </p:bg>
    <p:spTree>
      <p:nvGrpSpPr>
        <p:cNvPr id="1" name=""/>
        <p:cNvGrpSpPr/>
        <p:nvPr/>
      </p:nvGrpSpPr>
      <p:grpSpPr>
        <a:xfrm>
          <a:off x="0" y="0"/>
          <a:ext cx="0" cy="0"/>
          <a:chOff x="0" y="0"/>
          <a:chExt cx="0" cy="0"/>
        </a:xfrm>
      </p:grpSpPr>
      <p:sp>
        <p:nvSpPr>
          <p:cNvPr id="168" name="5th ELMO Congress - Budapest"/>
          <p:cNvSpPr txBox="1"/>
          <p:nvPr/>
        </p:nvSpPr>
        <p:spPr>
          <a:xfrm>
            <a:off x="1719947" y="12641262"/>
            <a:ext cx="52921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5th ELMO Congress - Budapest</a:t>
            </a:r>
          </a:p>
        </p:txBody>
      </p:sp>
      <p:sp>
        <p:nvSpPr>
          <p:cNvPr id="169" name="Dr. Pedro Luis González-Sanz"/>
          <p:cNvSpPr txBox="1"/>
          <p:nvPr/>
        </p:nvSpPr>
        <p:spPr>
          <a:xfrm>
            <a:off x="15184697" y="12641262"/>
            <a:ext cx="5032674" cy="625476"/>
          </a:xfrm>
          <a:prstGeom prst="rect">
            <a:avLst/>
          </a:prstGeom>
          <a:blipFill>
            <a:blip r:embed="rId2"/>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2900">
                <a:solidFill>
                  <a:srgbClr val="FFFFFF"/>
                </a:solidFill>
              </a:defRPr>
            </a:lvl1pPr>
          </a:lstStyle>
          <a:p>
            <a:r>
              <a:t>Dr. Pedro Luis González-Sanz</a:t>
            </a:r>
          </a:p>
        </p:txBody>
      </p:sp>
      <p:sp>
        <p:nvSpPr>
          <p:cNvPr id="170" name="Línea"/>
          <p:cNvSpPr/>
          <p:nvPr/>
        </p:nvSpPr>
        <p:spPr>
          <a:xfrm>
            <a:off x="7245049" y="12991603"/>
            <a:ext cx="7706720" cy="1"/>
          </a:xfrm>
          <a:prstGeom prst="line">
            <a:avLst/>
          </a:prstGeom>
          <a:ln w="50800">
            <a:solidFill>
              <a:schemeClr val="accent3">
                <a:satOff val="35166"/>
                <a:lumOff val="-19898"/>
              </a:schemeClr>
            </a:solidFill>
            <a:miter lim="400000"/>
          </a:ln>
        </p:spPr>
        <p:txBody>
          <a:bodyPr lIns="71437" tIns="71437" rIns="71437" bIns="71437" anchor="ctr"/>
          <a:lstStyle/>
          <a:p>
            <a:pPr algn="ctr">
              <a:spcBef>
                <a:spcPts val="0"/>
              </a:spcBef>
              <a:defRPr sz="4200">
                <a:solidFill>
                  <a:srgbClr val="202020"/>
                </a:solidFill>
              </a:defRPr>
            </a:pPr>
            <a:endParaRPr/>
          </a:p>
        </p:txBody>
      </p:sp>
      <p:sp>
        <p:nvSpPr>
          <p:cNvPr id="171" name="Número de diapositiva"/>
          <p:cNvSpPr txBox="1">
            <a:spLocks noGrp="1"/>
          </p:cNvSpPr>
          <p:nvPr>
            <p:ph type="sldNum" sz="quarter" idx="2"/>
          </p:nvPr>
        </p:nvSpPr>
        <p:spPr>
          <a:xfrm>
            <a:off x="11887200" y="10893361"/>
            <a:ext cx="4267200" cy="711330"/>
          </a:xfrm>
          <a:prstGeom prst="rect">
            <a:avLst/>
          </a:prstGeom>
        </p:spPr>
        <p:txBody>
          <a:bodyPr lIns="182850" tIns="182850" rIns="182850" bIns="182850"/>
          <a:lstStyle>
            <a:lvl1pPr algn="r" defTabSz="2438400">
              <a:defRPr sz="24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25" name="Línea"/>
          <p:cNvSpPr/>
          <p:nvPr/>
        </p:nvSpPr>
        <p:spPr>
          <a:xfrm>
            <a:off x="3619500" y="12126515"/>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26" name="Línea"/>
          <p:cNvSpPr/>
          <p:nvPr/>
        </p:nvSpPr>
        <p:spPr>
          <a:xfrm>
            <a:off x="3619500" y="1219795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27" name="Fecha"/>
          <p:cNvSpPr txBox="1">
            <a:spLocks noGrp="1"/>
          </p:cNvSpPr>
          <p:nvPr>
            <p:ph type="body" sz="quarter" idx="21"/>
          </p:nvPr>
        </p:nvSpPr>
        <p:spPr>
          <a:xfrm>
            <a:off x="3567500" y="12385476"/>
            <a:ext cx="17234297" cy="571501"/>
          </a:xfrm>
          <a:prstGeom prst="rect">
            <a:avLst/>
          </a:prstGeom>
        </p:spPr>
        <p:txBody>
          <a:bodyPr>
            <a:spAutoFit/>
          </a:bodyPr>
          <a:lstStyle>
            <a:lvl1pPr marL="0" indent="0">
              <a:spcBef>
                <a:spcPts val="0"/>
              </a:spcBef>
              <a:buClrTx/>
              <a:buSzTx/>
              <a:buFontTx/>
              <a:buNone/>
              <a:defRPr sz="2400" i="1">
                <a:solidFill>
                  <a:srgbClr val="5C86B9"/>
                </a:solidFill>
              </a:defRPr>
            </a:lvl1pPr>
          </a:lstStyle>
          <a:p>
            <a:r>
              <a:t>Fecha</a:t>
            </a:r>
          </a:p>
        </p:txBody>
      </p:sp>
      <p:sp>
        <p:nvSpPr>
          <p:cNvPr id="28" name="Foto en blanco y negro de tres niños sonrientes"/>
          <p:cNvSpPr>
            <a:spLocks noGrp="1"/>
          </p:cNvSpPr>
          <p:nvPr>
            <p:ph type="pic" idx="22"/>
          </p:nvPr>
        </p:nvSpPr>
        <p:spPr>
          <a:xfrm>
            <a:off x="3565921" y="-571500"/>
            <a:ext cx="17253356" cy="12322968"/>
          </a:xfrm>
          <a:prstGeom prst="rect">
            <a:avLst/>
          </a:prstGeom>
        </p:spPr>
        <p:txBody>
          <a:bodyPr lIns="91439" tIns="45719" rIns="91439" bIns="45719" anchor="t">
            <a:noAutofit/>
          </a:bodyPr>
          <a:lstStyle/>
          <a:p>
            <a:endParaRPr/>
          </a:p>
        </p:txBody>
      </p:sp>
      <p:sp>
        <p:nvSpPr>
          <p:cNvPr id="29" name="Texto del título"/>
          <p:cNvSpPr txBox="1">
            <a:spLocks noGrp="1"/>
          </p:cNvSpPr>
          <p:nvPr>
            <p:ph type="title"/>
          </p:nvPr>
        </p:nvSpPr>
        <p:spPr>
          <a:xfrm>
            <a:off x="3548062" y="9715500"/>
            <a:ext cx="17287876" cy="1553766"/>
          </a:xfrm>
          <a:prstGeom prst="rect">
            <a:avLst/>
          </a:prstGeom>
        </p:spPr>
        <p:txBody>
          <a:bodyPr anchor="b"/>
          <a:lstStyle/>
          <a:p>
            <a:r>
              <a:t>Texto del título</a:t>
            </a:r>
          </a:p>
        </p:txBody>
      </p:sp>
      <p:sp>
        <p:nvSpPr>
          <p:cNvPr id="30" name="Nivel de texto 1…"/>
          <p:cNvSpPr txBox="1">
            <a:spLocks noGrp="1"/>
          </p:cNvSpPr>
          <p:nvPr>
            <p:ph type="body" sz="quarter" idx="1"/>
          </p:nvPr>
        </p:nvSpPr>
        <p:spPr>
          <a:xfrm>
            <a:off x="3548062" y="11251406"/>
            <a:ext cx="17287876" cy="71437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38" name="Línea"/>
          <p:cNvSpPr/>
          <p:nvPr/>
        </p:nvSpPr>
        <p:spPr>
          <a:xfrm>
            <a:off x="3619500" y="6840140"/>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39" name="Línea"/>
          <p:cNvSpPr/>
          <p:nvPr/>
        </p:nvSpPr>
        <p:spPr>
          <a:xfrm>
            <a:off x="3619500" y="6911578"/>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0" name="Texto del título"/>
          <p:cNvSpPr txBox="1">
            <a:spLocks noGrp="1"/>
          </p:cNvSpPr>
          <p:nvPr>
            <p:ph type="title"/>
          </p:nvPr>
        </p:nvSpPr>
        <p:spPr>
          <a:xfrm>
            <a:off x="3548062" y="3696890"/>
            <a:ext cx="17287876" cy="2964657"/>
          </a:xfrm>
          <a:prstGeom prst="rect">
            <a:avLst/>
          </a:prstGeom>
        </p:spPr>
        <p:txBody>
          <a:bodyPr anchor="b"/>
          <a:lstStyle/>
          <a:p>
            <a:r>
              <a:t>Texto del título</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48" name="Línea"/>
          <p:cNvSpPr/>
          <p:nvPr/>
        </p:nvSpPr>
        <p:spPr>
          <a:xfrm>
            <a:off x="3619500" y="7411640"/>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9" name="Línea"/>
          <p:cNvSpPr/>
          <p:nvPr/>
        </p:nvSpPr>
        <p:spPr>
          <a:xfrm>
            <a:off x="3619500" y="7483078"/>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50" name="Retrato en blanco y negro de una niña sonriente que mira hacia arriba"/>
          <p:cNvSpPr>
            <a:spLocks noGrp="1"/>
          </p:cNvSpPr>
          <p:nvPr>
            <p:ph type="pic" idx="21"/>
          </p:nvPr>
        </p:nvSpPr>
        <p:spPr>
          <a:xfrm>
            <a:off x="8655843" y="0"/>
            <a:ext cx="16205201" cy="13716000"/>
          </a:xfrm>
          <a:prstGeom prst="rect">
            <a:avLst/>
          </a:prstGeom>
        </p:spPr>
        <p:txBody>
          <a:bodyPr lIns="91439" tIns="45719" rIns="91439" bIns="45719" anchor="t">
            <a:noAutofit/>
          </a:bodyPr>
          <a:lstStyle/>
          <a:p>
            <a:endParaRPr/>
          </a:p>
        </p:txBody>
      </p:sp>
      <p:sp>
        <p:nvSpPr>
          <p:cNvPr id="51" name="Texto del título"/>
          <p:cNvSpPr txBox="1">
            <a:spLocks noGrp="1"/>
          </p:cNvSpPr>
          <p:nvPr>
            <p:ph type="title"/>
          </p:nvPr>
        </p:nvSpPr>
        <p:spPr>
          <a:xfrm>
            <a:off x="3548062" y="2714625"/>
            <a:ext cx="8179595" cy="4554141"/>
          </a:xfrm>
          <a:prstGeom prst="rect">
            <a:avLst/>
          </a:prstGeom>
        </p:spPr>
        <p:txBody>
          <a:bodyPr anchor="b"/>
          <a:lstStyle/>
          <a:p>
            <a:r>
              <a:t>Texto del título</a:t>
            </a:r>
          </a:p>
        </p:txBody>
      </p:sp>
      <p:sp>
        <p:nvSpPr>
          <p:cNvPr id="52" name="Nivel de texto 1…"/>
          <p:cNvSpPr txBox="1">
            <a:spLocks noGrp="1"/>
          </p:cNvSpPr>
          <p:nvPr>
            <p:ph type="body" sz="quarter" idx="1"/>
          </p:nvPr>
        </p:nvSpPr>
        <p:spPr>
          <a:xfrm>
            <a:off x="3548062" y="7608093"/>
            <a:ext cx="8179595" cy="4732736"/>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Nivel de texto 1</a:t>
            </a:r>
          </a:p>
          <a:p>
            <a:pPr lvl="1"/>
            <a:r>
              <a:t>Nivel de texto 2</a:t>
            </a:r>
          </a:p>
          <a:p>
            <a:pPr lvl="2"/>
            <a:r>
              <a:t>Nivel de texto 3</a:t>
            </a:r>
          </a:p>
          <a:p>
            <a:pPr lvl="3"/>
            <a:r>
              <a:t>Nivel de texto 4</a:t>
            </a:r>
          </a:p>
          <a:p>
            <a:pPr lvl="4"/>
            <a:r>
              <a:t>Nivel de texto 5</a:t>
            </a:r>
          </a:p>
        </p:txBody>
      </p:sp>
      <p:sp>
        <p:nvSpPr>
          <p:cNvPr id="53"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0" name="Texto del título"/>
          <p:cNvSpPr txBox="1">
            <a:spLocks noGrp="1"/>
          </p:cNvSpPr>
          <p:nvPr>
            <p:ph type="title"/>
          </p:nvPr>
        </p:nvSpPr>
        <p:spPr>
          <a:prstGeom prst="rect">
            <a:avLst/>
          </a:prstGeom>
        </p:spPr>
        <p:txBody>
          <a:bodyPr/>
          <a:lstStyle/>
          <a:p>
            <a:r>
              <a:t>Texto del título</a:t>
            </a:r>
          </a:p>
        </p:txBody>
      </p:sp>
      <p:sp>
        <p:nvSpPr>
          <p:cNvPr id="6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idx="1"/>
          </p:nvPr>
        </p:nvSpPr>
        <p:spPr>
          <a:prstGeom prst="rect">
            <a:avLst/>
          </a:prstGeom>
        </p:spPr>
        <p:txBody>
          <a:bodyPr/>
          <a:lstStyle>
            <a:lvl1pPr>
              <a:spcBef>
                <a:spcPts val="5900"/>
              </a:spcBef>
            </a:lvl1pPr>
            <a:lvl2pPr>
              <a:spcBef>
                <a:spcPts val="5900"/>
              </a:spcBef>
            </a:lvl2pPr>
            <a:lvl3pPr>
              <a:spcBef>
                <a:spcPts val="5900"/>
              </a:spcBef>
            </a:lvl3pPr>
            <a:lvl4pPr>
              <a:spcBef>
                <a:spcPts val="5900"/>
              </a:spcBef>
            </a:lvl4pPr>
            <a:lvl5pPr>
              <a:spcBef>
                <a:spcPts val="5900"/>
              </a:spcBef>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77" name="Línea"/>
          <p:cNvSpPr/>
          <p:nvPr/>
        </p:nvSpPr>
        <p:spPr>
          <a:xfrm>
            <a:off x="3619500" y="3607593"/>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78" name="Línea"/>
          <p:cNvSpPr/>
          <p:nvPr/>
        </p:nvSpPr>
        <p:spPr>
          <a:xfrm>
            <a:off x="3619500" y="3679031"/>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79" name="Retrato en blanco y negro de una madre sonriente con su hija adulta con sus frentes tocándose"/>
          <p:cNvSpPr>
            <a:spLocks noGrp="1"/>
          </p:cNvSpPr>
          <p:nvPr>
            <p:ph type="pic" idx="21"/>
          </p:nvPr>
        </p:nvSpPr>
        <p:spPr>
          <a:xfrm>
            <a:off x="10531078" y="-71438"/>
            <a:ext cx="10830578" cy="13841017"/>
          </a:xfrm>
          <a:prstGeom prst="rect">
            <a:avLst/>
          </a:prstGeom>
        </p:spPr>
        <p:txBody>
          <a:bodyPr lIns="91439" tIns="45719" rIns="91439" bIns="45719" anchor="t">
            <a:noAutofit/>
          </a:bodyPr>
          <a:lstStyle/>
          <a:p>
            <a:endParaRPr/>
          </a:p>
        </p:txBody>
      </p:sp>
      <p:sp>
        <p:nvSpPr>
          <p:cNvPr id="80" name="Texto del título"/>
          <p:cNvSpPr txBox="1">
            <a:spLocks noGrp="1"/>
          </p:cNvSpPr>
          <p:nvPr>
            <p:ph type="title"/>
          </p:nvPr>
        </p:nvSpPr>
        <p:spPr>
          <a:xfrm>
            <a:off x="3548062" y="625078"/>
            <a:ext cx="8179595" cy="2875360"/>
          </a:xfrm>
          <a:prstGeom prst="rect">
            <a:avLst/>
          </a:prstGeom>
        </p:spPr>
        <p:txBody>
          <a:bodyPr/>
          <a:lstStyle/>
          <a:p>
            <a:r>
              <a:t>Texto del título</a:t>
            </a:r>
          </a:p>
        </p:txBody>
      </p:sp>
      <p:sp>
        <p:nvSpPr>
          <p:cNvPr id="81"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82"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viñetas y vídeo en directo pequeño">
    <p:spTree>
      <p:nvGrpSpPr>
        <p:cNvPr id="1" name=""/>
        <p:cNvGrpSpPr/>
        <p:nvPr/>
      </p:nvGrpSpPr>
      <p:grpSpPr>
        <a:xfrm>
          <a:off x="0" y="0"/>
          <a:ext cx="0" cy="0"/>
          <a:chOff x="0" y="0"/>
          <a:chExt cx="0" cy="0"/>
        </a:xfrm>
      </p:grpSpPr>
      <p:sp>
        <p:nvSpPr>
          <p:cNvPr id="89" name="Línea"/>
          <p:cNvSpPr/>
          <p:nvPr/>
        </p:nvSpPr>
        <p:spPr>
          <a:xfrm flipV="1">
            <a:off x="3619499" y="3607337"/>
            <a:ext cx="17145002" cy="257"/>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90" name="Línea"/>
          <p:cNvSpPr/>
          <p:nvPr/>
        </p:nvSpPr>
        <p:spPr>
          <a:xfrm flipV="1">
            <a:off x="3619499" y="3678775"/>
            <a:ext cx="17145002" cy="257"/>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91" name="Texto del título"/>
          <p:cNvSpPr txBox="1">
            <a:spLocks noGrp="1"/>
          </p:cNvSpPr>
          <p:nvPr>
            <p:ph type="title"/>
          </p:nvPr>
        </p:nvSpPr>
        <p:spPr>
          <a:xfrm>
            <a:off x="3548062" y="625078"/>
            <a:ext cx="17145001" cy="2875360"/>
          </a:xfrm>
          <a:prstGeom prst="rect">
            <a:avLst/>
          </a:prstGeom>
        </p:spPr>
        <p:txBody>
          <a:bodyPr/>
          <a:lstStyle/>
          <a:p>
            <a:r>
              <a:t>Texto del título</a:t>
            </a:r>
          </a:p>
        </p:txBody>
      </p:sp>
      <p:sp>
        <p:nvSpPr>
          <p:cNvPr id="92"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93" name="Vídeo"/>
          <p:cNvSpPr>
            <a:spLocks noGrp="1"/>
          </p:cNvSpPr>
          <p:nvPr>
            <p:ph type="media" sz="quarter" idx="21"/>
          </p:nvPr>
        </p:nvSpPr>
        <p:spPr>
          <a:xfrm>
            <a:off x="14549437" y="6643687"/>
            <a:ext cx="6250782" cy="6250782"/>
          </a:xfrm>
          <a:prstGeom prst="rect">
            <a:avLst/>
          </a:prstGeom>
        </p:spPr>
        <p:txBody>
          <a:bodyPr lIns="91439" tIns="45719" rIns="91439" bIns="45719" anchor="t">
            <a:noAutofit/>
          </a:bodyPr>
          <a:lstStyle/>
          <a:p>
            <a:endParaRPr/>
          </a:p>
        </p:txBody>
      </p:sp>
      <p:sp>
        <p:nvSpPr>
          <p:cNvPr id="94"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ítulo, viñetas y vídeo en directo grande">
    <p:spTree>
      <p:nvGrpSpPr>
        <p:cNvPr id="1" name=""/>
        <p:cNvGrpSpPr/>
        <p:nvPr/>
      </p:nvGrpSpPr>
      <p:grpSpPr>
        <a:xfrm>
          <a:off x="0" y="0"/>
          <a:ext cx="0" cy="0"/>
          <a:chOff x="0" y="0"/>
          <a:chExt cx="0" cy="0"/>
        </a:xfrm>
      </p:grpSpPr>
      <p:sp>
        <p:nvSpPr>
          <p:cNvPr id="101" name="Línea"/>
          <p:cNvSpPr/>
          <p:nvPr/>
        </p:nvSpPr>
        <p:spPr>
          <a:xfrm>
            <a:off x="3619500" y="3607593"/>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02" name="Línea"/>
          <p:cNvSpPr/>
          <p:nvPr/>
        </p:nvSpPr>
        <p:spPr>
          <a:xfrm>
            <a:off x="3619500" y="3679031"/>
            <a:ext cx="8001000"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103" name="Texto del título"/>
          <p:cNvSpPr txBox="1">
            <a:spLocks noGrp="1"/>
          </p:cNvSpPr>
          <p:nvPr>
            <p:ph type="title"/>
          </p:nvPr>
        </p:nvSpPr>
        <p:spPr>
          <a:xfrm>
            <a:off x="3548062" y="625078"/>
            <a:ext cx="8179595" cy="2875360"/>
          </a:xfrm>
          <a:prstGeom prst="rect">
            <a:avLst/>
          </a:prstGeom>
        </p:spPr>
        <p:txBody>
          <a:bodyPr/>
          <a:lstStyle/>
          <a:p>
            <a:r>
              <a:t>Texto del título</a:t>
            </a:r>
          </a:p>
        </p:txBody>
      </p:sp>
      <p:sp>
        <p:nvSpPr>
          <p:cNvPr id="104" name="Nivel de texto 1…"/>
          <p:cNvSpPr txBox="1">
            <a:spLocks noGrp="1"/>
          </p:cNvSpPr>
          <p:nvPr>
            <p:ph type="body" sz="half" idx="1"/>
          </p:nvPr>
        </p:nvSpPr>
        <p:spPr>
          <a:xfrm>
            <a:off x="3548062" y="4196953"/>
            <a:ext cx="8179595" cy="8893969"/>
          </a:xfrm>
          <a:prstGeom prst="rect">
            <a:avLst/>
          </a:prstGeom>
        </p:spPr>
        <p:txBody>
          <a:bodyPr/>
          <a:lstStyle>
            <a:lvl1pPr marL="533400" indent="-533400">
              <a:defRPr sz="4200"/>
            </a:lvl1pPr>
            <a:lvl2pPr marL="914400" indent="-533400">
              <a:defRPr sz="4200"/>
            </a:lvl2pPr>
            <a:lvl3pPr marL="1295400" indent="-533400">
              <a:defRPr sz="4200"/>
            </a:lvl3pPr>
            <a:lvl4pPr marL="1676400" indent="-533400">
              <a:defRPr sz="4200"/>
            </a:lvl4pPr>
            <a:lvl5pPr marL="2057400" indent="-533400">
              <a:defRPr sz="4200"/>
            </a:lvl5pPr>
          </a:lstStyle>
          <a:p>
            <a:r>
              <a:t>Nivel de texto 1</a:t>
            </a:r>
          </a:p>
          <a:p>
            <a:pPr lvl="1"/>
            <a:r>
              <a:t>Nivel de texto 2</a:t>
            </a:r>
          </a:p>
          <a:p>
            <a:pPr lvl="2"/>
            <a:r>
              <a:t>Nivel de texto 3</a:t>
            </a:r>
          </a:p>
          <a:p>
            <a:pPr lvl="3"/>
            <a:r>
              <a:t>Nivel de texto 4</a:t>
            </a:r>
          </a:p>
          <a:p>
            <a:pPr lvl="4"/>
            <a:r>
              <a:t>Nivel de texto 5</a:t>
            </a:r>
          </a:p>
        </p:txBody>
      </p:sp>
      <p:sp>
        <p:nvSpPr>
          <p:cNvPr id="105" name="Vídeo"/>
          <p:cNvSpPr>
            <a:spLocks noGrp="1"/>
          </p:cNvSpPr>
          <p:nvPr>
            <p:ph type="media" sz="half" idx="21"/>
          </p:nvPr>
        </p:nvSpPr>
        <p:spPr>
          <a:xfrm>
            <a:off x="12192000" y="0"/>
            <a:ext cx="9144000" cy="13716000"/>
          </a:xfrm>
          <a:prstGeom prst="rect">
            <a:avLst/>
          </a:prstGeom>
        </p:spPr>
        <p:txBody>
          <a:bodyPr lIns="91439" tIns="45719" rIns="91439" bIns="45719" anchor="t">
            <a:noAutofit/>
          </a:bodyPr>
          <a:lstStyle/>
          <a:p>
            <a:endParaRPr/>
          </a:p>
        </p:txBody>
      </p:sp>
      <p:sp>
        <p:nvSpPr>
          <p:cNvPr id="106" name="Número de diapositiva"/>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Línea"/>
          <p:cNvSpPr/>
          <p:nvPr/>
        </p:nvSpPr>
        <p:spPr>
          <a:xfrm>
            <a:off x="3619500" y="3607593"/>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3" name="Línea"/>
          <p:cNvSpPr/>
          <p:nvPr/>
        </p:nvSpPr>
        <p:spPr>
          <a:xfrm>
            <a:off x="3619500" y="3679031"/>
            <a:ext cx="17145002" cy="128"/>
          </a:xfrm>
          <a:prstGeom prst="line">
            <a:avLst/>
          </a:prstGeom>
          <a:ln w="12700">
            <a:solidFill>
              <a:schemeClr val="accent1">
                <a:hueOff val="109193"/>
                <a:satOff val="-4874"/>
                <a:lumOff val="12971"/>
              </a:schemeClr>
            </a:solidFill>
            <a:miter lim="400000"/>
          </a:ln>
        </p:spPr>
        <p:txBody>
          <a:bodyPr lIns="71437" tIns="71437" rIns="71437" bIns="71437" anchor="ctr"/>
          <a:lstStyle/>
          <a:p>
            <a:pPr defTabSz="642937">
              <a:spcBef>
                <a:spcPts val="0"/>
              </a:spcBef>
              <a:defRPr sz="1600">
                <a:latin typeface="Helvetica"/>
                <a:ea typeface="Helvetica"/>
                <a:cs typeface="Helvetica"/>
                <a:sym typeface="Helvetica"/>
              </a:defRPr>
            </a:pPr>
            <a:endParaRPr/>
          </a:p>
        </p:txBody>
      </p:sp>
      <p:sp>
        <p:nvSpPr>
          <p:cNvPr id="4" name="Texto del título"/>
          <p:cNvSpPr txBox="1">
            <a:spLocks noGrp="1"/>
          </p:cNvSpPr>
          <p:nvPr>
            <p:ph type="title"/>
          </p:nvPr>
        </p:nvSpPr>
        <p:spPr>
          <a:xfrm>
            <a:off x="3548062" y="625078"/>
            <a:ext cx="17287876" cy="2875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Texto del título</a:t>
            </a:r>
          </a:p>
        </p:txBody>
      </p:sp>
      <p:sp>
        <p:nvSpPr>
          <p:cNvPr id="5" name="Nivel de texto 1…"/>
          <p:cNvSpPr txBox="1">
            <a:spLocks noGrp="1"/>
          </p:cNvSpPr>
          <p:nvPr>
            <p:ph type="body" idx="1"/>
          </p:nvPr>
        </p:nvSpPr>
        <p:spPr>
          <a:xfrm>
            <a:off x="3548062" y="4196953"/>
            <a:ext cx="17287876" cy="8893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6" name="Número de diapositiva"/>
          <p:cNvSpPr txBox="1">
            <a:spLocks noGrp="1"/>
          </p:cNvSpPr>
          <p:nvPr>
            <p:ph type="sldNum" sz="quarter" idx="2"/>
          </p:nvPr>
        </p:nvSpPr>
        <p:spPr>
          <a:xfrm>
            <a:off x="20395207" y="12960350"/>
            <a:ext cx="434976" cy="511175"/>
          </a:xfrm>
          <a:prstGeom prst="rect">
            <a:avLst/>
          </a:prstGeom>
          <a:ln w="12700">
            <a:miter lim="400000"/>
          </a:ln>
        </p:spPr>
        <p:txBody>
          <a:bodyPr wrap="none" lIns="71437" tIns="71437" rIns="71437" bIns="71437" anchor="ctr">
            <a:spAutoFit/>
          </a:bodyPr>
          <a:lstStyle>
            <a:lvl1pPr algn="ctr">
              <a:spcBef>
                <a:spcPts val="0"/>
              </a:spcBef>
              <a:defRPr sz="22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1pPr>
      <a:lvl2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2pPr>
      <a:lvl3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3pPr>
      <a:lvl4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4pPr>
      <a:lvl5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5pPr>
      <a:lvl6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6pPr>
      <a:lvl7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7pPr>
      <a:lvl8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8pPr>
      <a:lvl9pPr marL="0" marR="0" indent="0" algn="l" defTabSz="821531" rtl="0" latinLnBrk="0">
        <a:lnSpc>
          <a:spcPct val="100000"/>
        </a:lnSpc>
        <a:spcBef>
          <a:spcPts val="0"/>
        </a:spcBef>
        <a:spcAft>
          <a:spcPts val="0"/>
        </a:spcAft>
        <a:buClrTx/>
        <a:buSzTx/>
        <a:buFontTx/>
        <a:buNone/>
        <a:tabLst/>
        <a:defRPr sz="9000" b="0" i="0" u="none" strike="noStrike" cap="none" spc="-180" baseline="0">
          <a:solidFill>
            <a:schemeClr val="accent1">
              <a:hueOff val="54750"/>
              <a:satOff val="-1697"/>
              <a:lumOff val="-18038"/>
            </a:schemeClr>
          </a:solidFill>
          <a:uFillTx/>
          <a:latin typeface="+mn-lt"/>
          <a:ea typeface="+mn-ea"/>
          <a:cs typeface="+mn-cs"/>
          <a:sym typeface="Didot"/>
        </a:defRPr>
      </a:lvl9pPr>
    </p:titleStyle>
    <p:bodyStyle>
      <a:lvl1pPr marL="695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1pPr>
      <a:lvl2pPr marL="1203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2pPr>
      <a:lvl3pPr marL="1711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3pPr>
      <a:lvl4pPr marL="2219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4pPr>
      <a:lvl5pPr marL="2727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5pPr>
      <a:lvl6pPr marL="3235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6pPr>
      <a:lvl7pPr marL="3743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7pPr>
      <a:lvl8pPr marL="4251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8pPr>
      <a:lvl9pPr marL="4759157" marR="0" indent="-695157" algn="l" defTabSz="821531" latinLnBrk="0">
        <a:lnSpc>
          <a:spcPct val="100000"/>
        </a:lnSpc>
        <a:spcBef>
          <a:spcPts val="5300"/>
        </a:spcBef>
        <a:spcAft>
          <a:spcPts val="0"/>
        </a:spcAft>
        <a:buClr>
          <a:srgbClr val="5C86B9"/>
        </a:buClr>
        <a:buSzPct val="70000"/>
        <a:buFont typeface="Zapf Dingbats"/>
        <a:buChar char="✤"/>
        <a:tabLst/>
        <a:defRPr sz="5200" b="0" i="0" u="none" strike="noStrike" cap="none" spc="0" baseline="0">
          <a:solidFill>
            <a:srgbClr val="000000"/>
          </a:solidFill>
          <a:uFillTx/>
          <a:latin typeface="Palatino"/>
          <a:ea typeface="Palatino"/>
          <a:cs typeface="Palatino"/>
          <a:sym typeface="Palatino"/>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1pPr>
      <a:lvl2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2pPr>
      <a:lvl3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3pPr>
      <a:lvl4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4pPr>
      <a:lvl5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5pPr>
      <a:lvl6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6pPr>
      <a:lvl7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7pPr>
      <a:lvl8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8pPr>
      <a:lvl9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November 2023       5th ELMO CONGRESS - BUDAPEST"/>
          <p:cNvSpPr txBox="1">
            <a:spLocks noGrp="1"/>
          </p:cNvSpPr>
          <p:nvPr>
            <p:ph type="body" idx="21"/>
          </p:nvPr>
        </p:nvSpPr>
        <p:spPr>
          <a:xfrm>
            <a:off x="6599458" y="12430252"/>
            <a:ext cx="9712105" cy="549276"/>
          </a:xfrm>
          <a:prstGeom prst="rect">
            <a:avLst/>
          </a:prstGeom>
        </p:spPr>
        <p:txBody>
          <a:bodyPr/>
          <a:lstStyle/>
          <a:p>
            <a:pPr marL="0" lvl="3" indent="1028700" algn="ctr">
              <a:spcBef>
                <a:spcPts val="0"/>
              </a:spcBef>
              <a:buClrTx/>
              <a:buSzTx/>
              <a:buFontTx/>
              <a:buNone/>
              <a:defRPr sz="2400" i="1">
                <a:solidFill>
                  <a:srgbClr val="5C86B9"/>
                </a:solidFill>
              </a:defRPr>
            </a:pPr>
            <a:r>
              <a:t>November 2023       5th ELMO CONGRESS - BUDAPEST                                              </a:t>
            </a:r>
          </a:p>
        </p:txBody>
      </p:sp>
      <p:sp>
        <p:nvSpPr>
          <p:cNvPr id="181" name="Epigenetics and lifestyle"/>
          <p:cNvSpPr txBox="1">
            <a:spLocks noGrp="1"/>
          </p:cNvSpPr>
          <p:nvPr>
            <p:ph type="ctrTitle"/>
          </p:nvPr>
        </p:nvSpPr>
        <p:spPr>
          <a:prstGeom prst="rect">
            <a:avLst/>
          </a:prstGeom>
        </p:spPr>
        <p:txBody>
          <a:bodyPr/>
          <a:lstStyle/>
          <a:p>
            <a:r>
              <a:t>Epigenetics and lifestyle</a:t>
            </a:r>
          </a:p>
        </p:txBody>
      </p:sp>
      <p:sp>
        <p:nvSpPr>
          <p:cNvPr id="182" name="Towards personalized lifestyle medicine"/>
          <p:cNvSpPr txBox="1">
            <a:spLocks noGrp="1"/>
          </p:cNvSpPr>
          <p:nvPr>
            <p:ph type="subTitle" sz="quarter" idx="1"/>
          </p:nvPr>
        </p:nvSpPr>
        <p:spPr>
          <a:prstGeom prst="rect">
            <a:avLst/>
          </a:prstGeom>
        </p:spPr>
        <p:txBody>
          <a:bodyPr/>
          <a:lstStyle/>
          <a:p>
            <a:r>
              <a:t>Towards personalized lifestyle medicine</a:t>
            </a:r>
          </a:p>
        </p:txBody>
      </p:sp>
      <p:pic>
        <p:nvPicPr>
          <p:cNvPr id="183" name="Precision medicine humans.png" descr="Precision medicine humans.png"/>
          <p:cNvPicPr>
            <a:picLocks noChangeAspect="1"/>
          </p:cNvPicPr>
          <p:nvPr/>
        </p:nvPicPr>
        <p:blipFill>
          <a:blip r:embed="rId2" cstate="email">
            <a:extLst>
              <a:ext uri="{28A0092B-C50C-407E-A947-70E740481C1C}">
                <a14:useLocalDpi xmlns:a14="http://schemas.microsoft.com/office/drawing/2010/main"/>
              </a:ext>
            </a:extLst>
          </a:blip>
          <a:srcRect t="17739" b="4850"/>
          <a:stretch>
            <a:fillRect/>
          </a:stretch>
        </p:blipFill>
        <p:spPr>
          <a:xfrm>
            <a:off x="-76814" y="52922"/>
            <a:ext cx="24537573" cy="9248992"/>
          </a:xfrm>
          <a:prstGeom prst="rect">
            <a:avLst/>
          </a:prstGeom>
          <a:ln w="12700">
            <a:miter lim="400000"/>
          </a:ln>
        </p:spPr>
      </p:pic>
      <p:sp>
        <p:nvSpPr>
          <p:cNvPr id="184" name="Dr. Pedro Luis González-Sanz…"/>
          <p:cNvSpPr txBox="1"/>
          <p:nvPr/>
        </p:nvSpPr>
        <p:spPr>
          <a:xfrm>
            <a:off x="17309338" y="9404080"/>
            <a:ext cx="6276122" cy="2657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3" indent="1028700">
              <a:spcBef>
                <a:spcPts val="0"/>
              </a:spcBef>
              <a:defRPr sz="2400" i="1">
                <a:solidFill>
                  <a:srgbClr val="5C86B9"/>
                </a:solidFill>
              </a:defRPr>
            </a:pPr>
            <a:r>
              <a:t> </a:t>
            </a:r>
            <a:r>
              <a:rPr sz="2900"/>
              <a:t>Dr. Pedro Luis González-Sanz</a:t>
            </a:r>
          </a:p>
          <a:p>
            <a:pPr marL="1257300" lvl="3" indent="-228600">
              <a:spcBef>
                <a:spcPts val="0"/>
              </a:spcBef>
              <a:buSzPct val="41000"/>
              <a:buBlip>
                <a:blip r:embed="rId3"/>
              </a:buBlip>
              <a:defRPr sz="2400" i="1">
                <a:solidFill>
                  <a:srgbClr val="5C86B9"/>
                </a:solidFill>
              </a:defRPr>
            </a:pPr>
            <a:r>
              <a:t>ELMO Country Representative -Spain</a:t>
            </a:r>
          </a:p>
          <a:p>
            <a:pPr marL="1257300" lvl="3" indent="-228600">
              <a:spcBef>
                <a:spcPts val="0"/>
              </a:spcBef>
              <a:buSzPct val="41000"/>
              <a:buBlip>
                <a:blip r:embed="rId3"/>
              </a:buBlip>
              <a:defRPr sz="2400" i="1">
                <a:solidFill>
                  <a:srgbClr val="5C86B9"/>
                </a:solidFill>
              </a:defRPr>
            </a:pPr>
            <a:r>
              <a:t>Sec. Gnral. Spanish Lifestyle Medicine Institute</a:t>
            </a:r>
          </a:p>
          <a:p>
            <a:pPr marL="1257300" lvl="3" indent="-228600">
              <a:spcBef>
                <a:spcPts val="0"/>
              </a:spcBef>
              <a:buSzPct val="41000"/>
              <a:buBlip>
                <a:blip r:embed="rId3"/>
              </a:buBlip>
              <a:defRPr sz="2400" i="1">
                <a:solidFill>
                  <a:srgbClr val="5C86B9"/>
                </a:solidFill>
              </a:defRPr>
            </a:pPr>
            <a:r>
              <a:t>Preventive and Personalised Lifestyle Medicine - Blue Healthcare Clinic </a:t>
            </a:r>
          </a:p>
        </p:txBody>
      </p:sp>
      <p:sp>
        <p:nvSpPr>
          <p:cNvPr id="185" name="Línea"/>
          <p:cNvSpPr/>
          <p:nvPr/>
        </p:nvSpPr>
        <p:spPr>
          <a:xfrm flipV="1">
            <a:off x="18152979" y="9723065"/>
            <a:ext cx="1" cy="2196386"/>
          </a:xfrm>
          <a:prstGeom prst="line">
            <a:avLst/>
          </a:prstGeom>
          <a:ln w="38100">
            <a:solidFill>
              <a:schemeClr val="accent1">
                <a:hueOff val="109193"/>
                <a:satOff val="-4874"/>
                <a:lumOff val="12971"/>
              </a:schemeClr>
            </a:solidFill>
            <a:miter lim="400000"/>
          </a:ln>
        </p:spPr>
        <p:txBody>
          <a:bodyPr lIns="71437" tIns="71437" rIns="71437" bIns="71437" anchor="ctr"/>
          <a:lstStyle/>
          <a:p>
            <a:pPr algn="ctr">
              <a:spcBef>
                <a:spcPts val="0"/>
              </a:spcBef>
              <a:defRPr sz="4200">
                <a:solidFill>
                  <a:srgbClr val="202020"/>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8" name="vídeo-pegado.png" descr="vídeo-pegado.png"/>
          <p:cNvPicPr>
            <a:picLocks noChangeAspect="1"/>
          </p:cNvPicPr>
          <p:nvPr/>
        </p:nvPicPr>
        <p:blipFill>
          <a:blip r:embed="rId3"/>
          <a:srcRect l="2115" t="20261" r="1240" b="3445"/>
          <a:stretch>
            <a:fillRect/>
          </a:stretch>
        </p:blipFill>
        <p:spPr>
          <a:xfrm>
            <a:off x="3113032" y="3205250"/>
            <a:ext cx="15535862" cy="8696834"/>
          </a:xfrm>
          <a:prstGeom prst="rect">
            <a:avLst/>
          </a:prstGeom>
          <a:ln w="12700">
            <a:miter lim="400000"/>
          </a:ln>
        </p:spPr>
      </p:pic>
      <p:sp>
        <p:nvSpPr>
          <p:cNvPr id="239" name="Lifestyle is associated with changes…"/>
          <p:cNvSpPr txBox="1"/>
          <p:nvPr/>
        </p:nvSpPr>
        <p:spPr>
          <a:xfrm>
            <a:off x="5658067" y="900686"/>
            <a:ext cx="8636324" cy="156527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spcBef>
                <a:spcPts val="0"/>
              </a:spcBef>
              <a:defRPr sz="4200">
                <a:solidFill>
                  <a:srgbClr val="FFFFFF"/>
                </a:solidFill>
              </a:defRPr>
            </a:pPr>
            <a:r>
              <a:t>Lifestyle is associated with changes </a:t>
            </a:r>
          </a:p>
          <a:p>
            <a:pPr algn="ctr">
              <a:spcBef>
                <a:spcPts val="0"/>
              </a:spcBef>
              <a:defRPr sz="4200">
                <a:solidFill>
                  <a:srgbClr val="FFFFFF"/>
                </a:solidFill>
              </a:defRPr>
            </a:pPr>
            <a:r>
              <a:t>in epigenetic clocks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1" name="vídeo-pegado.png" descr="vídeo-pegado.png"/>
          <p:cNvPicPr>
            <a:picLocks noChangeAspect="1"/>
          </p:cNvPicPr>
          <p:nvPr/>
        </p:nvPicPr>
        <p:blipFill>
          <a:blip r:embed="rId3" cstate="email">
            <a:extLst>
              <a:ext uri="{28A0092B-C50C-407E-A947-70E740481C1C}">
                <a14:useLocalDpi xmlns:a14="http://schemas.microsoft.com/office/drawing/2010/main"/>
              </a:ext>
            </a:extLst>
          </a:blip>
          <a:srcRect l="2327" t="962"/>
          <a:stretch>
            <a:fillRect/>
          </a:stretch>
        </p:blipFill>
        <p:spPr>
          <a:xfrm>
            <a:off x="3837909" y="2128639"/>
            <a:ext cx="14162053" cy="10182811"/>
          </a:xfrm>
          <a:prstGeom prst="rect">
            <a:avLst/>
          </a:prstGeom>
          <a:ln w="12700">
            <a:miter lim="400000"/>
          </a:ln>
        </p:spPr>
      </p:pic>
      <p:sp>
        <p:nvSpPr>
          <p:cNvPr id="242" name="Uses of epigenetics in LFM"/>
          <p:cNvSpPr txBox="1"/>
          <p:nvPr/>
        </p:nvSpPr>
        <p:spPr>
          <a:xfrm>
            <a:off x="6679879" y="944562"/>
            <a:ext cx="6514444" cy="85407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Uses of epigenetics in LFM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4" name="IMG_3002.PNG" descr="IMG_3002.PNG"/>
          <p:cNvPicPr>
            <a:picLocks noChangeAspect="1"/>
          </p:cNvPicPr>
          <p:nvPr/>
        </p:nvPicPr>
        <p:blipFill>
          <a:blip r:embed="rId3" cstate="email">
            <a:extLst>
              <a:ext uri="{28A0092B-C50C-407E-A947-70E740481C1C}">
                <a14:useLocalDpi xmlns:a14="http://schemas.microsoft.com/office/drawing/2010/main"/>
              </a:ext>
            </a:extLst>
          </a:blip>
          <a:srcRect l="13677" t="1456" r="9679" b="4947"/>
          <a:stretch>
            <a:fillRect/>
          </a:stretch>
        </p:blipFill>
        <p:spPr>
          <a:xfrm>
            <a:off x="61607" y="1200354"/>
            <a:ext cx="11614269" cy="6553935"/>
          </a:xfrm>
          <a:prstGeom prst="rect">
            <a:avLst/>
          </a:prstGeom>
          <a:ln w="12700">
            <a:miter lim="400000"/>
          </a:ln>
        </p:spPr>
      </p:pic>
      <p:sp>
        <p:nvSpPr>
          <p:cNvPr id="245" name="Mental health interventions"/>
          <p:cNvSpPr txBox="1"/>
          <p:nvPr/>
        </p:nvSpPr>
        <p:spPr>
          <a:xfrm>
            <a:off x="7912030" y="201201"/>
            <a:ext cx="6691029" cy="85407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Mental health interventions</a:t>
            </a:r>
          </a:p>
        </p:txBody>
      </p:sp>
      <p:grpSp>
        <p:nvGrpSpPr>
          <p:cNvPr id="248" name="Agrupar"/>
          <p:cNvGrpSpPr/>
          <p:nvPr/>
        </p:nvGrpSpPr>
        <p:grpSpPr>
          <a:xfrm>
            <a:off x="10284535" y="4111942"/>
            <a:ext cx="14367158" cy="8195193"/>
            <a:chOff x="0" y="0"/>
            <a:chExt cx="14367157" cy="8195192"/>
          </a:xfrm>
        </p:grpSpPr>
        <p:pic>
          <p:nvPicPr>
            <p:cNvPr id="246" name="IMG_3006.PNG" descr="IMG_3006.PNG"/>
            <p:cNvPicPr>
              <a:picLocks noChangeAspect="1"/>
            </p:cNvPicPr>
            <p:nvPr/>
          </p:nvPicPr>
          <p:blipFill>
            <a:blip r:embed="rId5" cstate="email">
              <a:extLst>
                <a:ext uri="{28A0092B-C50C-407E-A947-70E740481C1C}">
                  <a14:useLocalDpi xmlns:a14="http://schemas.microsoft.com/office/drawing/2010/main"/>
                </a:ext>
              </a:extLst>
            </a:blip>
            <a:srcRect l="11210" t="1365" r="10068" b="1365"/>
            <a:stretch>
              <a:fillRect/>
            </a:stretch>
          </p:blipFill>
          <p:spPr>
            <a:xfrm>
              <a:off x="14008" y="0"/>
              <a:ext cx="14353150" cy="8195193"/>
            </a:xfrm>
            <a:prstGeom prst="rect">
              <a:avLst/>
            </a:prstGeom>
            <a:ln w="12700" cap="flat">
              <a:noFill/>
              <a:miter lim="400000"/>
            </a:ln>
            <a:effectLst/>
          </p:spPr>
        </p:pic>
        <p:sp>
          <p:nvSpPr>
            <p:cNvPr id="247" name="Rectángulo"/>
            <p:cNvSpPr/>
            <p:nvPr/>
          </p:nvSpPr>
          <p:spPr>
            <a:xfrm>
              <a:off x="0" y="230424"/>
              <a:ext cx="391978" cy="1008263"/>
            </a:xfrm>
            <a:prstGeom prst="rect">
              <a:avLst/>
            </a:prstGeom>
            <a:solidFill>
              <a:srgbClr val="FFFFFF"/>
            </a:solidFill>
            <a:ln w="12700" cap="flat">
              <a:noFill/>
              <a:miter lim="400000"/>
            </a:ln>
            <a:effectLst/>
          </p:spPr>
          <p:txBody>
            <a:bodyPr wrap="square" lIns="71437" tIns="71437" rIns="71437" bIns="71437" numCol="1" anchor="ctr">
              <a:noAutofit/>
            </a:bodyPr>
            <a:lstStyle/>
            <a:p>
              <a:pPr algn="ctr">
                <a:spcBef>
                  <a:spcPts val="0"/>
                </a:spcBef>
                <a:defRPr sz="4200">
                  <a:solidFill>
                    <a:srgbClr val="FFFFFF"/>
                  </a:solidFill>
                </a:defRPr>
              </a:pPr>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52" name="Agrupar"/>
          <p:cNvGrpSpPr/>
          <p:nvPr/>
        </p:nvGrpSpPr>
        <p:grpSpPr>
          <a:xfrm>
            <a:off x="827290" y="2382691"/>
            <a:ext cx="11134731" cy="9721700"/>
            <a:chOff x="0" y="0"/>
            <a:chExt cx="11134730" cy="9721698"/>
          </a:xfrm>
        </p:grpSpPr>
        <p:pic>
          <p:nvPicPr>
            <p:cNvPr id="250" name="imagen-pegada.png" descr="imagen-pegada.png"/>
            <p:cNvPicPr>
              <a:picLocks noChangeAspect="1"/>
            </p:cNvPicPr>
            <p:nvPr/>
          </p:nvPicPr>
          <p:blipFill>
            <a:blip r:embed="rId3"/>
            <a:srcRect t="3002"/>
            <a:stretch>
              <a:fillRect/>
            </a:stretch>
          </p:blipFill>
          <p:spPr>
            <a:xfrm>
              <a:off x="0" y="0"/>
              <a:ext cx="11134731" cy="7029770"/>
            </a:xfrm>
            <a:prstGeom prst="rect">
              <a:avLst/>
            </a:prstGeom>
            <a:ln w="12700" cap="flat">
              <a:noFill/>
              <a:miter lim="400000"/>
            </a:ln>
            <a:effectLst/>
          </p:spPr>
        </p:pic>
        <p:pic>
          <p:nvPicPr>
            <p:cNvPr id="251" name="imagen-pegada.png" descr="imagen-pegada.png"/>
            <p:cNvPicPr>
              <a:picLocks noChangeAspect="1"/>
            </p:cNvPicPr>
            <p:nvPr/>
          </p:nvPicPr>
          <p:blipFill>
            <a:blip r:embed="rId4"/>
            <a:stretch>
              <a:fillRect/>
            </a:stretch>
          </p:blipFill>
          <p:spPr>
            <a:xfrm>
              <a:off x="0" y="7030642"/>
              <a:ext cx="11134731" cy="2691057"/>
            </a:xfrm>
            <a:prstGeom prst="rect">
              <a:avLst/>
            </a:prstGeom>
            <a:ln w="12700" cap="flat">
              <a:noFill/>
              <a:miter lim="400000"/>
            </a:ln>
            <a:effectLst/>
          </p:spPr>
        </p:pic>
      </p:grpSp>
      <p:pic>
        <p:nvPicPr>
          <p:cNvPr id="253" name="imagen-pegada.png" descr="imagen-pegada.png"/>
          <p:cNvPicPr>
            <a:picLocks noChangeAspect="1"/>
          </p:cNvPicPr>
          <p:nvPr/>
        </p:nvPicPr>
        <p:blipFill>
          <a:blip r:embed="rId5"/>
          <a:stretch>
            <a:fillRect/>
          </a:stretch>
        </p:blipFill>
        <p:spPr>
          <a:xfrm>
            <a:off x="12297138" y="2351964"/>
            <a:ext cx="11516047" cy="9565581"/>
          </a:xfrm>
          <a:prstGeom prst="rect">
            <a:avLst/>
          </a:prstGeom>
          <a:ln w="12700">
            <a:miter lim="400000"/>
          </a:ln>
        </p:spPr>
      </p:pic>
      <p:sp>
        <p:nvSpPr>
          <p:cNvPr id="254" name="Food  interventions through nutrients regulating the epigenome"/>
          <p:cNvSpPr txBox="1"/>
          <p:nvPr/>
        </p:nvSpPr>
        <p:spPr>
          <a:xfrm>
            <a:off x="3309910" y="859895"/>
            <a:ext cx="15252515" cy="854076"/>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Food  interventions through nutrients regulating the epigenome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3"/>
          <a:srcRect r="51087" b="23088"/>
          <a:stretch>
            <a:fillRect/>
          </a:stretch>
        </p:blipFill>
        <p:spPr>
          <a:xfrm>
            <a:off x="1842019" y="2009973"/>
            <a:ext cx="12157237" cy="9696204"/>
          </a:xfrm>
          <a:prstGeom prst="rect">
            <a:avLst/>
          </a:prstGeom>
          <a:ln w="12700">
            <a:miter lim="400000"/>
          </a:ln>
        </p:spPr>
      </p:pic>
      <p:sp>
        <p:nvSpPr>
          <p:cNvPr id="257" name="Lifestyle intervention planning and adaptation"/>
          <p:cNvSpPr txBox="1"/>
          <p:nvPr/>
        </p:nvSpPr>
        <p:spPr>
          <a:xfrm>
            <a:off x="6219621" y="958521"/>
            <a:ext cx="11194716" cy="85407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Lifestyle intervention planning and adaptation</a:t>
            </a:r>
          </a:p>
        </p:txBody>
      </p:sp>
      <p:pic>
        <p:nvPicPr>
          <p:cNvPr id="258"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rcRect l="9590" t="2570" r="53607" b="24632"/>
          <a:stretch>
            <a:fillRect/>
          </a:stretch>
        </p:blipFill>
        <p:spPr>
          <a:xfrm>
            <a:off x="14796703" y="2039525"/>
            <a:ext cx="5808545" cy="7055176"/>
          </a:xfrm>
          <a:prstGeom prst="rect">
            <a:avLst/>
          </a:prstGeom>
          <a:ln w="12700">
            <a:miter lim="400000"/>
          </a:ln>
        </p:spPr>
      </p:pic>
      <p:pic>
        <p:nvPicPr>
          <p:cNvPr id="259" name="vídeo-pegado.png" descr="vídeo-pegado.png"/>
          <p:cNvPicPr>
            <a:picLocks noChangeAspect="1"/>
          </p:cNvPicPr>
          <p:nvPr/>
        </p:nvPicPr>
        <p:blipFill>
          <a:blip r:embed="rId6" cstate="email">
            <a:extLst>
              <a:ext uri="{28A0092B-C50C-407E-A947-70E740481C1C}">
                <a14:useLocalDpi xmlns:a14="http://schemas.microsoft.com/office/drawing/2010/main"/>
              </a:ext>
            </a:extLst>
          </a:blip>
          <a:srcRect l="61781" b="58533"/>
          <a:stretch>
            <a:fillRect/>
          </a:stretch>
        </p:blipFill>
        <p:spPr>
          <a:xfrm>
            <a:off x="16761076" y="7488113"/>
            <a:ext cx="6412858" cy="427233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1" name="Imagen" descr="Imagen"/>
          <p:cNvPicPr>
            <a:picLocks noChangeAspect="1"/>
          </p:cNvPicPr>
          <p:nvPr/>
        </p:nvPicPr>
        <p:blipFill>
          <a:blip r:embed="rId3" cstate="email">
            <a:extLst>
              <a:ext uri="{28A0092B-C50C-407E-A947-70E740481C1C}">
                <a14:useLocalDpi xmlns:a14="http://schemas.microsoft.com/office/drawing/2010/main"/>
              </a:ext>
            </a:extLst>
          </a:blip>
          <a:srcRect l="47335" r="402" b="2770"/>
          <a:stretch>
            <a:fillRect/>
          </a:stretch>
        </p:blipFill>
        <p:spPr>
          <a:xfrm>
            <a:off x="657245" y="1831418"/>
            <a:ext cx="11114830" cy="10488502"/>
          </a:xfrm>
          <a:prstGeom prst="rect">
            <a:avLst/>
          </a:prstGeom>
          <a:ln w="12700">
            <a:miter lim="400000"/>
          </a:ln>
        </p:spPr>
      </p:pic>
      <p:pic>
        <p:nvPicPr>
          <p:cNvPr id="262" name="Imagen" descr="Imagen"/>
          <p:cNvPicPr>
            <a:picLocks noChangeAspect="1"/>
          </p:cNvPicPr>
          <p:nvPr/>
        </p:nvPicPr>
        <p:blipFill>
          <a:blip r:embed="rId4" cstate="email">
            <a:extLst>
              <a:ext uri="{28A0092B-C50C-407E-A947-70E740481C1C}">
                <a14:useLocalDpi xmlns:a14="http://schemas.microsoft.com/office/drawing/2010/main"/>
              </a:ext>
            </a:extLst>
          </a:blip>
          <a:srcRect l="46798" b="3808"/>
          <a:stretch>
            <a:fillRect/>
          </a:stretch>
        </p:blipFill>
        <p:spPr>
          <a:xfrm>
            <a:off x="13595620" y="1831365"/>
            <a:ext cx="11436768" cy="10488644"/>
          </a:xfrm>
          <a:prstGeom prst="rect">
            <a:avLst/>
          </a:prstGeom>
          <a:ln w="12700">
            <a:miter lim="400000"/>
          </a:ln>
        </p:spPr>
      </p:pic>
      <p:sp>
        <p:nvSpPr>
          <p:cNvPr id="263" name="Lifestyle intervention follow-up"/>
          <p:cNvSpPr txBox="1"/>
          <p:nvPr/>
        </p:nvSpPr>
        <p:spPr>
          <a:xfrm>
            <a:off x="8632151" y="330362"/>
            <a:ext cx="7683079" cy="854076"/>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Lifestyle intervention follow-up</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vídeo-pegado.png" descr="vídeo-pegad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7718" y="1382294"/>
            <a:ext cx="15385132" cy="8674990"/>
          </a:xfrm>
          <a:prstGeom prst="rect">
            <a:avLst/>
          </a:prstGeom>
          <a:ln w="12700">
            <a:miter lim="400000"/>
          </a:ln>
        </p:spPr>
      </p:pic>
      <p:sp>
        <p:nvSpPr>
          <p:cNvPr id="266" name="THE CLINICAL UNDERSTANDING IS ONLY BEGINING…"/>
          <p:cNvSpPr txBox="1"/>
          <p:nvPr/>
        </p:nvSpPr>
        <p:spPr>
          <a:xfrm>
            <a:off x="4471624" y="10713313"/>
            <a:ext cx="14537321" cy="854076"/>
          </a:xfrm>
          <a:prstGeom prst="rect">
            <a:avLst/>
          </a:prstGeom>
          <a:blipFill>
            <a:blip r:embed="rId3"/>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THE CLINICAL UNDERSTANDING IS ONLY BEGINING…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vídeo-pegado.png" descr="vídeo-pegado.png"/>
          <p:cNvPicPr>
            <a:picLocks noChangeAspect="1"/>
          </p:cNvPicPr>
          <p:nvPr/>
        </p:nvPicPr>
        <p:blipFill>
          <a:blip r:embed="rId2"/>
          <a:stretch>
            <a:fillRect/>
          </a:stretch>
        </p:blipFill>
        <p:spPr>
          <a:xfrm>
            <a:off x="622754" y="474236"/>
            <a:ext cx="22376897" cy="1220826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vídeo-pegado.png" descr="vídeo-pegado.png"/>
          <p:cNvPicPr>
            <a:picLocks noChangeAspect="1"/>
          </p:cNvPicPr>
          <p:nvPr/>
        </p:nvPicPr>
        <p:blipFill>
          <a:blip r:embed="rId2"/>
          <a:stretch>
            <a:fillRect/>
          </a:stretch>
        </p:blipFill>
        <p:spPr>
          <a:xfrm>
            <a:off x="1031953" y="1034726"/>
            <a:ext cx="22320094" cy="1164654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1" name="vídeo-pegado.png" descr="vídeo-pegado.png"/>
          <p:cNvPicPr>
            <a:picLocks noChangeAspect="1"/>
          </p:cNvPicPr>
          <p:nvPr/>
        </p:nvPicPr>
        <p:blipFill>
          <a:blip r:embed="rId3" cstate="email">
            <a:extLst>
              <a:ext uri="{28A0092B-C50C-407E-A947-70E740481C1C}">
                <a14:useLocalDpi xmlns:a14="http://schemas.microsoft.com/office/drawing/2010/main"/>
              </a:ext>
            </a:extLst>
          </a:blip>
          <a:srcRect l="1195" t="18559" b="1689"/>
          <a:stretch>
            <a:fillRect/>
          </a:stretch>
        </p:blipFill>
        <p:spPr>
          <a:xfrm>
            <a:off x="205328" y="6681136"/>
            <a:ext cx="9389432" cy="5374155"/>
          </a:xfrm>
          <a:prstGeom prst="rect">
            <a:avLst/>
          </a:prstGeom>
          <a:ln w="12700">
            <a:miter lim="400000"/>
          </a:ln>
        </p:spPr>
      </p:pic>
      <p:sp>
        <p:nvSpPr>
          <p:cNvPr id="192" name="Epigenetics &amp; Transcriptomics"/>
          <p:cNvSpPr txBox="1"/>
          <p:nvPr/>
        </p:nvSpPr>
        <p:spPr>
          <a:xfrm>
            <a:off x="10182634" y="1633766"/>
            <a:ext cx="10828453" cy="1152068"/>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spcBef>
                <a:spcPts val="0"/>
              </a:spcBef>
              <a:defRPr sz="6400" spc="-128">
                <a:solidFill>
                  <a:schemeClr val="accent1">
                    <a:hueOff val="54750"/>
                    <a:satOff val="-1697"/>
                    <a:lumOff val="-18038"/>
                  </a:schemeClr>
                </a:solidFill>
                <a:latin typeface="+mn-lt"/>
                <a:ea typeface="+mn-ea"/>
                <a:cs typeface="+mn-cs"/>
                <a:sym typeface="Didot"/>
              </a:defRPr>
            </a:lvl1pPr>
          </a:lstStyle>
          <a:p>
            <a:r>
              <a:t>Epigenetics &amp; Transcriptomics</a:t>
            </a:r>
          </a:p>
        </p:txBody>
      </p:sp>
      <p:pic>
        <p:nvPicPr>
          <p:cNvPr id="193" name="Imagen" descr="Imagen"/>
          <p:cNvPicPr>
            <a:picLocks noChangeAspect="1"/>
          </p:cNvPicPr>
          <p:nvPr/>
        </p:nvPicPr>
        <p:blipFill>
          <a:blip r:embed="rId5"/>
          <a:stretch>
            <a:fillRect/>
          </a:stretch>
        </p:blipFill>
        <p:spPr>
          <a:xfrm>
            <a:off x="10267782" y="3263900"/>
            <a:ext cx="10658157" cy="9000221"/>
          </a:xfrm>
          <a:prstGeom prst="rect">
            <a:avLst/>
          </a:prstGeom>
          <a:ln w="12700">
            <a:miter lim="400000"/>
          </a:ln>
        </p:spPr>
      </p:pic>
      <p:sp>
        <p:nvSpPr>
          <p:cNvPr id="194" name="Línea"/>
          <p:cNvSpPr/>
          <p:nvPr/>
        </p:nvSpPr>
        <p:spPr>
          <a:xfrm flipH="1">
            <a:off x="8139124" y="9597330"/>
            <a:ext cx="4541167" cy="1"/>
          </a:xfrm>
          <a:prstGeom prst="line">
            <a:avLst/>
          </a:prstGeom>
          <a:ln w="139700">
            <a:solidFill>
              <a:schemeClr val="accent1">
                <a:hueOff val="109193"/>
                <a:satOff val="-4874"/>
                <a:lumOff val="12971"/>
              </a:schemeClr>
            </a:solidFill>
            <a:miter lim="400000"/>
            <a:tailEnd type="triangle"/>
          </a:ln>
        </p:spPr>
        <p:txBody>
          <a:bodyPr lIns="71437" tIns="71437" rIns="71437" bIns="71437" anchor="ctr"/>
          <a:lstStyle/>
          <a:p>
            <a:pPr algn="ctr">
              <a:spcBef>
                <a:spcPts val="0"/>
              </a:spcBef>
              <a:defRPr sz="4200">
                <a:solidFill>
                  <a:srgbClr val="202020"/>
                </a:solidFill>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6" name="Imagen" descr="Imagen"/>
          <p:cNvPicPr>
            <a:picLocks noChangeAspect="1"/>
          </p:cNvPicPr>
          <p:nvPr/>
        </p:nvPicPr>
        <p:blipFill>
          <a:blip r:embed="rId3" cstate="email">
            <a:extLst>
              <a:ext uri="{28A0092B-C50C-407E-A947-70E740481C1C}">
                <a14:useLocalDpi xmlns:a14="http://schemas.microsoft.com/office/drawing/2010/main"/>
              </a:ext>
            </a:extLst>
          </a:blip>
          <a:srcRect t="11058"/>
          <a:stretch>
            <a:fillRect/>
          </a:stretch>
        </p:blipFill>
        <p:spPr>
          <a:xfrm>
            <a:off x="3048000" y="3105853"/>
            <a:ext cx="18288000" cy="8569784"/>
          </a:xfrm>
          <a:prstGeom prst="rect">
            <a:avLst/>
          </a:prstGeom>
          <a:ln w="12700">
            <a:miter lim="400000"/>
          </a:ln>
        </p:spPr>
      </p:pic>
      <p:pic>
        <p:nvPicPr>
          <p:cNvPr id="197" name="Imagen" descr="Imagen"/>
          <p:cNvPicPr>
            <a:picLocks noChangeAspect="1"/>
          </p:cNvPicPr>
          <p:nvPr/>
        </p:nvPicPr>
        <p:blipFill>
          <a:blip r:embed="rId3" cstate="email">
            <a:extLst>
              <a:ext uri="{28A0092B-C50C-407E-A947-70E740481C1C}">
                <a14:useLocalDpi xmlns:a14="http://schemas.microsoft.com/office/drawing/2010/main"/>
              </a:ext>
            </a:extLst>
          </a:blip>
          <a:srcRect t="11058" r="22467"/>
          <a:stretch>
            <a:fillRect/>
          </a:stretch>
        </p:blipFill>
        <p:spPr>
          <a:xfrm>
            <a:off x="2919663" y="3105853"/>
            <a:ext cx="14179078" cy="8569784"/>
          </a:xfrm>
          <a:prstGeom prst="rect">
            <a:avLst/>
          </a:prstGeom>
          <a:ln w="12700">
            <a:miter lim="400000"/>
          </a:ln>
        </p:spPr>
      </p:pic>
      <p:pic>
        <p:nvPicPr>
          <p:cNvPr id="198" name="Rectángulo Rectángulo" descr="Rectángulo Rectángulo"/>
          <p:cNvPicPr>
            <a:picLocks/>
          </p:cNvPicPr>
          <p:nvPr/>
        </p:nvPicPr>
        <p:blipFill>
          <a:blip r:embed="rId4"/>
          <a:stretch>
            <a:fillRect/>
          </a:stretch>
        </p:blipFill>
        <p:spPr>
          <a:xfrm>
            <a:off x="17008884" y="4464050"/>
            <a:ext cx="3798789" cy="659378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1" name="RNA EPIGENETIC TEST - BEYOND YOU (SANT PAU HOSP. MOLECULAR BIOLOGY DEPT)"/>
          <p:cNvSpPr txBox="1"/>
          <p:nvPr/>
        </p:nvSpPr>
        <p:spPr>
          <a:xfrm>
            <a:off x="5148399" y="950680"/>
            <a:ext cx="11438800" cy="1387476"/>
          </a:xfrm>
          <a:prstGeom prst="rect">
            <a:avLst/>
          </a:prstGeom>
          <a:blipFill>
            <a:blip r:embed="rId3"/>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a:spcBef>
                <a:spcPts val="0"/>
              </a:spcBef>
              <a:defRPr sz="4200">
                <a:solidFill>
                  <a:srgbClr val="FFFFFF"/>
                </a:solidFill>
              </a:defRPr>
            </a:pPr>
            <a:r>
              <a:t>RNA EPIGENETIC TEST - BEYOND YOU </a:t>
            </a:r>
            <a:r>
              <a:rPr sz="3100"/>
              <a:t>(SANT PAU HOSP. MOLECULAR BIOLOGY DEPT)</a:t>
            </a:r>
          </a:p>
        </p:txBody>
      </p:sp>
      <p:pic>
        <p:nvPicPr>
          <p:cNvPr id="202" name="vídeo-pegado.png" descr="vídeo-pegad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2365" y="3312717"/>
            <a:ext cx="12703386" cy="9226670"/>
          </a:xfrm>
          <a:prstGeom prst="rect">
            <a:avLst/>
          </a:prstGeom>
          <a:ln w="12700">
            <a:miter lim="400000"/>
          </a:ln>
        </p:spPr>
      </p:pic>
      <p:pic>
        <p:nvPicPr>
          <p:cNvPr id="203"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9015" y="3267242"/>
            <a:ext cx="8864601" cy="3708401"/>
          </a:xfrm>
          <a:prstGeom prst="rect">
            <a:avLst/>
          </a:prstGeom>
          <a:ln w="12700">
            <a:miter lim="400000"/>
          </a:ln>
        </p:spPr>
      </p:pic>
      <p:grpSp>
        <p:nvGrpSpPr>
          <p:cNvPr id="206" name="20 years of research in two large institutions, the Hospital Sant Pau and the Universitat Politècnica de Catalunya."/>
          <p:cNvGrpSpPr/>
          <p:nvPr/>
        </p:nvGrpSpPr>
        <p:grpSpPr>
          <a:xfrm>
            <a:off x="1075121" y="8336529"/>
            <a:ext cx="10141596" cy="1235076"/>
            <a:chOff x="0" y="0"/>
            <a:chExt cx="10141594" cy="1235075"/>
          </a:xfrm>
        </p:grpSpPr>
        <p:sp>
          <p:nvSpPr>
            <p:cNvPr id="205" name="20 years of research in two large institutions, the Hospital Sant Pau and the Universitat Politècnica de Catalunya."/>
            <p:cNvSpPr txBox="1"/>
            <p:nvPr/>
          </p:nvSpPr>
          <p:spPr>
            <a:xfrm>
              <a:off x="31750" y="31750"/>
              <a:ext cx="10078095" cy="117157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2900">
                  <a:solidFill>
                    <a:srgbClr val="202020"/>
                  </a:solidFill>
                </a:defRPr>
              </a:lvl1pPr>
            </a:lstStyle>
            <a:p>
              <a:r>
                <a:t>20 years of research in two large institutions, the Hospital Sant Pau and the Universitat Politècnica de Catalunya. </a:t>
              </a:r>
            </a:p>
          </p:txBody>
        </p:sp>
        <p:pic>
          <p:nvPicPr>
            <p:cNvPr id="204" name="20 years of research in two large institutions, the Hospital Sant Pau and the Universitat Politècnica de Catalunya. 20 years of research in two large institutions, the Hospital Sant Pau and the Universitat Politècnica de Catalunya. " descr="20 years of research in two large institutions, the Hospital Sant Pau and the Universitat Politècnica de Catalunya. 20 years of research in two large institutions, the Hospital Sant Pau and the Universitat Politècnica de Catalunya. "/>
            <p:cNvPicPr>
              <a:picLocks/>
            </p:cNvPicPr>
            <p:nvPr/>
          </p:nvPicPr>
          <p:blipFill>
            <a:blip r:embed="rId6"/>
            <a:stretch>
              <a:fillRect/>
            </a:stretch>
          </p:blipFill>
          <p:spPr>
            <a:xfrm>
              <a:off x="0" y="0"/>
              <a:ext cx="10141595" cy="1235075"/>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21" name="Agrupar"/>
          <p:cNvGrpSpPr/>
          <p:nvPr/>
        </p:nvGrpSpPr>
        <p:grpSpPr>
          <a:xfrm>
            <a:off x="863600" y="1915164"/>
            <a:ext cx="18288000" cy="9276073"/>
            <a:chOff x="0" y="0"/>
            <a:chExt cx="18288000" cy="9276071"/>
          </a:xfrm>
        </p:grpSpPr>
        <p:pic>
          <p:nvPicPr>
            <p:cNvPr id="208" name="Imagen" descr="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9276072"/>
            </a:xfrm>
            <a:prstGeom prst="rect">
              <a:avLst/>
            </a:prstGeom>
            <a:ln w="12700" cap="flat">
              <a:noFill/>
              <a:miter lim="400000"/>
            </a:ln>
            <a:effectLst/>
          </p:spPr>
        </p:pic>
        <p:grpSp>
          <p:nvGrpSpPr>
            <p:cNvPr id="211" name="Metabolic pathways"/>
            <p:cNvGrpSpPr/>
            <p:nvPr/>
          </p:nvGrpSpPr>
          <p:grpSpPr>
            <a:xfrm>
              <a:off x="719017" y="667698"/>
              <a:ext cx="9469859" cy="981076"/>
              <a:chOff x="0" y="0"/>
              <a:chExt cx="9469857" cy="981075"/>
            </a:xfrm>
          </p:grpSpPr>
          <p:sp>
            <p:nvSpPr>
              <p:cNvPr id="210" name="Metabolic pathways"/>
              <p:cNvSpPr txBox="1"/>
              <p:nvPr/>
            </p:nvSpPr>
            <p:spPr>
              <a:xfrm>
                <a:off x="31750" y="31750"/>
                <a:ext cx="9406358" cy="917575"/>
              </a:xfrm>
              <a:prstGeom prst="rect">
                <a:avLst/>
              </a:prstGeom>
              <a:solidFill>
                <a:srgbClr val="615F5C"/>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4200">
                    <a:solidFill>
                      <a:srgbClr val="FFFFFF"/>
                    </a:solidFill>
                  </a:defRPr>
                </a:lvl1pPr>
              </a:lstStyle>
              <a:p>
                <a:r>
                  <a:t>Metabolic pathways</a:t>
                </a:r>
              </a:p>
            </p:txBody>
          </p:sp>
          <p:pic>
            <p:nvPicPr>
              <p:cNvPr id="209" name="Metabolic pathways Metabolic pathways" descr="Metabolic pathways Metabolic pathways"/>
              <p:cNvPicPr>
                <a:picLocks/>
              </p:cNvPicPr>
              <p:nvPr/>
            </p:nvPicPr>
            <p:blipFill>
              <a:blip r:embed="rId4"/>
              <a:stretch>
                <a:fillRect/>
              </a:stretch>
            </p:blipFill>
            <p:spPr>
              <a:xfrm>
                <a:off x="0" y="0"/>
                <a:ext cx="9469858" cy="981075"/>
              </a:xfrm>
              <a:prstGeom prst="rect">
                <a:avLst/>
              </a:prstGeom>
              <a:effectLst/>
            </p:spPr>
          </p:pic>
        </p:grpSp>
        <p:sp>
          <p:nvSpPr>
            <p:cNvPr id="212" name="Mitochondrial disfunction"/>
            <p:cNvSpPr txBox="1"/>
            <p:nvPr/>
          </p:nvSpPr>
          <p:spPr>
            <a:xfrm>
              <a:off x="1958646" y="4274498"/>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Mitochondrial disfunction</a:t>
              </a:r>
            </a:p>
          </p:txBody>
        </p:sp>
        <p:sp>
          <p:nvSpPr>
            <p:cNvPr id="213" name="Altered intercellular communication"/>
            <p:cNvSpPr txBox="1"/>
            <p:nvPr/>
          </p:nvSpPr>
          <p:spPr>
            <a:xfrm>
              <a:off x="4845779" y="4274498"/>
              <a:ext cx="2369505"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Altered intercellular communication</a:t>
              </a:r>
            </a:p>
          </p:txBody>
        </p:sp>
        <p:sp>
          <p:nvSpPr>
            <p:cNvPr id="214" name="Genomic instability"/>
            <p:cNvSpPr txBox="1"/>
            <p:nvPr/>
          </p:nvSpPr>
          <p:spPr>
            <a:xfrm>
              <a:off x="8311349" y="4401498"/>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Genomic instability</a:t>
              </a:r>
            </a:p>
          </p:txBody>
        </p:sp>
        <p:sp>
          <p:nvSpPr>
            <p:cNvPr id="215" name="Telomere shortening"/>
            <p:cNvSpPr txBox="1"/>
            <p:nvPr/>
          </p:nvSpPr>
          <p:spPr>
            <a:xfrm>
              <a:off x="11343650" y="4401498"/>
              <a:ext cx="1895308"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Telomere shortening</a:t>
              </a:r>
            </a:p>
          </p:txBody>
        </p:sp>
        <p:sp>
          <p:nvSpPr>
            <p:cNvPr id="216" name="Epigenetic alterations"/>
            <p:cNvSpPr txBox="1"/>
            <p:nvPr/>
          </p:nvSpPr>
          <p:spPr>
            <a:xfrm>
              <a:off x="14402756" y="4401498"/>
              <a:ext cx="189530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Epigenetic alterations</a:t>
              </a:r>
            </a:p>
          </p:txBody>
        </p:sp>
        <p:sp>
          <p:nvSpPr>
            <p:cNvPr id="217" name="Lose of prosteosthasis"/>
            <p:cNvSpPr txBox="1"/>
            <p:nvPr/>
          </p:nvSpPr>
          <p:spPr>
            <a:xfrm>
              <a:off x="3677379" y="7974431"/>
              <a:ext cx="1800769"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Lose of prosteosthasis</a:t>
              </a:r>
            </a:p>
          </p:txBody>
        </p:sp>
        <p:sp>
          <p:nvSpPr>
            <p:cNvPr id="218" name="Nutrient dysregulation"/>
            <p:cNvSpPr txBox="1"/>
            <p:nvPr/>
          </p:nvSpPr>
          <p:spPr>
            <a:xfrm>
              <a:off x="6455712" y="8120481"/>
              <a:ext cx="2579905" cy="4349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Nutrient dysregulation</a:t>
              </a:r>
            </a:p>
          </p:txBody>
        </p:sp>
        <p:sp>
          <p:nvSpPr>
            <p:cNvPr id="219" name="Warned out stem cells"/>
            <p:cNvSpPr txBox="1"/>
            <p:nvPr/>
          </p:nvSpPr>
          <p:spPr>
            <a:xfrm>
              <a:off x="9815712" y="8092964"/>
              <a:ext cx="2108203"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Warned out stem cells</a:t>
              </a:r>
            </a:p>
          </p:txBody>
        </p:sp>
        <p:sp>
          <p:nvSpPr>
            <p:cNvPr id="220" name="Cellular senescence"/>
            <p:cNvSpPr txBox="1"/>
            <p:nvPr/>
          </p:nvSpPr>
          <p:spPr>
            <a:xfrm>
              <a:off x="13176978" y="8092964"/>
              <a:ext cx="1800770" cy="727076"/>
            </a:xfrm>
            <a:prstGeom prst="rect">
              <a:avLst/>
            </a:prstGeom>
            <a:blipFill rotWithShape="1">
              <a:blip r:embed="rId5"/>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1700">
                  <a:solidFill>
                    <a:srgbClr val="FFFFFF"/>
                  </a:solidFill>
                </a:defRPr>
              </a:lvl1pPr>
            </a:lstStyle>
            <a:p>
              <a:r>
                <a:t>Cellular senescence</a:t>
              </a:r>
            </a:p>
          </p:txBody>
        </p:sp>
      </p:grpSp>
      <p:sp>
        <p:nvSpPr>
          <p:cNvPr id="222" name="PRECISION MEDICINE THROUGH AI"/>
          <p:cNvSpPr txBox="1"/>
          <p:nvPr/>
        </p:nvSpPr>
        <p:spPr>
          <a:xfrm>
            <a:off x="6309876" y="766762"/>
            <a:ext cx="9577066" cy="854076"/>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PRECISION MEDICINE THROUGH AI</a:t>
            </a:r>
          </a:p>
        </p:txBody>
      </p:sp>
      <p:grpSp>
        <p:nvGrpSpPr>
          <p:cNvPr id="225" name="Analysis  of RNA levels to examine the expression of all genes in the whole genome associated with over 360 metabolic pathways with just a blood sample"/>
          <p:cNvGrpSpPr/>
          <p:nvPr/>
        </p:nvGrpSpPr>
        <p:grpSpPr>
          <a:xfrm>
            <a:off x="19763819" y="4386262"/>
            <a:ext cx="4256430" cy="4333876"/>
            <a:chOff x="0" y="0"/>
            <a:chExt cx="4256428" cy="4333875"/>
          </a:xfrm>
        </p:grpSpPr>
        <p:sp>
          <p:nvSpPr>
            <p:cNvPr id="224" name="Analysis  of RNA levels to examine the expression of all genes in the whole genome associated with over 360 metabolic pathways with just a blood sample"/>
            <p:cNvSpPr txBox="1"/>
            <p:nvPr/>
          </p:nvSpPr>
          <p:spPr>
            <a:xfrm>
              <a:off x="31750" y="31750"/>
              <a:ext cx="4192929" cy="427037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a:spcBef>
                  <a:spcPts val="0"/>
                </a:spcBef>
                <a:defRPr sz="3000">
                  <a:solidFill>
                    <a:srgbClr val="202020"/>
                  </a:solidFill>
                </a:defRPr>
              </a:lvl1pPr>
            </a:lstStyle>
            <a:p>
              <a:r>
                <a:t>Analysis  of RNA levels to examine the expression of all genes in the whole genome associated with over 360 metabolic pathways with just a blood sample</a:t>
              </a:r>
            </a:p>
          </p:txBody>
        </p:sp>
        <p:pic>
          <p:nvPicPr>
            <p:cNvPr id="223" name="Analysis  of RNA levels to examine the expression of all genes in the whole genome associated with over 360 metabolic pathways with just a blood sample Analysis  of RNA levels to examine the expression of all genes in the whole genome associated with ove" descr="Analysis  of RNA levels to examine the expression of all genes in the whole genome associated with over 360 metabolic pathways with just a blood sample Analysis  of RNA levels to examine the expression of all genes in the whole genome associated with over 360 metabolic pathways with just a blood sample"/>
            <p:cNvPicPr>
              <a:picLocks/>
            </p:cNvPicPr>
            <p:nvPr/>
          </p:nvPicPr>
          <p:blipFill>
            <a:blip r:embed="rId7"/>
            <a:stretch>
              <a:fillRect/>
            </a:stretch>
          </p:blipFill>
          <p:spPr>
            <a:xfrm>
              <a:off x="0" y="0"/>
              <a:ext cx="4256429" cy="4333875"/>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3"/>
          <a:stretch>
            <a:fillRect/>
          </a:stretch>
        </p:blipFill>
        <p:spPr>
          <a:xfrm>
            <a:off x="4196219" y="2987554"/>
            <a:ext cx="18937962" cy="7740892"/>
          </a:xfrm>
          <a:prstGeom prst="rect">
            <a:avLst/>
          </a:prstGeom>
          <a:ln w="12700">
            <a:miter lim="400000"/>
          </a:ln>
        </p:spPr>
      </p:pic>
      <p:sp>
        <p:nvSpPr>
          <p:cNvPr id="228" name="PRECISION TOOL FOR PERSONALIZED LIFESTYLE MEDICNE"/>
          <p:cNvSpPr txBox="1"/>
          <p:nvPr/>
        </p:nvSpPr>
        <p:spPr>
          <a:xfrm>
            <a:off x="5576038" y="1325562"/>
            <a:ext cx="15715593" cy="854076"/>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spcBef>
                <a:spcPts val="0"/>
              </a:spcBef>
              <a:defRPr sz="4200">
                <a:solidFill>
                  <a:srgbClr val="FFFFFF"/>
                </a:solidFill>
              </a:defRPr>
            </a:lvl1pPr>
          </a:lstStyle>
          <a:p>
            <a:r>
              <a:t>PRECISION TOOL FOR PERSONALIZED LIFESTYLE MEDICNE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34" name="Agrupar"/>
          <p:cNvGrpSpPr/>
          <p:nvPr/>
        </p:nvGrpSpPr>
        <p:grpSpPr>
          <a:xfrm>
            <a:off x="7201114" y="627020"/>
            <a:ext cx="16931840" cy="11811934"/>
            <a:chOff x="0" y="0"/>
            <a:chExt cx="16931839" cy="11811933"/>
          </a:xfrm>
        </p:grpSpPr>
        <p:grpSp>
          <p:nvGrpSpPr>
            <p:cNvPr id="232" name="Agrupar"/>
            <p:cNvGrpSpPr/>
            <p:nvPr/>
          </p:nvGrpSpPr>
          <p:grpSpPr>
            <a:xfrm>
              <a:off x="0" y="-1"/>
              <a:ext cx="16931840" cy="11811935"/>
              <a:chOff x="0" y="0"/>
              <a:chExt cx="16931839" cy="11811933"/>
            </a:xfrm>
          </p:grpSpPr>
          <p:pic>
            <p:nvPicPr>
              <p:cNvPr id="230" name="vídeo-pegado.png" descr="vídeo-pegado.png"/>
              <p:cNvPicPr>
                <a:picLocks noChangeAspect="1"/>
              </p:cNvPicPr>
              <p:nvPr/>
            </p:nvPicPr>
            <p:blipFill>
              <a:blip r:embed="rId3"/>
              <a:srcRect l="1462" t="10251" r="1462" b="1495"/>
              <a:stretch>
                <a:fillRect/>
              </a:stretch>
            </p:blipFill>
            <p:spPr>
              <a:xfrm>
                <a:off x="0" y="896626"/>
                <a:ext cx="16931840" cy="10915308"/>
              </a:xfrm>
              <a:prstGeom prst="rect">
                <a:avLst/>
              </a:prstGeom>
              <a:ln w="12700" cap="flat">
                <a:noFill/>
                <a:miter lim="400000"/>
              </a:ln>
              <a:effectLst/>
            </p:spPr>
          </p:pic>
          <p:sp>
            <p:nvSpPr>
              <p:cNvPr id="231" name="Lifestyle modulates the epigenome"/>
              <p:cNvSpPr txBox="1"/>
              <p:nvPr/>
            </p:nvSpPr>
            <p:spPr>
              <a:xfrm>
                <a:off x="3157191" y="0"/>
                <a:ext cx="13070361" cy="956695"/>
              </a:xfrm>
              <a:prstGeom prst="rect">
                <a:avLst/>
              </a:prstGeom>
              <a:blipFill rotWithShape="1">
                <a:blip r:embed="rId4"/>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spcBef>
                    <a:spcPts val="0"/>
                  </a:spcBef>
                  <a:defRPr sz="6300">
                    <a:solidFill>
                      <a:srgbClr val="FFFFFF"/>
                    </a:solidFill>
                    <a:latin typeface="+mn-lt"/>
                    <a:ea typeface="+mn-ea"/>
                    <a:cs typeface="+mn-cs"/>
                    <a:sym typeface="Didot"/>
                  </a:defRPr>
                </a:lvl1pPr>
              </a:lstStyle>
              <a:p>
                <a:r>
                  <a:t>Lifestyle modulates the epigenome</a:t>
                </a:r>
              </a:p>
            </p:txBody>
          </p:sp>
        </p:grpSp>
        <p:sp>
          <p:nvSpPr>
            <p:cNvPr id="233" name="Rectángulo"/>
            <p:cNvSpPr/>
            <p:nvPr/>
          </p:nvSpPr>
          <p:spPr>
            <a:xfrm>
              <a:off x="780379" y="977761"/>
              <a:ext cx="15371082" cy="1204906"/>
            </a:xfrm>
            <a:prstGeom prst="rect">
              <a:avLst/>
            </a:prstGeom>
            <a:solidFill>
              <a:srgbClr val="FFFFFF"/>
            </a:solidFill>
            <a:ln w="12700" cap="flat">
              <a:noFill/>
              <a:miter lim="400000"/>
            </a:ln>
            <a:effectLst/>
          </p:spPr>
          <p:txBody>
            <a:bodyPr wrap="square" lIns="71437" tIns="71437" rIns="71437" bIns="71437" numCol="1" anchor="ctr">
              <a:noAutofit/>
            </a:bodyPr>
            <a:lstStyle/>
            <a:p>
              <a:pPr algn="ctr">
                <a:spcBef>
                  <a:spcPts val="0"/>
                </a:spcBef>
                <a:defRPr sz="4200">
                  <a:solidFill>
                    <a:srgbClr val="FFFFFF"/>
                  </a:solidFill>
                </a:defRPr>
              </a:pPr>
              <a:endParaRPr/>
            </a:p>
          </p:txBody>
        </p:sp>
      </p:grpSp>
      <p:pic>
        <p:nvPicPr>
          <p:cNvPr id="235" name="vídeo-pegado.png" descr="vídeo-pegado.png"/>
          <p:cNvPicPr>
            <a:picLocks noChangeAspect="1"/>
          </p:cNvPicPr>
          <p:nvPr/>
        </p:nvPicPr>
        <p:blipFill>
          <a:blip r:embed="rId5" cstate="email">
            <a:extLst>
              <a:ext uri="{28A0092B-C50C-407E-A947-70E740481C1C}">
                <a14:useLocalDpi xmlns:a14="http://schemas.microsoft.com/office/drawing/2010/main"/>
              </a:ext>
            </a:extLst>
          </a:blip>
          <a:srcRect l="1110" t="13309" b="1846"/>
          <a:stretch>
            <a:fillRect/>
          </a:stretch>
        </p:blipFill>
        <p:spPr>
          <a:xfrm>
            <a:off x="189962" y="3101331"/>
            <a:ext cx="6965649" cy="4237920"/>
          </a:xfrm>
          <a:prstGeom prst="rect">
            <a:avLst/>
          </a:prstGeom>
          <a:ln w="12700">
            <a:miter lim="400000"/>
          </a:ln>
        </p:spPr>
      </p:pic>
      <p:sp>
        <p:nvSpPr>
          <p:cNvPr id="236" name="Flecha"/>
          <p:cNvSpPr/>
          <p:nvPr/>
        </p:nvSpPr>
        <p:spPr>
          <a:xfrm>
            <a:off x="6588314" y="5188623"/>
            <a:ext cx="3753067" cy="475177"/>
          </a:xfrm>
          <a:prstGeom prst="rightArrow">
            <a:avLst>
              <a:gd name="adj1" fmla="val 32000"/>
              <a:gd name="adj2" fmla="val 171052"/>
            </a:avLst>
          </a:prstGeom>
          <a:blipFill>
            <a:blip r:embed="rId4"/>
          </a:blipFill>
          <a:ln w="12700">
            <a:miter lim="400000"/>
          </a:ln>
        </p:spPr>
        <p:txBody>
          <a:bodyPr lIns="71437" tIns="71437" rIns="71437" bIns="71437" anchor="ctr"/>
          <a:lstStyle/>
          <a:p>
            <a:pPr algn="ctr">
              <a:spcBef>
                <a:spcPts val="0"/>
              </a:spcBef>
              <a:defRPr sz="4200">
                <a:solidFill>
                  <a:srgbClr val="FFFFFF"/>
                </a:solidFill>
              </a:defRPr>
            </a:pPr>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5900"/>
          </a:spcBef>
          <a:spcAft>
            <a:spcPts val="0"/>
          </a:spcAft>
          <a:buClrTx/>
          <a:buSzTx/>
          <a:buFontTx/>
          <a:buNone/>
          <a:tabLst/>
          <a:defRPr kumimoji="0" sz="5200" b="0" i="0" u="none" strike="noStrike" cap="none" spc="0" normalizeH="0" baseline="0">
            <a:ln>
              <a:noFill/>
            </a:ln>
            <a:solidFill>
              <a:srgbClr val="000000"/>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182</Words>
  <Application>Microsoft Office PowerPoint</Application>
  <PresentationFormat>Custom</PresentationFormat>
  <Paragraphs>32</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Next Regular</vt:lpstr>
      <vt:lpstr>Didot</vt:lpstr>
      <vt:lpstr>Helvetica</vt:lpstr>
      <vt:lpstr>Helvetica Neue</vt:lpstr>
      <vt:lpstr>Palatino</vt:lpstr>
      <vt:lpstr>Zapf Dingbats</vt:lpstr>
      <vt:lpstr>Editorial</vt:lpstr>
      <vt:lpstr>Epigenetics and lifestyle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Epigenetics and lifestyle</dc:title>
  <dc:creator>Diszterem</dc:creator>
  <cp:lastModifiedBy>Yiota Mitroyianni</cp:lastModifiedBy>
  <cp:revision>2</cp:revision>
  <dcterms:modified xsi:type="dcterms:W3CDTF">2024-01-05T08:04:43Z</dcterms:modified>
</cp:coreProperties>
</file>