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347" r:id="rId2"/>
    <p:sldId id="306" r:id="rId3"/>
    <p:sldId id="308" r:id="rId4"/>
    <p:sldId id="312" r:id="rId5"/>
    <p:sldId id="313" r:id="rId6"/>
    <p:sldId id="258" r:id="rId7"/>
    <p:sldId id="353" r:id="rId8"/>
    <p:sldId id="260" r:id="rId9"/>
    <p:sldId id="317" r:id="rId10"/>
    <p:sldId id="267" r:id="rId11"/>
    <p:sldId id="342" r:id="rId12"/>
    <p:sldId id="344" r:id="rId13"/>
    <p:sldId id="270" r:id="rId14"/>
    <p:sldId id="333" r:id="rId15"/>
    <p:sldId id="275" r:id="rId16"/>
    <p:sldId id="276" r:id="rId17"/>
    <p:sldId id="277" r:id="rId18"/>
    <p:sldId id="278" r:id="rId19"/>
    <p:sldId id="330" r:id="rId20"/>
    <p:sldId id="288" r:id="rId21"/>
    <p:sldId id="350" r:id="rId22"/>
    <p:sldId id="351" r:id="rId23"/>
    <p:sldId id="291" r:id="rId24"/>
    <p:sldId id="292" r:id="rId25"/>
    <p:sldId id="293" r:id="rId26"/>
    <p:sldId id="355" r:id="rId27"/>
    <p:sldId id="357" r:id="rId28"/>
    <p:sldId id="356" r:id="rId29"/>
    <p:sldId id="295" r:id="rId30"/>
    <p:sldId id="316" r:id="rId31"/>
    <p:sldId id="339" r:id="rId32"/>
    <p:sldId id="352" r:id="rId33"/>
    <p:sldId id="348" r:id="rId34"/>
    <p:sldId id="349" r:id="rId35"/>
    <p:sldId id="354"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6970"/>
    <a:srgbClr val="2A495C"/>
    <a:srgbClr val="265C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632" autoAdjust="0"/>
  </p:normalViewPr>
  <p:slideViewPr>
    <p:cSldViewPr>
      <p:cViewPr varScale="1">
        <p:scale>
          <a:sx n="136" d="100"/>
          <a:sy n="136" d="100"/>
        </p:scale>
        <p:origin x="2436" y="1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09B7A4-D7F9-4A71-837A-EA59148C3E09}"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ro-RO"/>
        </a:p>
      </dgm:t>
    </dgm:pt>
    <dgm:pt modelId="{FCB80641-A7AA-4B42-893C-7210359FAC08}">
      <dgm:prSet phldrT="[Text]" custT="1"/>
      <dgm:spPr>
        <a:solidFill>
          <a:srgbClr val="2A495C"/>
        </a:solidFill>
      </dgm:spPr>
      <dgm:t>
        <a:bodyPr/>
        <a:lstStyle/>
        <a:p>
          <a:r>
            <a:rPr lang="ro-RO" sz="1600" b="1" dirty="0"/>
            <a:t>L</a:t>
          </a:r>
          <a:r>
            <a:rPr lang="en-US" sz="1600" b="1" dirty="0" err="1"/>
            <a:t>imited</a:t>
          </a:r>
          <a:r>
            <a:rPr lang="en-US" sz="1600" b="1" dirty="0"/>
            <a:t> evidence from clinical trials </a:t>
          </a:r>
          <a:r>
            <a:rPr lang="ro-RO" sz="1600" b="1" dirty="0"/>
            <a:t> -  </a:t>
          </a:r>
          <a:r>
            <a:rPr lang="en-US" sz="1600" dirty="0"/>
            <a:t>suggest that the </a:t>
          </a:r>
          <a:r>
            <a:rPr lang="en-US" sz="1600" b="1" dirty="0"/>
            <a:t>Mediterranean</a:t>
          </a:r>
          <a:r>
            <a:rPr lang="ro-RO" sz="1600" b="1" dirty="0"/>
            <a:t> </a:t>
          </a:r>
          <a:r>
            <a:rPr lang="en-US" sz="1600" b="1" dirty="0"/>
            <a:t>dietary patterns </a:t>
          </a:r>
          <a:endParaRPr lang="ro-RO" sz="1600" b="1" dirty="0"/>
        </a:p>
        <a:p>
          <a:r>
            <a:rPr lang="en-US" sz="1600" b="1" dirty="0"/>
            <a:t>improve </a:t>
          </a:r>
          <a:r>
            <a:rPr lang="en-US" sz="1600" dirty="0"/>
            <a:t>cognitive performance and </a:t>
          </a:r>
          <a:endParaRPr lang="ro-RO" sz="1600" dirty="0"/>
        </a:p>
        <a:p>
          <a:r>
            <a:rPr lang="en-US" sz="1600" dirty="0"/>
            <a:t>reduce the risk for cognitive</a:t>
          </a:r>
          <a:r>
            <a:rPr lang="ro-RO" sz="1600" dirty="0"/>
            <a:t> </a:t>
          </a:r>
          <a:r>
            <a:rPr lang="en-US" sz="1600" dirty="0"/>
            <a:t>decline and dementia, including Alzheimer’s disease </a:t>
          </a:r>
          <a:endParaRPr lang="ro-RO" sz="1600" b="1" dirty="0"/>
        </a:p>
      </dgm:t>
    </dgm:pt>
    <dgm:pt modelId="{B38FB7C9-3025-4991-9C71-A8B7DE53CD82}" type="parTrans" cxnId="{D66CF4A3-A6C1-49B4-AE2B-88F120B30CAC}">
      <dgm:prSet/>
      <dgm:spPr/>
      <dgm:t>
        <a:bodyPr/>
        <a:lstStyle/>
        <a:p>
          <a:endParaRPr lang="ro-RO"/>
        </a:p>
      </dgm:t>
    </dgm:pt>
    <dgm:pt modelId="{6AD2E61F-1AF9-4D9C-AD7A-C998A521568C}" type="sibTrans" cxnId="{D66CF4A3-A6C1-49B4-AE2B-88F120B30CAC}">
      <dgm:prSet/>
      <dgm:spPr/>
      <dgm:t>
        <a:bodyPr/>
        <a:lstStyle/>
        <a:p>
          <a:endParaRPr lang="ro-RO"/>
        </a:p>
      </dgm:t>
    </dgm:pt>
    <dgm:pt modelId="{2AADA901-5F14-46DA-982D-DE3B2C9A344B}">
      <dgm:prSet phldrT="[Text]" custT="1"/>
      <dgm:spPr>
        <a:solidFill>
          <a:srgbClr val="2A495C"/>
        </a:solidFill>
      </dgm:spPr>
      <dgm:t>
        <a:bodyPr/>
        <a:lstStyle/>
        <a:p>
          <a:r>
            <a:rPr lang="ro-RO" sz="1600" dirty="0"/>
            <a:t>H</a:t>
          </a:r>
          <a:r>
            <a:rPr lang="en-US" sz="1600" dirty="0" err="1"/>
            <a:t>igh</a:t>
          </a:r>
          <a:r>
            <a:rPr lang="en-US" sz="1600" dirty="0"/>
            <a:t> adherence</a:t>
          </a:r>
          <a:r>
            <a:rPr lang="ro-RO" sz="1600" dirty="0"/>
            <a:t> </a:t>
          </a:r>
          <a:r>
            <a:rPr lang="en-US" sz="1600" dirty="0"/>
            <a:t>to the Mediterranean diet has been associate with</a:t>
          </a:r>
          <a:endParaRPr lang="ro-RO" sz="1600" dirty="0"/>
        </a:p>
        <a:p>
          <a:r>
            <a:rPr lang="en-US" sz="1600" dirty="0"/>
            <a:t> a </a:t>
          </a:r>
          <a:r>
            <a:rPr lang="en-US" sz="1600" b="1" dirty="0"/>
            <a:t>decreased risk of depressive</a:t>
          </a:r>
          <a:r>
            <a:rPr lang="ro-RO" sz="1600" b="1" dirty="0"/>
            <a:t> disorders</a:t>
          </a:r>
          <a:r>
            <a:rPr lang="ro-RO" sz="1600" dirty="0"/>
            <a:t> </a:t>
          </a:r>
          <a:endParaRPr lang="ro-RO" sz="1600" b="1" dirty="0"/>
        </a:p>
      </dgm:t>
    </dgm:pt>
    <dgm:pt modelId="{3E8B05BC-DF9E-4EC8-81B2-C4A975AB301A}" type="parTrans" cxnId="{AD2FE50C-7494-44C0-BB01-795D1A16C8B3}">
      <dgm:prSet/>
      <dgm:spPr/>
      <dgm:t>
        <a:bodyPr/>
        <a:lstStyle/>
        <a:p>
          <a:endParaRPr lang="ro-RO"/>
        </a:p>
      </dgm:t>
    </dgm:pt>
    <dgm:pt modelId="{89B5DF48-4924-4B59-8455-69F96E68AD3A}" type="sibTrans" cxnId="{AD2FE50C-7494-44C0-BB01-795D1A16C8B3}">
      <dgm:prSet/>
      <dgm:spPr/>
      <dgm:t>
        <a:bodyPr/>
        <a:lstStyle/>
        <a:p>
          <a:endParaRPr lang="ro-RO"/>
        </a:p>
      </dgm:t>
    </dgm:pt>
    <dgm:pt modelId="{374D69A3-2D87-4649-AE5D-E44F40916C19}">
      <dgm:prSet phldrT="[Text]" custT="1"/>
      <dgm:spPr>
        <a:solidFill>
          <a:srgbClr val="2A495C"/>
        </a:solidFill>
      </dgm:spPr>
      <dgm:t>
        <a:bodyPr/>
        <a:lstStyle/>
        <a:p>
          <a:pPr>
            <a:lnSpc>
              <a:spcPct val="100000"/>
            </a:lnSpc>
          </a:pPr>
          <a:r>
            <a:rPr lang="ro-RO" sz="1600" dirty="0"/>
            <a:t>T</a:t>
          </a:r>
          <a:r>
            <a:rPr lang="en-US" sz="1600" dirty="0"/>
            <a:t>he </a:t>
          </a:r>
          <a:r>
            <a:rPr lang="en-US" sz="1600" b="1" dirty="0"/>
            <a:t>antioxidant, </a:t>
          </a:r>
          <a:r>
            <a:rPr lang="en-US" sz="1600" b="1" dirty="0" err="1"/>
            <a:t>antiinflammatory</a:t>
          </a:r>
          <a:r>
            <a:rPr lang="en-US" sz="1600" b="1" dirty="0"/>
            <a:t> and </a:t>
          </a:r>
          <a:r>
            <a:rPr lang="en-US" sz="1600" b="1" dirty="0" err="1"/>
            <a:t>vasculoprotective</a:t>
          </a:r>
          <a:r>
            <a:rPr lang="ro-RO" sz="1600" b="1" dirty="0"/>
            <a:t> </a:t>
          </a:r>
          <a:r>
            <a:rPr lang="en-US" sz="1600" dirty="0"/>
            <a:t>properties of the Mediterranean diet to</a:t>
          </a:r>
          <a:endParaRPr lang="ro-RO" sz="1600" dirty="0"/>
        </a:p>
        <a:p>
          <a:pPr>
            <a:lnSpc>
              <a:spcPct val="100000"/>
            </a:lnSpc>
          </a:pPr>
          <a:r>
            <a:rPr lang="en-US" sz="1600" dirty="0"/>
            <a:t>contribute to </a:t>
          </a:r>
          <a:r>
            <a:rPr lang="en-US" sz="1600" b="1" dirty="0"/>
            <a:t>prevent or </a:t>
          </a:r>
          <a:r>
            <a:rPr lang="ro-RO" sz="1600" b="1" dirty="0"/>
            <a:t>reduction</a:t>
          </a:r>
          <a:r>
            <a:rPr lang="en-US" sz="1600" b="1" dirty="0"/>
            <a:t> vascular dysfunction an</a:t>
          </a:r>
          <a:r>
            <a:rPr lang="ro-RO" sz="1600" b="1" dirty="0"/>
            <a:t> </a:t>
          </a:r>
          <a:r>
            <a:rPr lang="en-US" sz="1600" b="1" dirty="0"/>
            <a:t>neurodegenerative processes</a:t>
          </a:r>
          <a:r>
            <a:rPr lang="en-US" sz="1600" dirty="0"/>
            <a:t>,</a:t>
          </a:r>
          <a:r>
            <a:rPr lang="ro-RO" sz="1600" dirty="0"/>
            <a:t> </a:t>
          </a:r>
          <a:r>
            <a:rPr lang="en-US" sz="1600" dirty="0"/>
            <a:t>and hence to improve brain function, cognition, and mood </a:t>
          </a:r>
          <a:r>
            <a:rPr lang="ro-RO" sz="1600" dirty="0"/>
            <a:t> </a:t>
          </a:r>
          <a:r>
            <a:rPr lang="en-US" sz="1600" dirty="0">
              <a:latin typeface="Arial"/>
              <a:cs typeface="Arial"/>
            </a:rPr>
            <a:t>→</a:t>
          </a:r>
          <a:r>
            <a:rPr lang="en-US" sz="1600" dirty="0"/>
            <a:t> </a:t>
          </a:r>
          <a:r>
            <a:rPr lang="en-US" sz="1600" b="1" dirty="0"/>
            <a:t>which are all related to</a:t>
          </a:r>
          <a:r>
            <a:rPr lang="ro-RO" sz="1600" b="1" dirty="0"/>
            <a:t> sleep</a:t>
          </a:r>
          <a:endParaRPr lang="ro-RO" sz="1600" dirty="0"/>
        </a:p>
      </dgm:t>
    </dgm:pt>
    <dgm:pt modelId="{E475D525-5E1F-4EE1-A6B7-D219F8084677}" type="parTrans" cxnId="{28826875-7E3A-414C-86C8-2BB14795C412}">
      <dgm:prSet/>
      <dgm:spPr/>
      <dgm:t>
        <a:bodyPr/>
        <a:lstStyle/>
        <a:p>
          <a:endParaRPr lang="ro-RO"/>
        </a:p>
      </dgm:t>
    </dgm:pt>
    <dgm:pt modelId="{F41615E5-EB86-4D87-81E2-5ABD8B4FA76E}" type="sibTrans" cxnId="{28826875-7E3A-414C-86C8-2BB14795C412}">
      <dgm:prSet/>
      <dgm:spPr/>
      <dgm:t>
        <a:bodyPr/>
        <a:lstStyle/>
        <a:p>
          <a:endParaRPr lang="ro-RO"/>
        </a:p>
      </dgm:t>
    </dgm:pt>
    <dgm:pt modelId="{3D788729-1B83-4C45-A3B2-241702C284E1}" type="pres">
      <dgm:prSet presAssocID="{B309B7A4-D7F9-4A71-837A-EA59148C3E09}" presName="diagram" presStyleCnt="0">
        <dgm:presLayoutVars>
          <dgm:dir/>
          <dgm:resizeHandles val="exact"/>
        </dgm:presLayoutVars>
      </dgm:prSet>
      <dgm:spPr/>
    </dgm:pt>
    <dgm:pt modelId="{53DA0501-3D60-4DBE-8C23-536578A99F35}" type="pres">
      <dgm:prSet presAssocID="{FCB80641-A7AA-4B42-893C-7210359FAC08}" presName="node" presStyleLbl="node1" presStyleIdx="0" presStyleCnt="3" custScaleX="155743" custScaleY="108943" custLinFactNeighborX="0" custLinFactNeighborY="2445">
        <dgm:presLayoutVars>
          <dgm:bulletEnabled val="1"/>
        </dgm:presLayoutVars>
      </dgm:prSet>
      <dgm:spPr/>
    </dgm:pt>
    <dgm:pt modelId="{945DD3C1-B0EB-4BE6-BB7F-53B9D930266C}" type="pres">
      <dgm:prSet presAssocID="{6AD2E61F-1AF9-4D9C-AD7A-C998A521568C}" presName="sibTrans" presStyleCnt="0"/>
      <dgm:spPr/>
    </dgm:pt>
    <dgm:pt modelId="{F42C5651-C818-45FC-9826-84CB3CE6B448}" type="pres">
      <dgm:prSet presAssocID="{2AADA901-5F14-46DA-982D-DE3B2C9A344B}" presName="node" presStyleLbl="node1" presStyleIdx="1" presStyleCnt="3" custScaleX="138114" custScaleY="100133">
        <dgm:presLayoutVars>
          <dgm:bulletEnabled val="1"/>
        </dgm:presLayoutVars>
      </dgm:prSet>
      <dgm:spPr/>
    </dgm:pt>
    <dgm:pt modelId="{AAA58C33-EFBE-4B0B-9B41-6DA55DDAAB54}" type="pres">
      <dgm:prSet presAssocID="{89B5DF48-4924-4B59-8455-69F96E68AD3A}" presName="sibTrans" presStyleCnt="0"/>
      <dgm:spPr/>
    </dgm:pt>
    <dgm:pt modelId="{06D61F6A-EE47-4413-ABD4-C5E1A189BDC7}" type="pres">
      <dgm:prSet presAssocID="{374D69A3-2D87-4649-AE5D-E44F40916C19}" presName="node" presStyleLbl="node1" presStyleIdx="2" presStyleCnt="3" custScaleX="230016" custScaleY="107012" custLinFactNeighborX="0" custLinFactNeighborY="8730">
        <dgm:presLayoutVars>
          <dgm:bulletEnabled val="1"/>
        </dgm:presLayoutVars>
      </dgm:prSet>
      <dgm:spPr/>
    </dgm:pt>
  </dgm:ptLst>
  <dgm:cxnLst>
    <dgm:cxn modelId="{AD2FE50C-7494-44C0-BB01-795D1A16C8B3}" srcId="{B309B7A4-D7F9-4A71-837A-EA59148C3E09}" destId="{2AADA901-5F14-46DA-982D-DE3B2C9A344B}" srcOrd="1" destOrd="0" parTransId="{3E8B05BC-DF9E-4EC8-81B2-C4A975AB301A}" sibTransId="{89B5DF48-4924-4B59-8455-69F96E68AD3A}"/>
    <dgm:cxn modelId="{7CC2771A-CE0B-451F-BBB1-0464E0E20D72}" type="presOf" srcId="{FCB80641-A7AA-4B42-893C-7210359FAC08}" destId="{53DA0501-3D60-4DBE-8C23-536578A99F35}" srcOrd="0" destOrd="0" presId="urn:microsoft.com/office/officeart/2005/8/layout/default#1"/>
    <dgm:cxn modelId="{1AF6601D-D6DB-4594-9487-70BB09D3916D}" type="presOf" srcId="{374D69A3-2D87-4649-AE5D-E44F40916C19}" destId="{06D61F6A-EE47-4413-ABD4-C5E1A189BDC7}" srcOrd="0" destOrd="0" presId="urn:microsoft.com/office/officeart/2005/8/layout/default#1"/>
    <dgm:cxn modelId="{4DB37846-12F6-4A30-AD3F-9C30BAC6DB5B}" type="presOf" srcId="{B309B7A4-D7F9-4A71-837A-EA59148C3E09}" destId="{3D788729-1B83-4C45-A3B2-241702C284E1}" srcOrd="0" destOrd="0" presId="urn:microsoft.com/office/officeart/2005/8/layout/default#1"/>
    <dgm:cxn modelId="{28826875-7E3A-414C-86C8-2BB14795C412}" srcId="{B309B7A4-D7F9-4A71-837A-EA59148C3E09}" destId="{374D69A3-2D87-4649-AE5D-E44F40916C19}" srcOrd="2" destOrd="0" parTransId="{E475D525-5E1F-4EE1-A6B7-D219F8084677}" sibTransId="{F41615E5-EB86-4D87-81E2-5ABD8B4FA76E}"/>
    <dgm:cxn modelId="{D66CF4A3-A6C1-49B4-AE2B-88F120B30CAC}" srcId="{B309B7A4-D7F9-4A71-837A-EA59148C3E09}" destId="{FCB80641-A7AA-4B42-893C-7210359FAC08}" srcOrd="0" destOrd="0" parTransId="{B38FB7C9-3025-4991-9C71-A8B7DE53CD82}" sibTransId="{6AD2E61F-1AF9-4D9C-AD7A-C998A521568C}"/>
    <dgm:cxn modelId="{51A5D7A7-F741-431F-955F-FC2FFBC35713}" type="presOf" srcId="{2AADA901-5F14-46DA-982D-DE3B2C9A344B}" destId="{F42C5651-C818-45FC-9826-84CB3CE6B448}" srcOrd="0" destOrd="0" presId="urn:microsoft.com/office/officeart/2005/8/layout/default#1"/>
    <dgm:cxn modelId="{7B516864-8F60-497F-8CB9-862F69F9C985}" type="presParOf" srcId="{3D788729-1B83-4C45-A3B2-241702C284E1}" destId="{53DA0501-3D60-4DBE-8C23-536578A99F35}" srcOrd="0" destOrd="0" presId="urn:microsoft.com/office/officeart/2005/8/layout/default#1"/>
    <dgm:cxn modelId="{30D3D92A-80C4-4620-A536-F224583C6D57}" type="presParOf" srcId="{3D788729-1B83-4C45-A3B2-241702C284E1}" destId="{945DD3C1-B0EB-4BE6-BB7F-53B9D930266C}" srcOrd="1" destOrd="0" presId="urn:microsoft.com/office/officeart/2005/8/layout/default#1"/>
    <dgm:cxn modelId="{3EE5D7C3-71B0-4C16-A33F-95A55E3386CD}" type="presParOf" srcId="{3D788729-1B83-4C45-A3B2-241702C284E1}" destId="{F42C5651-C818-45FC-9826-84CB3CE6B448}" srcOrd="2" destOrd="0" presId="urn:microsoft.com/office/officeart/2005/8/layout/default#1"/>
    <dgm:cxn modelId="{E4CF52BC-4010-41E0-B938-09555852D2D4}" type="presParOf" srcId="{3D788729-1B83-4C45-A3B2-241702C284E1}" destId="{AAA58C33-EFBE-4B0B-9B41-6DA55DDAAB54}" srcOrd="3" destOrd="0" presId="urn:microsoft.com/office/officeart/2005/8/layout/default#1"/>
    <dgm:cxn modelId="{DE86F221-66F6-4974-96E7-14AB17843034}" type="presParOf" srcId="{3D788729-1B83-4C45-A3B2-241702C284E1}" destId="{06D61F6A-EE47-4413-ABD4-C5E1A189BDC7}" srcOrd="4"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09B7A4-D7F9-4A71-837A-EA59148C3E09}"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ro-RO"/>
        </a:p>
      </dgm:t>
    </dgm:pt>
    <dgm:pt modelId="{FCB80641-A7AA-4B42-893C-7210359FAC08}">
      <dgm:prSet phldrT="[Text]" custT="1"/>
      <dgm:spPr>
        <a:solidFill>
          <a:schemeClr val="accent5">
            <a:lumMod val="50000"/>
          </a:schemeClr>
        </a:solidFill>
      </dgm:spPr>
      <dgm:t>
        <a:bodyPr/>
        <a:lstStyle/>
        <a:p>
          <a:r>
            <a:rPr lang="en-US" sz="1800" b="1" dirty="0"/>
            <a:t>GABA</a:t>
          </a:r>
          <a:r>
            <a:rPr lang="en-US" sz="1800" dirty="0"/>
            <a:t> is a neurotransmitter that decreases nerve cell activity,</a:t>
          </a:r>
          <a:endParaRPr lang="ro-RO" sz="1800" dirty="0"/>
        </a:p>
        <a:p>
          <a:r>
            <a:rPr lang="en-US" sz="1800" dirty="0"/>
            <a:t> playing a major role in </a:t>
          </a:r>
          <a:r>
            <a:rPr lang="en-US" sz="1800" b="1" dirty="0"/>
            <a:t>allowing the body to sleep</a:t>
          </a:r>
          <a:endParaRPr lang="ro-RO" sz="1800" b="1" dirty="0"/>
        </a:p>
      </dgm:t>
    </dgm:pt>
    <dgm:pt modelId="{B38FB7C9-3025-4991-9C71-A8B7DE53CD82}" type="parTrans" cxnId="{D66CF4A3-A6C1-49B4-AE2B-88F120B30CAC}">
      <dgm:prSet/>
      <dgm:spPr/>
      <dgm:t>
        <a:bodyPr/>
        <a:lstStyle/>
        <a:p>
          <a:endParaRPr lang="ro-RO"/>
        </a:p>
      </dgm:t>
    </dgm:pt>
    <dgm:pt modelId="{6AD2E61F-1AF9-4D9C-AD7A-C998A521568C}" type="sibTrans" cxnId="{D66CF4A3-A6C1-49B4-AE2B-88F120B30CAC}">
      <dgm:prSet/>
      <dgm:spPr/>
      <dgm:t>
        <a:bodyPr/>
        <a:lstStyle/>
        <a:p>
          <a:endParaRPr lang="ro-RO"/>
        </a:p>
      </dgm:t>
    </dgm:pt>
    <dgm:pt modelId="{2AADA901-5F14-46DA-982D-DE3B2C9A344B}">
      <dgm:prSet phldrT="[Text]"/>
      <dgm:spPr>
        <a:solidFill>
          <a:schemeClr val="accent5">
            <a:lumMod val="50000"/>
          </a:schemeClr>
        </a:solidFill>
      </dgm:spPr>
      <dgm:t>
        <a:bodyPr/>
        <a:lstStyle/>
        <a:p>
          <a:r>
            <a:rPr lang="en-US" b="1" dirty="0"/>
            <a:t>Adenosine</a:t>
          </a:r>
          <a:r>
            <a:rPr lang="en-US" dirty="0"/>
            <a:t> is another neurotransmitter that gradually accumulates in the brain during the day, and </a:t>
          </a:r>
          <a:r>
            <a:rPr lang="en-US" b="1" dirty="0"/>
            <a:t>at high concentrations makes us sleepy at night.</a:t>
          </a:r>
          <a:r>
            <a:rPr lang="ro-RO" dirty="0"/>
            <a:t> </a:t>
          </a:r>
        </a:p>
        <a:p>
          <a:r>
            <a:rPr lang="ro-RO" dirty="0"/>
            <a:t>CAFFEINA</a:t>
          </a:r>
          <a:r>
            <a:rPr lang="en-US" dirty="0"/>
            <a:t>  in</a:t>
          </a:r>
          <a:r>
            <a:rPr lang="ro-RO" dirty="0"/>
            <a:t>  coffee </a:t>
          </a:r>
          <a:r>
            <a:rPr lang="en-US" dirty="0"/>
            <a:t>and</a:t>
          </a:r>
          <a:r>
            <a:rPr lang="ro-RO" dirty="0"/>
            <a:t> other  beverages </a:t>
          </a:r>
          <a:r>
            <a:rPr lang="en-US" dirty="0"/>
            <a:t> can keep us awake as it </a:t>
          </a:r>
          <a:r>
            <a:rPr lang="en-US" b="1" dirty="0"/>
            <a:t>blocks brain receptors for adenosine</a:t>
          </a:r>
          <a:endParaRPr lang="ro-RO" b="1" dirty="0"/>
        </a:p>
      </dgm:t>
    </dgm:pt>
    <dgm:pt modelId="{3E8B05BC-DF9E-4EC8-81B2-C4A975AB301A}" type="parTrans" cxnId="{AD2FE50C-7494-44C0-BB01-795D1A16C8B3}">
      <dgm:prSet/>
      <dgm:spPr/>
      <dgm:t>
        <a:bodyPr/>
        <a:lstStyle/>
        <a:p>
          <a:endParaRPr lang="ro-RO"/>
        </a:p>
      </dgm:t>
    </dgm:pt>
    <dgm:pt modelId="{89B5DF48-4924-4B59-8455-69F96E68AD3A}" type="sibTrans" cxnId="{AD2FE50C-7494-44C0-BB01-795D1A16C8B3}">
      <dgm:prSet/>
      <dgm:spPr/>
      <dgm:t>
        <a:bodyPr/>
        <a:lstStyle/>
        <a:p>
          <a:endParaRPr lang="ro-RO"/>
        </a:p>
      </dgm:t>
    </dgm:pt>
    <dgm:pt modelId="{374D69A3-2D87-4649-AE5D-E44F40916C19}">
      <dgm:prSet phldrT="[Text]" custT="1"/>
      <dgm:spPr>
        <a:solidFill>
          <a:schemeClr val="accent5">
            <a:lumMod val="50000"/>
          </a:schemeClr>
        </a:solidFill>
      </dgm:spPr>
      <dgm:t>
        <a:bodyPr/>
        <a:lstStyle/>
        <a:p>
          <a:r>
            <a:rPr lang="en-US" sz="1800" b="1" dirty="0"/>
            <a:t>Melatonin</a:t>
          </a:r>
          <a:r>
            <a:rPr lang="en-US" sz="1800" dirty="0"/>
            <a:t> is a </a:t>
          </a:r>
          <a:r>
            <a:rPr lang="en-US" sz="1800" b="1" dirty="0"/>
            <a:t>hormone released by the brain when it is dark</a:t>
          </a:r>
          <a:endParaRPr lang="ro-RO" sz="1800" b="1" dirty="0"/>
        </a:p>
        <a:p>
          <a:r>
            <a:rPr lang="en-US" sz="1800" b="1" dirty="0"/>
            <a:t> Sunlight or exposure to light inhibits the production of melatonin and increases the release of </a:t>
          </a:r>
          <a:r>
            <a:rPr lang="en-US" sz="1800" b="1" dirty="0" err="1"/>
            <a:t>cortisol</a:t>
          </a:r>
          <a:r>
            <a:rPr lang="en-US" sz="1800" b="1" dirty="0"/>
            <a:t>,</a:t>
          </a:r>
          <a:r>
            <a:rPr lang="en-US" sz="1800" dirty="0"/>
            <a:t> which </a:t>
          </a:r>
          <a:r>
            <a:rPr lang="en-US" sz="1800" b="1" dirty="0"/>
            <a:t>awakens us</a:t>
          </a:r>
          <a:r>
            <a:rPr lang="en-US" sz="1800" dirty="0"/>
            <a:t>. If we are exposed to too much artificial light (such as the blue light emitted from </a:t>
          </a:r>
          <a:r>
            <a:rPr lang="en-US" sz="1800" dirty="0" err="1"/>
            <a:t>smartphones</a:t>
          </a:r>
          <a:r>
            <a:rPr lang="en-US" sz="1800" dirty="0"/>
            <a:t> or televisions) late at night</a:t>
          </a:r>
          <a:r>
            <a:rPr lang="en-US" sz="1800" b="1" dirty="0"/>
            <a:t>, less melatonin may be released making it harder to fall asleep</a:t>
          </a:r>
          <a:r>
            <a:rPr lang="en-US" sz="1800" dirty="0"/>
            <a:t>.</a:t>
          </a:r>
          <a:endParaRPr lang="ro-RO" sz="1800" dirty="0"/>
        </a:p>
      </dgm:t>
    </dgm:pt>
    <dgm:pt modelId="{E475D525-5E1F-4EE1-A6B7-D219F8084677}" type="parTrans" cxnId="{28826875-7E3A-414C-86C8-2BB14795C412}">
      <dgm:prSet/>
      <dgm:spPr/>
      <dgm:t>
        <a:bodyPr/>
        <a:lstStyle/>
        <a:p>
          <a:endParaRPr lang="ro-RO"/>
        </a:p>
      </dgm:t>
    </dgm:pt>
    <dgm:pt modelId="{F41615E5-EB86-4D87-81E2-5ABD8B4FA76E}" type="sibTrans" cxnId="{28826875-7E3A-414C-86C8-2BB14795C412}">
      <dgm:prSet/>
      <dgm:spPr/>
      <dgm:t>
        <a:bodyPr/>
        <a:lstStyle/>
        <a:p>
          <a:endParaRPr lang="ro-RO"/>
        </a:p>
      </dgm:t>
    </dgm:pt>
    <dgm:pt modelId="{3D788729-1B83-4C45-A3B2-241702C284E1}" type="pres">
      <dgm:prSet presAssocID="{B309B7A4-D7F9-4A71-837A-EA59148C3E09}" presName="diagram" presStyleCnt="0">
        <dgm:presLayoutVars>
          <dgm:dir/>
          <dgm:resizeHandles val="exact"/>
        </dgm:presLayoutVars>
      </dgm:prSet>
      <dgm:spPr/>
    </dgm:pt>
    <dgm:pt modelId="{53DA0501-3D60-4DBE-8C23-536578A99F35}" type="pres">
      <dgm:prSet presAssocID="{FCB80641-A7AA-4B42-893C-7210359FAC08}" presName="node" presStyleLbl="node1" presStyleIdx="0" presStyleCnt="3" custScaleX="125317" custScaleY="90978">
        <dgm:presLayoutVars>
          <dgm:bulletEnabled val="1"/>
        </dgm:presLayoutVars>
      </dgm:prSet>
      <dgm:spPr/>
    </dgm:pt>
    <dgm:pt modelId="{945DD3C1-B0EB-4BE6-BB7F-53B9D930266C}" type="pres">
      <dgm:prSet presAssocID="{6AD2E61F-1AF9-4D9C-AD7A-C998A521568C}" presName="sibTrans" presStyleCnt="0"/>
      <dgm:spPr/>
    </dgm:pt>
    <dgm:pt modelId="{F42C5651-C818-45FC-9826-84CB3CE6B448}" type="pres">
      <dgm:prSet presAssocID="{2AADA901-5F14-46DA-982D-DE3B2C9A344B}" presName="node" presStyleLbl="node1" presStyleIdx="1" presStyleCnt="3" custScaleX="138114" custScaleY="111405">
        <dgm:presLayoutVars>
          <dgm:bulletEnabled val="1"/>
        </dgm:presLayoutVars>
      </dgm:prSet>
      <dgm:spPr/>
    </dgm:pt>
    <dgm:pt modelId="{AAA58C33-EFBE-4B0B-9B41-6DA55DDAAB54}" type="pres">
      <dgm:prSet presAssocID="{89B5DF48-4924-4B59-8455-69F96E68AD3A}" presName="sibTrans" presStyleCnt="0"/>
      <dgm:spPr/>
    </dgm:pt>
    <dgm:pt modelId="{06D61F6A-EE47-4413-ABD4-C5E1A189BDC7}" type="pres">
      <dgm:prSet presAssocID="{374D69A3-2D87-4649-AE5D-E44F40916C19}" presName="node" presStyleLbl="node1" presStyleIdx="2" presStyleCnt="3" custScaleX="192415" custScaleY="135215">
        <dgm:presLayoutVars>
          <dgm:bulletEnabled val="1"/>
        </dgm:presLayoutVars>
      </dgm:prSet>
      <dgm:spPr/>
    </dgm:pt>
  </dgm:ptLst>
  <dgm:cxnLst>
    <dgm:cxn modelId="{DFA95A0A-412D-421F-8646-F56BEEFAD350}" type="presOf" srcId="{2AADA901-5F14-46DA-982D-DE3B2C9A344B}" destId="{F42C5651-C818-45FC-9826-84CB3CE6B448}" srcOrd="0" destOrd="0" presId="urn:microsoft.com/office/officeart/2005/8/layout/default#1"/>
    <dgm:cxn modelId="{AD2FE50C-7494-44C0-BB01-795D1A16C8B3}" srcId="{B309B7A4-D7F9-4A71-837A-EA59148C3E09}" destId="{2AADA901-5F14-46DA-982D-DE3B2C9A344B}" srcOrd="1" destOrd="0" parTransId="{3E8B05BC-DF9E-4EC8-81B2-C4A975AB301A}" sibTransId="{89B5DF48-4924-4B59-8455-69F96E68AD3A}"/>
    <dgm:cxn modelId="{39ED0E16-BDE2-4032-B9D3-D68463A55546}" type="presOf" srcId="{B309B7A4-D7F9-4A71-837A-EA59148C3E09}" destId="{3D788729-1B83-4C45-A3B2-241702C284E1}" srcOrd="0" destOrd="0" presId="urn:microsoft.com/office/officeart/2005/8/layout/default#1"/>
    <dgm:cxn modelId="{44785A31-D485-459D-B118-8178FFBBF5E2}" type="presOf" srcId="{FCB80641-A7AA-4B42-893C-7210359FAC08}" destId="{53DA0501-3D60-4DBE-8C23-536578A99F35}" srcOrd="0" destOrd="0" presId="urn:microsoft.com/office/officeart/2005/8/layout/default#1"/>
    <dgm:cxn modelId="{0C709D52-E258-4143-99F1-5887AFF45474}" type="presOf" srcId="{374D69A3-2D87-4649-AE5D-E44F40916C19}" destId="{06D61F6A-EE47-4413-ABD4-C5E1A189BDC7}" srcOrd="0" destOrd="0" presId="urn:microsoft.com/office/officeart/2005/8/layout/default#1"/>
    <dgm:cxn modelId="{28826875-7E3A-414C-86C8-2BB14795C412}" srcId="{B309B7A4-D7F9-4A71-837A-EA59148C3E09}" destId="{374D69A3-2D87-4649-AE5D-E44F40916C19}" srcOrd="2" destOrd="0" parTransId="{E475D525-5E1F-4EE1-A6B7-D219F8084677}" sibTransId="{F41615E5-EB86-4D87-81E2-5ABD8B4FA76E}"/>
    <dgm:cxn modelId="{D66CF4A3-A6C1-49B4-AE2B-88F120B30CAC}" srcId="{B309B7A4-D7F9-4A71-837A-EA59148C3E09}" destId="{FCB80641-A7AA-4B42-893C-7210359FAC08}" srcOrd="0" destOrd="0" parTransId="{B38FB7C9-3025-4991-9C71-A8B7DE53CD82}" sibTransId="{6AD2E61F-1AF9-4D9C-AD7A-C998A521568C}"/>
    <dgm:cxn modelId="{9069F06A-3E5A-4282-8ECC-93407060AE10}" type="presParOf" srcId="{3D788729-1B83-4C45-A3B2-241702C284E1}" destId="{53DA0501-3D60-4DBE-8C23-536578A99F35}" srcOrd="0" destOrd="0" presId="urn:microsoft.com/office/officeart/2005/8/layout/default#1"/>
    <dgm:cxn modelId="{17DBE72F-7114-4893-8383-AD70562E5B5F}" type="presParOf" srcId="{3D788729-1B83-4C45-A3B2-241702C284E1}" destId="{945DD3C1-B0EB-4BE6-BB7F-53B9D930266C}" srcOrd="1" destOrd="0" presId="urn:microsoft.com/office/officeart/2005/8/layout/default#1"/>
    <dgm:cxn modelId="{1F17F7D7-2E74-4233-AE38-A9B36685C4F0}" type="presParOf" srcId="{3D788729-1B83-4C45-A3B2-241702C284E1}" destId="{F42C5651-C818-45FC-9826-84CB3CE6B448}" srcOrd="2" destOrd="0" presId="urn:microsoft.com/office/officeart/2005/8/layout/default#1"/>
    <dgm:cxn modelId="{BB077D4A-FF6D-40EA-AA6F-BB7E22E4E605}" type="presParOf" srcId="{3D788729-1B83-4C45-A3B2-241702C284E1}" destId="{AAA58C33-EFBE-4B0B-9B41-6DA55DDAAB54}" srcOrd="3" destOrd="0" presId="urn:microsoft.com/office/officeart/2005/8/layout/default#1"/>
    <dgm:cxn modelId="{D31C52F3-B63C-4626-9D1F-D22666DA2FD0}" type="presParOf" srcId="{3D788729-1B83-4C45-A3B2-241702C284E1}" destId="{06D61F6A-EE47-4413-ABD4-C5E1A189BDC7}" srcOrd="4"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DA0501-3D60-4DBE-8C23-536578A99F35}">
      <dsp:nvSpPr>
        <dsp:cNvPr id="0" name=""/>
        <dsp:cNvSpPr/>
      </dsp:nvSpPr>
      <dsp:spPr>
        <a:xfrm>
          <a:off x="7" y="359452"/>
          <a:ext cx="4218103" cy="1770350"/>
        </a:xfrm>
        <a:prstGeom prst="rect">
          <a:avLst/>
        </a:prstGeom>
        <a:solidFill>
          <a:srgbClr val="2A495C"/>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o-RO" sz="1600" b="1" kern="1200" dirty="0"/>
            <a:t>L</a:t>
          </a:r>
          <a:r>
            <a:rPr lang="en-US" sz="1600" b="1" kern="1200" dirty="0" err="1"/>
            <a:t>imited</a:t>
          </a:r>
          <a:r>
            <a:rPr lang="en-US" sz="1600" b="1" kern="1200" dirty="0"/>
            <a:t> evidence from clinical trials </a:t>
          </a:r>
          <a:r>
            <a:rPr lang="ro-RO" sz="1600" b="1" kern="1200" dirty="0"/>
            <a:t> -  </a:t>
          </a:r>
          <a:r>
            <a:rPr lang="en-US" sz="1600" kern="1200" dirty="0"/>
            <a:t>suggest that the </a:t>
          </a:r>
          <a:r>
            <a:rPr lang="en-US" sz="1600" b="1" kern="1200" dirty="0"/>
            <a:t>Mediterranean</a:t>
          </a:r>
          <a:r>
            <a:rPr lang="ro-RO" sz="1600" b="1" kern="1200" dirty="0"/>
            <a:t> </a:t>
          </a:r>
          <a:r>
            <a:rPr lang="en-US" sz="1600" b="1" kern="1200" dirty="0"/>
            <a:t>dietary patterns </a:t>
          </a:r>
          <a:endParaRPr lang="ro-RO" sz="1600" b="1" kern="1200" dirty="0"/>
        </a:p>
        <a:p>
          <a:pPr marL="0" lvl="0" indent="0" algn="ctr" defTabSz="711200">
            <a:lnSpc>
              <a:spcPct val="90000"/>
            </a:lnSpc>
            <a:spcBef>
              <a:spcPct val="0"/>
            </a:spcBef>
            <a:spcAft>
              <a:spcPct val="35000"/>
            </a:spcAft>
            <a:buNone/>
          </a:pPr>
          <a:r>
            <a:rPr lang="en-US" sz="1600" b="1" kern="1200" dirty="0"/>
            <a:t>improve </a:t>
          </a:r>
          <a:r>
            <a:rPr lang="en-US" sz="1600" kern="1200" dirty="0"/>
            <a:t>cognitive performance and </a:t>
          </a:r>
          <a:endParaRPr lang="ro-RO" sz="1600" kern="1200" dirty="0"/>
        </a:p>
        <a:p>
          <a:pPr marL="0" lvl="0" indent="0" algn="ctr" defTabSz="711200">
            <a:lnSpc>
              <a:spcPct val="90000"/>
            </a:lnSpc>
            <a:spcBef>
              <a:spcPct val="0"/>
            </a:spcBef>
            <a:spcAft>
              <a:spcPct val="35000"/>
            </a:spcAft>
            <a:buNone/>
          </a:pPr>
          <a:r>
            <a:rPr lang="en-US" sz="1600" kern="1200" dirty="0"/>
            <a:t>reduce the risk for cognitive</a:t>
          </a:r>
          <a:r>
            <a:rPr lang="ro-RO" sz="1600" kern="1200" dirty="0"/>
            <a:t> </a:t>
          </a:r>
          <a:r>
            <a:rPr lang="en-US" sz="1600" kern="1200" dirty="0"/>
            <a:t>decline and dementia, including Alzheimer’s disease </a:t>
          </a:r>
          <a:endParaRPr lang="ro-RO" sz="1600" b="1" kern="1200" dirty="0"/>
        </a:p>
      </dsp:txBody>
      <dsp:txXfrm>
        <a:off x="7" y="359452"/>
        <a:ext cx="4218103" cy="1770350"/>
      </dsp:txXfrm>
    </dsp:sp>
    <dsp:sp modelId="{F42C5651-C818-45FC-9826-84CB3CE6B448}">
      <dsp:nvSpPr>
        <dsp:cNvPr id="0" name=""/>
        <dsp:cNvSpPr/>
      </dsp:nvSpPr>
      <dsp:spPr>
        <a:xfrm>
          <a:off x="4488948" y="391302"/>
          <a:ext cx="3740643" cy="1627185"/>
        </a:xfrm>
        <a:prstGeom prst="rect">
          <a:avLst/>
        </a:prstGeom>
        <a:solidFill>
          <a:srgbClr val="2A495C"/>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o-RO" sz="1600" kern="1200" dirty="0"/>
            <a:t>H</a:t>
          </a:r>
          <a:r>
            <a:rPr lang="en-US" sz="1600" kern="1200" dirty="0" err="1"/>
            <a:t>igh</a:t>
          </a:r>
          <a:r>
            <a:rPr lang="en-US" sz="1600" kern="1200" dirty="0"/>
            <a:t> adherence</a:t>
          </a:r>
          <a:r>
            <a:rPr lang="ro-RO" sz="1600" kern="1200" dirty="0"/>
            <a:t> </a:t>
          </a:r>
          <a:r>
            <a:rPr lang="en-US" sz="1600" kern="1200" dirty="0"/>
            <a:t>to the Mediterranean diet has been associate with</a:t>
          </a:r>
          <a:endParaRPr lang="ro-RO" sz="1600" kern="1200" dirty="0"/>
        </a:p>
        <a:p>
          <a:pPr marL="0" lvl="0" indent="0" algn="ctr" defTabSz="711200">
            <a:lnSpc>
              <a:spcPct val="90000"/>
            </a:lnSpc>
            <a:spcBef>
              <a:spcPct val="0"/>
            </a:spcBef>
            <a:spcAft>
              <a:spcPct val="35000"/>
            </a:spcAft>
            <a:buNone/>
          </a:pPr>
          <a:r>
            <a:rPr lang="en-US" sz="1600" kern="1200" dirty="0"/>
            <a:t> a </a:t>
          </a:r>
          <a:r>
            <a:rPr lang="en-US" sz="1600" b="1" kern="1200" dirty="0"/>
            <a:t>decreased risk of depressive</a:t>
          </a:r>
          <a:r>
            <a:rPr lang="ro-RO" sz="1600" b="1" kern="1200" dirty="0"/>
            <a:t> disorders</a:t>
          </a:r>
          <a:r>
            <a:rPr lang="ro-RO" sz="1600" kern="1200" dirty="0"/>
            <a:t> </a:t>
          </a:r>
          <a:endParaRPr lang="ro-RO" sz="1600" b="1" kern="1200" dirty="0"/>
        </a:p>
      </dsp:txBody>
      <dsp:txXfrm>
        <a:off x="4488948" y="391302"/>
        <a:ext cx="3740643" cy="1627185"/>
      </dsp:txXfrm>
    </dsp:sp>
    <dsp:sp modelId="{06D61F6A-EE47-4413-ABD4-C5E1A189BDC7}">
      <dsp:nvSpPr>
        <dsp:cNvPr id="0" name=""/>
        <dsp:cNvSpPr/>
      </dsp:nvSpPr>
      <dsp:spPr>
        <a:xfrm>
          <a:off x="999952" y="2502772"/>
          <a:ext cx="6229694" cy="1738971"/>
        </a:xfrm>
        <a:prstGeom prst="rect">
          <a:avLst/>
        </a:prstGeom>
        <a:solidFill>
          <a:srgbClr val="2A495C"/>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ro-RO" sz="1600" kern="1200" dirty="0"/>
            <a:t>T</a:t>
          </a:r>
          <a:r>
            <a:rPr lang="en-US" sz="1600" kern="1200" dirty="0"/>
            <a:t>he </a:t>
          </a:r>
          <a:r>
            <a:rPr lang="en-US" sz="1600" b="1" kern="1200" dirty="0"/>
            <a:t>antioxidant, </a:t>
          </a:r>
          <a:r>
            <a:rPr lang="en-US" sz="1600" b="1" kern="1200" dirty="0" err="1"/>
            <a:t>antiinflammatory</a:t>
          </a:r>
          <a:r>
            <a:rPr lang="en-US" sz="1600" b="1" kern="1200" dirty="0"/>
            <a:t> and </a:t>
          </a:r>
          <a:r>
            <a:rPr lang="en-US" sz="1600" b="1" kern="1200" dirty="0" err="1"/>
            <a:t>vasculoprotective</a:t>
          </a:r>
          <a:r>
            <a:rPr lang="ro-RO" sz="1600" b="1" kern="1200" dirty="0"/>
            <a:t> </a:t>
          </a:r>
          <a:r>
            <a:rPr lang="en-US" sz="1600" kern="1200" dirty="0"/>
            <a:t>properties of the Mediterranean diet to</a:t>
          </a:r>
          <a:endParaRPr lang="ro-RO" sz="1600" kern="1200" dirty="0"/>
        </a:p>
        <a:p>
          <a:pPr marL="0" lvl="0" indent="0" algn="ctr" defTabSz="711200">
            <a:lnSpc>
              <a:spcPct val="100000"/>
            </a:lnSpc>
            <a:spcBef>
              <a:spcPct val="0"/>
            </a:spcBef>
            <a:spcAft>
              <a:spcPct val="35000"/>
            </a:spcAft>
            <a:buNone/>
          </a:pPr>
          <a:r>
            <a:rPr lang="en-US" sz="1600" kern="1200" dirty="0"/>
            <a:t>contribute to </a:t>
          </a:r>
          <a:r>
            <a:rPr lang="en-US" sz="1600" b="1" kern="1200" dirty="0"/>
            <a:t>prevent or </a:t>
          </a:r>
          <a:r>
            <a:rPr lang="ro-RO" sz="1600" b="1" kern="1200" dirty="0"/>
            <a:t>reduction</a:t>
          </a:r>
          <a:r>
            <a:rPr lang="en-US" sz="1600" b="1" kern="1200" dirty="0"/>
            <a:t> vascular dysfunction an</a:t>
          </a:r>
          <a:r>
            <a:rPr lang="ro-RO" sz="1600" b="1" kern="1200" dirty="0"/>
            <a:t> </a:t>
          </a:r>
          <a:r>
            <a:rPr lang="en-US" sz="1600" b="1" kern="1200" dirty="0"/>
            <a:t>neurodegenerative processes</a:t>
          </a:r>
          <a:r>
            <a:rPr lang="en-US" sz="1600" kern="1200" dirty="0"/>
            <a:t>,</a:t>
          </a:r>
          <a:r>
            <a:rPr lang="ro-RO" sz="1600" kern="1200" dirty="0"/>
            <a:t> </a:t>
          </a:r>
          <a:r>
            <a:rPr lang="en-US" sz="1600" kern="1200" dirty="0"/>
            <a:t>and hence to improve brain function, cognition, and mood </a:t>
          </a:r>
          <a:r>
            <a:rPr lang="ro-RO" sz="1600" kern="1200" dirty="0"/>
            <a:t> </a:t>
          </a:r>
          <a:r>
            <a:rPr lang="en-US" sz="1600" kern="1200" dirty="0">
              <a:latin typeface="Arial"/>
              <a:cs typeface="Arial"/>
            </a:rPr>
            <a:t>→</a:t>
          </a:r>
          <a:r>
            <a:rPr lang="en-US" sz="1600" kern="1200" dirty="0"/>
            <a:t> </a:t>
          </a:r>
          <a:r>
            <a:rPr lang="en-US" sz="1600" b="1" kern="1200" dirty="0"/>
            <a:t>which are all related to</a:t>
          </a:r>
          <a:r>
            <a:rPr lang="ro-RO" sz="1600" b="1" kern="1200" dirty="0"/>
            <a:t> sleep</a:t>
          </a:r>
          <a:endParaRPr lang="ro-RO" sz="1600" kern="1200" dirty="0"/>
        </a:p>
      </dsp:txBody>
      <dsp:txXfrm>
        <a:off x="999952" y="2502772"/>
        <a:ext cx="6229694" cy="17389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DA0501-3D60-4DBE-8C23-536578A99F35}">
      <dsp:nvSpPr>
        <dsp:cNvPr id="0" name=""/>
        <dsp:cNvSpPr/>
      </dsp:nvSpPr>
      <dsp:spPr>
        <a:xfrm>
          <a:off x="5497" y="187367"/>
          <a:ext cx="3766694" cy="1640733"/>
        </a:xfrm>
        <a:prstGeom prst="rect">
          <a:avLst/>
        </a:prstGeom>
        <a:solidFill>
          <a:schemeClr val="accent5">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GABA</a:t>
          </a:r>
          <a:r>
            <a:rPr lang="en-US" sz="1800" kern="1200" dirty="0"/>
            <a:t> is a neurotransmitter that decreases nerve cell activity,</a:t>
          </a:r>
          <a:endParaRPr lang="ro-RO" sz="1800" kern="1200" dirty="0"/>
        </a:p>
        <a:p>
          <a:pPr marL="0" lvl="0" indent="0" algn="ctr" defTabSz="800100">
            <a:lnSpc>
              <a:spcPct val="90000"/>
            </a:lnSpc>
            <a:spcBef>
              <a:spcPct val="0"/>
            </a:spcBef>
            <a:spcAft>
              <a:spcPct val="35000"/>
            </a:spcAft>
            <a:buNone/>
          </a:pPr>
          <a:r>
            <a:rPr lang="en-US" sz="1800" kern="1200" dirty="0"/>
            <a:t> playing a major role in </a:t>
          </a:r>
          <a:r>
            <a:rPr lang="en-US" sz="1800" b="1" kern="1200" dirty="0"/>
            <a:t>allowing the body to sleep</a:t>
          </a:r>
          <a:endParaRPr lang="ro-RO" sz="1800" b="1" kern="1200" dirty="0"/>
        </a:p>
      </dsp:txBody>
      <dsp:txXfrm>
        <a:off x="5497" y="187367"/>
        <a:ext cx="3766694" cy="1640733"/>
      </dsp:txXfrm>
    </dsp:sp>
    <dsp:sp modelId="{F42C5651-C818-45FC-9826-84CB3CE6B448}">
      <dsp:nvSpPr>
        <dsp:cNvPr id="0" name=""/>
        <dsp:cNvSpPr/>
      </dsp:nvSpPr>
      <dsp:spPr>
        <a:xfrm>
          <a:off x="4072764" y="3173"/>
          <a:ext cx="4151337" cy="2009121"/>
        </a:xfrm>
        <a:prstGeom prst="rect">
          <a:avLst/>
        </a:prstGeom>
        <a:solidFill>
          <a:schemeClr val="accent5">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Adenosine</a:t>
          </a:r>
          <a:r>
            <a:rPr lang="en-US" sz="1700" kern="1200" dirty="0"/>
            <a:t> is another neurotransmitter that gradually accumulates in the brain during the day, and </a:t>
          </a:r>
          <a:r>
            <a:rPr lang="en-US" sz="1700" b="1" kern="1200" dirty="0"/>
            <a:t>at high concentrations makes us sleepy at night.</a:t>
          </a:r>
          <a:r>
            <a:rPr lang="ro-RO" sz="1700" kern="1200" dirty="0"/>
            <a:t> </a:t>
          </a:r>
        </a:p>
        <a:p>
          <a:pPr marL="0" lvl="0" indent="0" algn="ctr" defTabSz="755650">
            <a:lnSpc>
              <a:spcPct val="90000"/>
            </a:lnSpc>
            <a:spcBef>
              <a:spcPct val="0"/>
            </a:spcBef>
            <a:spcAft>
              <a:spcPct val="35000"/>
            </a:spcAft>
            <a:buNone/>
          </a:pPr>
          <a:r>
            <a:rPr lang="ro-RO" sz="1700" kern="1200" dirty="0"/>
            <a:t>CAFFEINA</a:t>
          </a:r>
          <a:r>
            <a:rPr lang="en-US" sz="1700" kern="1200" dirty="0"/>
            <a:t>  in</a:t>
          </a:r>
          <a:r>
            <a:rPr lang="ro-RO" sz="1700" kern="1200" dirty="0"/>
            <a:t>  coffee </a:t>
          </a:r>
          <a:r>
            <a:rPr lang="en-US" sz="1700" kern="1200" dirty="0"/>
            <a:t>and</a:t>
          </a:r>
          <a:r>
            <a:rPr lang="ro-RO" sz="1700" kern="1200" dirty="0"/>
            <a:t> other  beverages </a:t>
          </a:r>
          <a:r>
            <a:rPr lang="en-US" sz="1700" kern="1200" dirty="0"/>
            <a:t> can keep us awake as it </a:t>
          </a:r>
          <a:r>
            <a:rPr lang="en-US" sz="1700" b="1" kern="1200" dirty="0"/>
            <a:t>blocks brain receptors for adenosine</a:t>
          </a:r>
          <a:endParaRPr lang="ro-RO" sz="1700" b="1" kern="1200" dirty="0"/>
        </a:p>
      </dsp:txBody>
      <dsp:txXfrm>
        <a:off x="4072764" y="3173"/>
        <a:ext cx="4151337" cy="2009121"/>
      </dsp:txXfrm>
    </dsp:sp>
    <dsp:sp modelId="{06D61F6A-EE47-4413-ABD4-C5E1A189BDC7}">
      <dsp:nvSpPr>
        <dsp:cNvPr id="0" name=""/>
        <dsp:cNvSpPr/>
      </dsp:nvSpPr>
      <dsp:spPr>
        <a:xfrm>
          <a:off x="1223059" y="2312868"/>
          <a:ext cx="5783480" cy="2438520"/>
        </a:xfrm>
        <a:prstGeom prst="rect">
          <a:avLst/>
        </a:prstGeom>
        <a:solidFill>
          <a:schemeClr val="accent5">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Melatonin</a:t>
          </a:r>
          <a:r>
            <a:rPr lang="en-US" sz="1800" kern="1200" dirty="0"/>
            <a:t> is a </a:t>
          </a:r>
          <a:r>
            <a:rPr lang="en-US" sz="1800" b="1" kern="1200" dirty="0"/>
            <a:t>hormone released by the brain when it is dark</a:t>
          </a:r>
          <a:endParaRPr lang="ro-RO" sz="1800" b="1" kern="1200" dirty="0"/>
        </a:p>
        <a:p>
          <a:pPr marL="0" lvl="0" indent="0" algn="ctr" defTabSz="800100">
            <a:lnSpc>
              <a:spcPct val="90000"/>
            </a:lnSpc>
            <a:spcBef>
              <a:spcPct val="0"/>
            </a:spcBef>
            <a:spcAft>
              <a:spcPct val="35000"/>
            </a:spcAft>
            <a:buNone/>
          </a:pPr>
          <a:r>
            <a:rPr lang="en-US" sz="1800" b="1" kern="1200" dirty="0"/>
            <a:t> Sunlight or exposure to light inhibits the production of melatonin and increases the release of </a:t>
          </a:r>
          <a:r>
            <a:rPr lang="en-US" sz="1800" b="1" kern="1200" dirty="0" err="1"/>
            <a:t>cortisol</a:t>
          </a:r>
          <a:r>
            <a:rPr lang="en-US" sz="1800" b="1" kern="1200" dirty="0"/>
            <a:t>,</a:t>
          </a:r>
          <a:r>
            <a:rPr lang="en-US" sz="1800" kern="1200" dirty="0"/>
            <a:t> which </a:t>
          </a:r>
          <a:r>
            <a:rPr lang="en-US" sz="1800" b="1" kern="1200" dirty="0"/>
            <a:t>awakens us</a:t>
          </a:r>
          <a:r>
            <a:rPr lang="en-US" sz="1800" kern="1200" dirty="0"/>
            <a:t>. If we are exposed to too much artificial light (such as the blue light emitted from </a:t>
          </a:r>
          <a:r>
            <a:rPr lang="en-US" sz="1800" kern="1200" dirty="0" err="1"/>
            <a:t>smartphones</a:t>
          </a:r>
          <a:r>
            <a:rPr lang="en-US" sz="1800" kern="1200" dirty="0"/>
            <a:t> or televisions) late at night</a:t>
          </a:r>
          <a:r>
            <a:rPr lang="en-US" sz="1800" b="1" kern="1200" dirty="0"/>
            <a:t>, less melatonin may be released making it harder to fall asleep</a:t>
          </a:r>
          <a:r>
            <a:rPr lang="en-US" sz="1800" kern="1200" dirty="0"/>
            <a:t>.</a:t>
          </a:r>
          <a:endParaRPr lang="ro-RO" sz="1800" kern="1200" dirty="0"/>
        </a:p>
      </dsp:txBody>
      <dsp:txXfrm>
        <a:off x="1223059" y="2312868"/>
        <a:ext cx="5783480" cy="2438520"/>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E762BE-6DBD-4E27-94D0-771D10649B62}" type="datetimeFigureOut">
              <a:rPr lang="ro-RO" smtClean="0"/>
              <a:pPr/>
              <a:t>05.01.2024</a:t>
            </a:fld>
            <a:endParaRPr lang="ro-R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03F147-2B5D-4CE3-A1C5-DE5953AEA4C1}" type="slidenum">
              <a:rPr lang="ro-RO" smtClean="0"/>
              <a:pPr/>
              <a:t>‹#›</a:t>
            </a:fld>
            <a:endParaRPr lang="ro-RO"/>
          </a:p>
        </p:txBody>
      </p:sp>
    </p:spTree>
    <p:extLst>
      <p:ext uri="{BB962C8B-B14F-4D97-AF65-F5344CB8AC3E}">
        <p14:creationId xmlns:p14="http://schemas.microsoft.com/office/powerpoint/2010/main" val="2857834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www.frontiersin.org/people/u/171187" TargetMode="External"/><Relationship Id="rId3" Type="http://schemas.openxmlformats.org/officeDocument/2006/relationships/hyperlink" Target="https://www.frontiersin.org/people/u/1557781" TargetMode="External"/><Relationship Id="rId7" Type="http://schemas.openxmlformats.org/officeDocument/2006/relationships/hyperlink" Target="https://www.frontiersin.org/people/u/618004"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frontiersin.org/people/u/1684776" TargetMode="External"/><Relationship Id="rId5" Type="http://schemas.openxmlformats.org/officeDocument/2006/relationships/hyperlink" Target="https://www.frontiersin.org/people/u/1738993" TargetMode="External"/><Relationship Id="rId4" Type="http://schemas.openxmlformats.org/officeDocument/2006/relationships/hyperlink" Target="https://www.frontiersin.org/people/u/602489" TargetMode="External"/><Relationship Id="rId9" Type="http://schemas.openxmlformats.org/officeDocument/2006/relationships/hyperlink" Target="https://doi.org/10.3389/fpsyg.2022.831819"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doi.org/10.3390/nu11081848" TargetMode="External"/><Relationship Id="rId3" Type="http://schemas.openxmlformats.org/officeDocument/2006/relationships/hyperlink" Target="https://sciprofiles.com/profile/1164896?utm_source=mdpi.com&amp;utm_medium=website&amp;utm_campaign=avatar_name" TargetMode="External"/><Relationship Id="rId7" Type="http://schemas.openxmlformats.org/officeDocument/2006/relationships/hyperlink" Target="https://sciprofiles.com/profile/351991?utm_source=mdpi.com&amp;utm_medium=website&amp;utm_campaign=avatar_name"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sciprofiles.com/profile/1372885?utm_source=mdpi.com&amp;utm_medium=website&amp;utm_campaign=avatar_name" TargetMode="External"/><Relationship Id="rId5" Type="http://schemas.openxmlformats.org/officeDocument/2006/relationships/hyperlink" Target="https://sciprofiles.com/profile/author/RUhoaDhpZ2VOdzRTdTNWcDd2OFlMWU1kRDB2cURjS3liS2xoYmhkanlsTT0=?utm_source=mdpi.com&amp;utm_medium=website&amp;utm_campaign=avatar_name" TargetMode="External"/><Relationship Id="rId4" Type="http://schemas.openxmlformats.org/officeDocument/2006/relationships/hyperlink" Target="https://sciprofiles.com/profile/1348685?utm_source=mdpi.com&amp;utm_medium=website&amp;utm_campaign=avatar_name"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first three classes will focus on receiving the recommendations of lifestyle medicine, hearing testimonies, developing one </a:t>
            </a:r>
            <a:r>
              <a:rPr lang="en-US" altLang="en-US" dirty="0" err="1"/>
              <a:t>own's</a:t>
            </a:r>
            <a:r>
              <a:rPr lang="en-US" altLang="en-US" dirty="0"/>
              <a:t> health plan, and the fourth class will involve preparing a healthy meal that tastes good. </a:t>
            </a:r>
            <a:endParaRPr lang="ro-RO" altLang="en-US" dirty="0"/>
          </a:p>
          <a:p>
            <a:r>
              <a:rPr lang="ro-RO" b="1" dirty="0"/>
              <a:t>Somnul este un pilon de bază al sănătății, iar calitatea somnului nostru poate afecta nu doar energia noastră fizică dimineața, ci și sănătatea noastră mentală și emoțională</a:t>
            </a:r>
          </a:p>
          <a:p>
            <a:r>
              <a:rPr lang="ro-RO" altLang="en-US" b="1" dirty="0"/>
              <a:t>From the begining we mast to know ...that sleep </a:t>
            </a:r>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CBBC967-D39F-43EF-A2AC-A45B6BD2190C}" type="slidenum">
              <a:rPr lang="en-US" altLang="en-US">
                <a:latin typeface="Calibri" panose="020F0502020204030204" pitchFamily="34" charset="0"/>
              </a:rPr>
              <a:pPr/>
              <a:t>3</a:t>
            </a:fld>
            <a:endParaRPr lang="en-US" altLang="en-US">
              <a:latin typeface="Calibri" panose="020F0502020204030204" pitchFamily="34" charset="0"/>
            </a:endParaRPr>
          </a:p>
        </p:txBody>
      </p:sp>
    </p:spTree>
    <p:extLst>
      <p:ext uri="{BB962C8B-B14F-4D97-AF65-F5344CB8AC3E}">
        <p14:creationId xmlns:p14="http://schemas.microsoft.com/office/powerpoint/2010/main" val="2759753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o-RO" sz="1200" b="1" dirty="0">
                <a:solidFill>
                  <a:srgbClr val="2A495C"/>
                </a:solidFill>
              </a:rPr>
              <a:t>It has been shown that </a:t>
            </a:r>
            <a:endParaRPr lang="ro-RO" dirty="0"/>
          </a:p>
          <a:p>
            <a:endParaRPr lang="ro-RO" dirty="0"/>
          </a:p>
          <a:p>
            <a:r>
              <a:rPr lang="ro-RO" dirty="0"/>
              <a:t>S-a demonstrat că dietele pe bază de plante, cum ar fi dieta mediteraneană, sunt asociate cu o calitate și/sau o durată mai bună a somnului.</a:t>
            </a:r>
          </a:p>
          <a:p>
            <a:endParaRPr lang="ro-RO" dirty="0"/>
          </a:p>
          <a:p>
            <a:r>
              <a:rPr lang="ro-RO" dirty="0"/>
              <a:t>Dovezile susțin asocierea aportului de fructe, legume, leguminoase și conținutul lor de fibre și proteine, cu parametrii de somn îmbunătățiți [76,78]. </a:t>
            </a:r>
          </a:p>
          <a:p>
            <a:pPr marL="228600" indent="-228600">
              <a:buAutoNum type="alphaUcPeriod"/>
            </a:pPr>
            <a:r>
              <a:rPr lang="ro-RO" dirty="0"/>
              <a:t>În unele studii [50,51,55] consumul de ulei de măsline, care este tipic dietei mediteraneene și o sursă bogată de MUFA/acizi grași mononesaturați (55–83% grăsime din ulei de măsline) și polifenoli (50–800 mg/ kg ulei de măsline, aproximativ 2% din greutatea uleiului), au apărut și ca potențial protector pentru somn. ..... ar putea fi potențial protector pentru somn</a:t>
            </a:r>
          </a:p>
          <a:p>
            <a:pPr marL="228600" indent="-228600">
              <a:buAutoNum type="alphaUcPeriod"/>
            </a:pPr>
            <a:r>
              <a:rPr lang="ro-RO" dirty="0"/>
              <a:t>În ceea ce privește grăsimile alimentare - un aport mai mare de MUFA/acizi grași mononesaturați față de PUFA/acizi grași polinesaturați și de grăsimi nesaturate, a prezis o calitate mai bună a somnului la urmărire [61]. </a:t>
            </a:r>
          </a:p>
          <a:p>
            <a:r>
              <a:rPr lang="ro-RO" dirty="0"/>
              <a:t>polyunsaturated fatty acids</a:t>
            </a:r>
          </a:p>
          <a:p>
            <a:endParaRPr lang="ro-RO" dirty="0"/>
          </a:p>
        </p:txBody>
      </p:sp>
      <p:sp>
        <p:nvSpPr>
          <p:cNvPr id="4" name="Slide Number Placeholder 3"/>
          <p:cNvSpPr>
            <a:spLocks noGrp="1"/>
          </p:cNvSpPr>
          <p:nvPr>
            <p:ph type="sldNum" sz="quarter" idx="10"/>
          </p:nvPr>
        </p:nvSpPr>
        <p:spPr/>
        <p:txBody>
          <a:bodyPr/>
          <a:lstStyle/>
          <a:p>
            <a:fld id="{FD03F147-2B5D-4CE3-A1C5-DE5953AEA4C1}" type="slidenum">
              <a:rPr lang="ro-RO" smtClean="0"/>
              <a:pPr/>
              <a:t>13</a:t>
            </a:fld>
            <a:endParaRPr lang="ro-RO"/>
          </a:p>
        </p:txBody>
      </p:sp>
    </p:spTree>
    <p:extLst>
      <p:ext uri="{BB962C8B-B14F-4D97-AF65-F5344CB8AC3E}">
        <p14:creationId xmlns:p14="http://schemas.microsoft.com/office/powerpoint/2010/main" val="3099542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o-RO" dirty="0"/>
              <a:t>S-a demonstrat că dietele pe bază de plante, cum ar fi dieta mediteraneană, sunt asociate cu o calitate și/sau o durată mai bună a somnului.</a:t>
            </a:r>
          </a:p>
          <a:p>
            <a:endParaRPr lang="ro-RO" dirty="0"/>
          </a:p>
          <a:p>
            <a:r>
              <a:rPr lang="ro-RO" dirty="0"/>
              <a:t>Dovezile susțin asocierea aportului de fructe, legume, leguminoase și conținutul lor de fibre și proteine, cu parametrii de somn îmbunătățiți [76,78]. </a:t>
            </a:r>
          </a:p>
          <a:p>
            <a:pPr marL="228600" indent="-228600">
              <a:buNone/>
            </a:pPr>
            <a:r>
              <a:rPr lang="ro-RO" dirty="0"/>
              <a:t>C. Peștele gras (&gt;150 g de trei ori pe săptămână), o sursă alimentară majoră de grăsimi nesaturate, precum și concentrațiile plasmatice de acizi grași n-3, inclusiv acidul docosahexaenoic (DHA) și suplimentarea cu DHA s-au dovedit a fi asociate pozitiv cu calitatea somnului la adulți [55,75,80,81] și la copii și adolescenți [82] </a:t>
            </a:r>
          </a:p>
          <a:p>
            <a:pPr marL="228600" indent="-228600">
              <a:buNone/>
            </a:pPr>
            <a:r>
              <a:rPr lang="ro-RO" dirty="0"/>
              <a:t>D. Una dintre cele mai caracteristice trăsături și componente bioactive ale dietei mediteraneene este bogăția în polifenoli, care sunt compuși antioxidanți prezenți în mod natural în alimentele și băuturile vegetale.</a:t>
            </a:r>
          </a:p>
          <a:p>
            <a:r>
              <a:rPr lang="ro-RO" dirty="0"/>
              <a:t>polyunsaturated fatty acids</a:t>
            </a:r>
          </a:p>
          <a:p>
            <a:endParaRPr lang="ro-RO" dirty="0"/>
          </a:p>
        </p:txBody>
      </p:sp>
      <p:sp>
        <p:nvSpPr>
          <p:cNvPr id="4" name="Slide Number Placeholder 3"/>
          <p:cNvSpPr>
            <a:spLocks noGrp="1"/>
          </p:cNvSpPr>
          <p:nvPr>
            <p:ph type="sldNum" sz="quarter" idx="10"/>
          </p:nvPr>
        </p:nvSpPr>
        <p:spPr/>
        <p:txBody>
          <a:bodyPr/>
          <a:lstStyle/>
          <a:p>
            <a:fld id="{FD03F147-2B5D-4CE3-A1C5-DE5953AEA4C1}" type="slidenum">
              <a:rPr lang="ro-RO" smtClean="0"/>
              <a:pPr/>
              <a:t>14</a:t>
            </a:fld>
            <a:endParaRPr lang="ro-RO"/>
          </a:p>
        </p:txBody>
      </p:sp>
    </p:spTree>
    <p:extLst>
      <p:ext uri="{BB962C8B-B14F-4D97-AF65-F5344CB8AC3E}">
        <p14:creationId xmlns:p14="http://schemas.microsoft.com/office/powerpoint/2010/main" val="1880575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vi-VN" dirty="0"/>
              <a:t>Studii epidemiologice și intervenționale - dovezi puternice în sprijinul dietei mediteraneene în prevenirea bolilor cardiometabolice, inclusiv obezitatea, diabetul de tip 2, insuficiența cardiacă, bolile coronariene, bolile cerebrovasculare și bolile arterelor periferice </a:t>
            </a:r>
            <a:endParaRPr lang="ro-RO" dirty="0"/>
          </a:p>
          <a:p>
            <a:endParaRPr lang="ro-RO" dirty="0"/>
          </a:p>
          <a:p>
            <a:r>
              <a:rPr lang="vi-VN" dirty="0"/>
              <a:t>Îmbunătățiri ale adipozității și greutății corporale, tensiunii arteriale, lipidelor din sânge, metabolismului glucozei și sensibilității la insulină → au fost raportate în asociere cu aderarea la dieta mediteraneană </a:t>
            </a:r>
            <a:endParaRPr lang="ro-RO" dirty="0"/>
          </a:p>
          <a:p>
            <a:r>
              <a:rPr lang="vi-VN" dirty="0"/>
              <a:t>Aceste efecte pot avea un efect benefic asupra funcției creierului, cogniției și dispoziției, care sunt, de asemenea, importante pentru somn </a:t>
            </a:r>
            <a:br>
              <a:rPr lang="vi-VN" dirty="0"/>
            </a:br>
            <a:endParaRPr lang="ro-RO" dirty="0"/>
          </a:p>
          <a:p>
            <a:r>
              <a:rPr lang="ro-RO" dirty="0"/>
              <a:t>Dieta mediteraneană poate reduce nivelurile markerilor inflamatori la persoanele cu AOS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These effects may</a:t>
            </a:r>
            <a:r>
              <a:rPr lang="ro-RO" sz="1200" dirty="0"/>
              <a:t> have </a:t>
            </a:r>
            <a:r>
              <a:rPr lang="en-US" sz="1200" dirty="0"/>
              <a:t> beneficially </a:t>
            </a:r>
            <a:r>
              <a:rPr lang="ro-RO" sz="1200" dirty="0"/>
              <a:t>e</a:t>
            </a:r>
            <a:r>
              <a:rPr lang="en-US" sz="1200" dirty="0" err="1"/>
              <a:t>ffect</a:t>
            </a:r>
            <a:r>
              <a:rPr lang="en-US" sz="1200" dirty="0"/>
              <a:t> </a:t>
            </a:r>
            <a:r>
              <a:rPr lang="ro-RO" sz="1200" dirty="0"/>
              <a:t> on </a:t>
            </a:r>
            <a:r>
              <a:rPr lang="en-US" sz="1200" dirty="0"/>
              <a:t>brain function, cognition and mood  which are also important to sleep</a:t>
            </a:r>
            <a:endParaRPr lang="ro-RO" sz="1200" dirty="0"/>
          </a:p>
          <a:p>
            <a:endParaRPr lang="ro-RO" dirty="0"/>
          </a:p>
          <a:p>
            <a:r>
              <a:rPr lang="ro-RO" dirty="0"/>
              <a:t>91. Tuttolomondo, A.; Simonetta, I.; Daidone, M.; Mogavero, A.; Ortello, A.; Pinto, A. Metabolic and Vascular Effect of the Mediterranean Diet. Int. J. Mol. Sci. 2019, 20, 4716. [CrossRef]</a:t>
            </a:r>
          </a:p>
          <a:p>
            <a:r>
              <a:rPr lang="ro-RO" dirty="0"/>
              <a:t>92. Esposito, K.; Maiorino, M.I.; Ceriello, A.; Giugliano, D. Prevention and control of type 2 diabetes by Mediterranean diet: A systematic review. Diabetes Res. Clin. Pract. 2010, 89, 97–102. [CrossRef] </a:t>
            </a:r>
          </a:p>
          <a:p>
            <a:r>
              <a:rPr lang="ro-RO" dirty="0"/>
              <a:t>93. Estruch, R.; Martinez-Gonzalez, M.A.; Corella, D.; Salas-Salvado, J.; Ruiz-Gutierrez, V.; Covas, M.I.; Fiol, M.; Gomez-Gracia, E.; Lopez-Sabater, M.C.; Vinyoles, E.; et al. Effects of a Mediterranean-style diet on cardiovascular risk factors: A randomized trial. Ann. Intern. Med. 2006, 145, 1–11. [CrossRef]</a:t>
            </a:r>
          </a:p>
          <a:p>
            <a:r>
              <a:rPr lang="ro-RO" dirty="0"/>
              <a:t> 94. Storniolo, C.E.; Casillas, R.; Bullo, M.; Castaner, O.; Ros, E.; Saez, G.T.; Toledo, E.; Estruch, R.; Ruiz-Gutierrez, V.; Fito, M.; et al. A Mediterranean diet supplemented with extra virgin olive oil or nuts improves endothelial markers involved in blood pressure control in hypertensive women. Eur. J. Nutr. 2017, 56, 89–97. [CrossRef] </a:t>
            </a:r>
          </a:p>
          <a:p>
            <a:r>
              <a:rPr lang="ro-RO" dirty="0"/>
              <a:t>95. Carroll, C.M.; Macauley, S.L. The Interaction Between Sleep and Metabolism in Alzheimer’s Disease: Cause or Consequence of Disease? Front. Aging Neurosci. 2019, 11, 258. [CrossRef]</a:t>
            </a:r>
          </a:p>
          <a:p>
            <a:r>
              <a:rPr lang="ro-RO" dirty="0"/>
              <a:t> 96. MacIntosh, B.J.; Shirzadi, Z.; Atwi, S.; Detre, J.A.; Dolui, S.; Bryan, R.N.; Launer, L.J.; Swardfager, W. Metabolic and vascular risk factors are associated with reduced cerebral blood flow and poorer midlife memory performance. Hum. Brain Mapp. 2020, 41, 855–864. [CrossRef] </a:t>
            </a:r>
          </a:p>
          <a:p>
            <a:r>
              <a:rPr lang="ro-RO" dirty="0"/>
              <a:t>97. Yu, G.X.; Zhang, T.; Hou, X.H.; Ou, Y.N.; Hu, H.; Wang, Z.T.; Guo, Y.; Xu, W.; Tan, L.; Yu, J.T.; et al. Associations of Vascular Risk with Cognition, Brain Glucose Metabolism, and Clinical Progression in Cognitively Intact Elders. J. Alzheimers Dis. 2021, 80, 321–330. [CrossRef] </a:t>
            </a:r>
          </a:p>
          <a:p>
            <a:endParaRPr lang="ro-RO" dirty="0"/>
          </a:p>
          <a:p>
            <a:r>
              <a:rPr lang="ro-RO" sz="1200" kern="1200" baseline="0" dirty="0">
                <a:solidFill>
                  <a:schemeClr val="tx1"/>
                </a:solidFill>
                <a:latin typeface="+mn-lt"/>
                <a:ea typeface="+mn-ea"/>
                <a:cs typeface="+mn-cs"/>
              </a:rPr>
              <a:t>102 Georgoulis, M.; Yiannakouris, N.; Tenta, R.; Fragopoulou, E.; Kechribari, I.; Lamprou, K.; Perraki, E.; Vagiakis, E.; Kontogianni,</a:t>
            </a:r>
          </a:p>
          <a:p>
            <a:r>
              <a:rPr lang="en-US" sz="1200" kern="1200" baseline="0" dirty="0">
                <a:solidFill>
                  <a:schemeClr val="tx1"/>
                </a:solidFill>
                <a:latin typeface="+mn-lt"/>
                <a:ea typeface="+mn-ea"/>
                <a:cs typeface="+mn-cs"/>
              </a:rPr>
              <a:t>M.D. A weight-loss Mediterranean diet/lifestyle intervention ameliorates inflammation and oxidative stress in patients with</a:t>
            </a:r>
          </a:p>
          <a:p>
            <a:r>
              <a:rPr lang="en-US" sz="1200" kern="1200" baseline="0" dirty="0">
                <a:solidFill>
                  <a:schemeClr val="tx1"/>
                </a:solidFill>
                <a:latin typeface="+mn-lt"/>
                <a:ea typeface="+mn-ea"/>
                <a:cs typeface="+mn-cs"/>
              </a:rPr>
              <a:t>obstructive sleep apnea: Results of the “MIMOSA” randomized clinical trial. Eur. J. </a:t>
            </a:r>
            <a:r>
              <a:rPr lang="en-US" sz="1200" kern="1200" baseline="0" dirty="0" err="1">
                <a:solidFill>
                  <a:schemeClr val="tx1"/>
                </a:solidFill>
                <a:latin typeface="+mn-lt"/>
                <a:ea typeface="+mn-ea"/>
                <a:cs typeface="+mn-cs"/>
              </a:rPr>
              <a:t>Nutr</a:t>
            </a:r>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2021</a:t>
            </a:r>
            <a:endParaRPr lang="ro-RO" dirty="0"/>
          </a:p>
        </p:txBody>
      </p:sp>
      <p:sp>
        <p:nvSpPr>
          <p:cNvPr id="4" name="Slide Number Placeholder 3"/>
          <p:cNvSpPr>
            <a:spLocks noGrp="1"/>
          </p:cNvSpPr>
          <p:nvPr>
            <p:ph type="sldNum" sz="quarter" idx="10"/>
          </p:nvPr>
        </p:nvSpPr>
        <p:spPr/>
        <p:txBody>
          <a:bodyPr/>
          <a:lstStyle/>
          <a:p>
            <a:fld id="{FD03F147-2B5D-4CE3-A1C5-DE5953AEA4C1}" type="slidenum">
              <a:rPr lang="ro-RO" smtClean="0"/>
              <a:pPr/>
              <a:t>16</a:t>
            </a:fld>
            <a:endParaRPr lang="ro-RO"/>
          </a:p>
        </p:txBody>
      </p:sp>
    </p:spTree>
    <p:extLst>
      <p:ext uri="{BB962C8B-B14F-4D97-AF65-F5344CB8AC3E}">
        <p14:creationId xmlns:p14="http://schemas.microsoft.com/office/powerpoint/2010/main" val="3306714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ro-RO" dirty="0"/>
              <a:t>Legătura dintre funcția endotelială și somn este bidirecțională, </a:t>
            </a:r>
          </a:p>
          <a:p>
            <a:br>
              <a:rPr lang="vi-VN" dirty="0"/>
            </a:br>
            <a:r>
              <a:rPr lang="vi-VN" sz="1200" b="0" i="0" kern="1200" dirty="0">
                <a:solidFill>
                  <a:schemeClr val="tx1"/>
                </a:solidFill>
                <a:latin typeface="+mn-lt"/>
                <a:ea typeface="+mn-ea"/>
                <a:cs typeface="+mn-cs"/>
              </a:rPr>
              <a:t>tulburările de somn pot induce disfuncții endoteliale </a:t>
            </a:r>
            <a:endParaRPr lang="ro-RO" sz="1200" b="0" i="0" kern="1200" dirty="0">
              <a:solidFill>
                <a:schemeClr val="tx1"/>
              </a:solidFill>
              <a:latin typeface="+mn-lt"/>
              <a:ea typeface="+mn-ea"/>
              <a:cs typeface="+mn-cs"/>
            </a:endParaRPr>
          </a:p>
          <a:p>
            <a:endParaRPr lang="ro-RO" sz="1200" b="0" i="0" kern="1200" dirty="0">
              <a:solidFill>
                <a:schemeClr val="tx1"/>
              </a:solidFill>
              <a:latin typeface="+mn-lt"/>
              <a:ea typeface="+mn-ea"/>
              <a:cs typeface="+mn-cs"/>
            </a:endParaRPr>
          </a:p>
          <a:p>
            <a:r>
              <a:rPr lang="vi-VN" sz="1200" b="0" i="0" kern="1200" dirty="0">
                <a:solidFill>
                  <a:schemeClr val="tx1"/>
                </a:solidFill>
                <a:latin typeface="+mn-lt"/>
                <a:ea typeface="+mn-ea"/>
                <a:cs typeface="+mn-cs"/>
              </a:rPr>
              <a:t>funcția endotelială este crucială pentru sănătatea și funcționarea creierului contribuind la tonusul vascular sistemic, la funcția imună și la hemostaza, prin controlul fluxului sanguin și al funcției barierei hematoencefalice</a:t>
            </a:r>
            <a:endParaRPr lang="ro-RO" sz="1200" b="0" i="0" kern="1200" dirty="0">
              <a:solidFill>
                <a:schemeClr val="tx1"/>
              </a:solidFill>
              <a:latin typeface="+mn-lt"/>
              <a:ea typeface="+mn-ea"/>
              <a:cs typeface="+mn-cs"/>
            </a:endParaRPr>
          </a:p>
          <a:p>
            <a:endParaRPr lang="ro-RO" dirty="0"/>
          </a:p>
          <a:p>
            <a:r>
              <a:rPr lang="ro-RO" dirty="0"/>
              <a:t>orice îmbunătățiri ale funcției endoteliale observate cu dieta mediteraneană... contribuie important la menținerea funcției creierului și la reglarea somnului.</a:t>
            </a:r>
          </a:p>
          <a:p>
            <a:endParaRPr lang="ro-RO" dirty="0"/>
          </a:p>
          <a:p>
            <a:endParaRPr lang="ro-RO" dirty="0"/>
          </a:p>
          <a:p>
            <a:r>
              <a:rPr lang="ro-RO" dirty="0"/>
              <a:t>111. Quick, S.; Moss, J.; Rajani, R.M.; Williams, A. A Vessel for Change: Endothelial Dysfunction in Cerebral Small Vessel Disease. Trends Neurosci. 2021, 44, 289–305. [CrossRef] [PubMed] </a:t>
            </a:r>
          </a:p>
          <a:p>
            <a:r>
              <a:rPr lang="ro-RO" dirty="0"/>
              <a:t>112. Faraguna, U.; Vyazovskiy, V.V.; Nelson, A.B.; Tononi, G.; Cirelli, C. A causal role for brain-derived neurotrophic factor in the homeostatic regulation of sleep. J. Neurosci. 2008, 28, 4088–4095. [CrossRef] [PubMed]</a:t>
            </a:r>
          </a:p>
          <a:p>
            <a:r>
              <a:rPr lang="ro-RO" dirty="0"/>
              <a:t> 113. Giese, M.; Unternahrer, E.; Huttig, H.; Beck, J.; Brand, S.; Calabrese, P.; Holsboer-Trachsler, E.; Eckert, A. BDNF: An indicator of insomnia? Mol. Psychiatry 2014, 19, 151–152. [CrossRef] [PubMed] </a:t>
            </a:r>
          </a:p>
          <a:p>
            <a:r>
              <a:rPr lang="ro-RO" dirty="0"/>
              <a:t>114. Marie, C.; Pedard, M.; Quirie, A.; Tessier, A.; Garnier, P.; Totoson, P.; Demougeot, C. Brain-derived neurotrophic factor secreted by the cerebral endothelium: A new actor of brain function? J. Cereb. Blood Flow Metab. 2018, 38, 935–949. [CrossRef] [PubMed] </a:t>
            </a:r>
          </a:p>
        </p:txBody>
      </p:sp>
      <p:sp>
        <p:nvSpPr>
          <p:cNvPr id="4" name="Slide Number Placeholder 3"/>
          <p:cNvSpPr>
            <a:spLocks noGrp="1"/>
          </p:cNvSpPr>
          <p:nvPr>
            <p:ph type="sldNum" sz="quarter" idx="10"/>
          </p:nvPr>
        </p:nvSpPr>
        <p:spPr/>
        <p:txBody>
          <a:bodyPr/>
          <a:lstStyle/>
          <a:p>
            <a:fld id="{FD03F147-2B5D-4CE3-A1C5-DE5953AEA4C1}" type="slidenum">
              <a:rPr lang="ro-RO" smtClean="0"/>
              <a:pPr/>
              <a:t>17</a:t>
            </a:fld>
            <a:endParaRPr lang="ro-RO"/>
          </a:p>
        </p:txBody>
      </p:sp>
    </p:spTree>
    <p:extLst>
      <p:ext uri="{BB962C8B-B14F-4D97-AF65-F5344CB8AC3E}">
        <p14:creationId xmlns:p14="http://schemas.microsoft.com/office/powerpoint/2010/main" val="2198472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o-RO" b="1" dirty="0"/>
              <a:t>Atenuarea inflamației și a stresului oxidativ</a:t>
            </a:r>
            <a:endParaRPr lang="ro-RO" sz="1200" b="1" kern="1200" baseline="0" dirty="0">
              <a:solidFill>
                <a:schemeClr val="tx1"/>
              </a:solidFill>
              <a:latin typeface="+mn-lt"/>
              <a:ea typeface="+mn-ea"/>
              <a:cs typeface="+mn-cs"/>
            </a:endParaRPr>
          </a:p>
          <a:p>
            <a:endParaRPr lang="ro-RO"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116. </a:t>
            </a:r>
            <a:r>
              <a:rPr lang="en-US" sz="1200" kern="1200" baseline="0" dirty="0" err="1">
                <a:solidFill>
                  <a:schemeClr val="tx1"/>
                </a:solidFill>
                <a:latin typeface="+mn-lt"/>
                <a:ea typeface="+mn-ea"/>
                <a:cs typeface="+mn-cs"/>
              </a:rPr>
              <a:t>Khansari</a:t>
            </a:r>
            <a:r>
              <a:rPr lang="en-US" sz="1200" kern="1200" baseline="0" dirty="0">
                <a:solidFill>
                  <a:schemeClr val="tx1"/>
                </a:solidFill>
                <a:latin typeface="+mn-lt"/>
                <a:ea typeface="+mn-ea"/>
                <a:cs typeface="+mn-cs"/>
              </a:rPr>
              <a:t>, N.; </a:t>
            </a:r>
            <a:r>
              <a:rPr lang="en-US" sz="1200" kern="1200" baseline="0" dirty="0" err="1">
                <a:solidFill>
                  <a:schemeClr val="tx1"/>
                </a:solidFill>
                <a:latin typeface="+mn-lt"/>
                <a:ea typeface="+mn-ea"/>
                <a:cs typeface="+mn-cs"/>
              </a:rPr>
              <a:t>Shakiba</a:t>
            </a:r>
            <a:r>
              <a:rPr lang="en-US" sz="1200" kern="1200" baseline="0" dirty="0">
                <a:solidFill>
                  <a:schemeClr val="tx1"/>
                </a:solidFill>
                <a:latin typeface="+mn-lt"/>
                <a:ea typeface="+mn-ea"/>
                <a:cs typeface="+mn-cs"/>
              </a:rPr>
              <a:t>, Y.; </a:t>
            </a:r>
            <a:r>
              <a:rPr lang="en-US" sz="1200" kern="1200" baseline="0" dirty="0" err="1">
                <a:solidFill>
                  <a:schemeClr val="tx1"/>
                </a:solidFill>
                <a:latin typeface="+mn-lt"/>
                <a:ea typeface="+mn-ea"/>
                <a:cs typeface="+mn-cs"/>
              </a:rPr>
              <a:t>Mahmoudi</a:t>
            </a:r>
            <a:r>
              <a:rPr lang="en-US" sz="1200" kern="1200" baseline="0" dirty="0">
                <a:solidFill>
                  <a:schemeClr val="tx1"/>
                </a:solidFill>
                <a:latin typeface="+mn-lt"/>
                <a:ea typeface="+mn-ea"/>
                <a:cs typeface="+mn-cs"/>
              </a:rPr>
              <a:t>, M. Chronic inflammation and oxidative stress as a major cause of age-related diseases and</a:t>
            </a:r>
          </a:p>
          <a:p>
            <a:r>
              <a:rPr lang="en-US" sz="1200" kern="1200" baseline="0" dirty="0">
                <a:solidFill>
                  <a:schemeClr val="tx1"/>
                </a:solidFill>
                <a:latin typeface="+mn-lt"/>
                <a:ea typeface="+mn-ea"/>
                <a:cs typeface="+mn-cs"/>
              </a:rPr>
              <a:t>cancer. Recent Pat. </a:t>
            </a:r>
            <a:r>
              <a:rPr lang="en-US" sz="1200" kern="1200" baseline="0" dirty="0" err="1">
                <a:solidFill>
                  <a:schemeClr val="tx1"/>
                </a:solidFill>
                <a:latin typeface="+mn-lt"/>
                <a:ea typeface="+mn-ea"/>
                <a:cs typeface="+mn-cs"/>
              </a:rPr>
              <a:t>Inflamm</a:t>
            </a:r>
            <a:r>
              <a:rPr lang="en-US" sz="1200" kern="1200" baseline="0" dirty="0">
                <a:solidFill>
                  <a:schemeClr val="tx1"/>
                </a:solidFill>
                <a:latin typeface="+mn-lt"/>
                <a:ea typeface="+mn-ea"/>
                <a:cs typeface="+mn-cs"/>
              </a:rPr>
              <a:t>. Allergy Drug </a:t>
            </a:r>
            <a:r>
              <a:rPr lang="en-US" sz="1200" kern="1200" baseline="0" dirty="0" err="1">
                <a:solidFill>
                  <a:schemeClr val="tx1"/>
                </a:solidFill>
                <a:latin typeface="+mn-lt"/>
                <a:ea typeface="+mn-ea"/>
                <a:cs typeface="+mn-cs"/>
              </a:rPr>
              <a:t>Discov</a:t>
            </a:r>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2009, 3, 73–80. [</a:t>
            </a:r>
            <a:r>
              <a:rPr lang="en-US" sz="1200" b="1" kern="1200" baseline="0" dirty="0" err="1">
                <a:solidFill>
                  <a:schemeClr val="tx1"/>
                </a:solidFill>
                <a:latin typeface="+mn-lt"/>
                <a:ea typeface="+mn-ea"/>
                <a:cs typeface="+mn-cs"/>
              </a:rPr>
              <a:t>CrossRef</a:t>
            </a:r>
            <a:r>
              <a:rPr lang="en-US" sz="1200" b="1" kern="1200" baseline="0" dirty="0">
                <a:solidFill>
                  <a:schemeClr val="tx1"/>
                </a:solidFill>
                <a:latin typeface="+mn-lt"/>
                <a:ea typeface="+mn-ea"/>
                <a:cs typeface="+mn-cs"/>
              </a:rPr>
              <a:t>]</a:t>
            </a:r>
          </a:p>
          <a:p>
            <a:r>
              <a:rPr lang="ro-RO" sz="1200" kern="1200" baseline="0" dirty="0">
                <a:solidFill>
                  <a:schemeClr val="tx1"/>
                </a:solidFill>
                <a:latin typeface="+mn-lt"/>
                <a:ea typeface="+mn-ea"/>
                <a:cs typeface="+mn-cs"/>
              </a:rPr>
              <a:t>117. Agostinho, P.; Cunha, R.A.; Oliveira, C. Neuroinflammation, oxidative stress and the pathogenesis of Alzheimer’s disease. Curr.</a:t>
            </a:r>
          </a:p>
          <a:p>
            <a:r>
              <a:rPr lang="fr-FR" sz="1200" kern="1200" baseline="0" dirty="0">
                <a:solidFill>
                  <a:schemeClr val="tx1"/>
                </a:solidFill>
                <a:latin typeface="+mn-lt"/>
                <a:ea typeface="+mn-ea"/>
                <a:cs typeface="+mn-cs"/>
              </a:rPr>
              <a:t>Pharm. Des. </a:t>
            </a:r>
            <a:r>
              <a:rPr lang="fr-FR" sz="1200" b="1" kern="1200" baseline="0" dirty="0">
                <a:solidFill>
                  <a:schemeClr val="tx1"/>
                </a:solidFill>
                <a:latin typeface="+mn-lt"/>
                <a:ea typeface="+mn-ea"/>
                <a:cs typeface="+mn-cs"/>
              </a:rPr>
              <a:t>2010, 16, 2766–2778. [</a:t>
            </a:r>
            <a:r>
              <a:rPr lang="fr-FR" sz="1200" b="1" kern="1200" baseline="0" dirty="0" err="1">
                <a:solidFill>
                  <a:schemeClr val="tx1"/>
                </a:solidFill>
                <a:latin typeface="+mn-lt"/>
                <a:ea typeface="+mn-ea"/>
                <a:cs typeface="+mn-cs"/>
              </a:rPr>
              <a:t>CrossRef</a:t>
            </a:r>
            <a:r>
              <a:rPr lang="fr-FR" sz="1200" b="1" kern="1200" baseline="0" dirty="0">
                <a:solidFill>
                  <a:schemeClr val="tx1"/>
                </a:solidFill>
                <a:latin typeface="+mn-lt"/>
                <a:ea typeface="+mn-ea"/>
                <a:cs typeface="+mn-cs"/>
              </a:rPr>
              <a:t>]</a:t>
            </a:r>
          </a:p>
          <a:p>
            <a:r>
              <a:rPr lang="en-US" sz="1200" kern="1200" baseline="0" dirty="0">
                <a:solidFill>
                  <a:schemeClr val="tx1"/>
                </a:solidFill>
                <a:latin typeface="+mn-lt"/>
                <a:ea typeface="+mn-ea"/>
                <a:cs typeface="+mn-cs"/>
              </a:rPr>
              <a:t>Nutrients </a:t>
            </a:r>
            <a:r>
              <a:rPr lang="en-US" sz="1200" b="1" kern="1200" baseline="0" dirty="0">
                <a:solidFill>
                  <a:schemeClr val="tx1"/>
                </a:solidFill>
                <a:latin typeface="+mn-lt"/>
                <a:ea typeface="+mn-ea"/>
                <a:cs typeface="+mn-cs"/>
              </a:rPr>
              <a:t>2022, 14, 2998 24 of 29</a:t>
            </a:r>
          </a:p>
          <a:p>
            <a:r>
              <a:rPr lang="en-US" sz="1200" kern="1200" baseline="0" dirty="0">
                <a:solidFill>
                  <a:schemeClr val="tx1"/>
                </a:solidFill>
                <a:latin typeface="+mn-lt"/>
                <a:ea typeface="+mn-ea"/>
                <a:cs typeface="+mn-cs"/>
              </a:rPr>
              <a:t>118. Leonard, B.E. Inflammation and depression: A causal or coincidental link to the </a:t>
            </a:r>
            <a:r>
              <a:rPr lang="en-US" sz="1200" kern="1200" baseline="0" dirty="0" err="1">
                <a:solidFill>
                  <a:schemeClr val="tx1"/>
                </a:solidFill>
                <a:latin typeface="+mn-lt"/>
                <a:ea typeface="+mn-ea"/>
                <a:cs typeface="+mn-cs"/>
              </a:rPr>
              <a:t>pathophysiology</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Acta</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Neuropsychiatr</a:t>
            </a:r>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2018, 30,</a:t>
            </a:r>
          </a:p>
          <a:p>
            <a:r>
              <a:rPr lang="ro-RO" sz="1200" kern="1200" baseline="0" dirty="0">
                <a:solidFill>
                  <a:schemeClr val="tx1"/>
                </a:solidFill>
                <a:latin typeface="+mn-lt"/>
                <a:ea typeface="+mn-ea"/>
                <a:cs typeface="+mn-cs"/>
              </a:rPr>
              <a:t>1–16. [CrossRef]</a:t>
            </a:r>
            <a:endParaRPr lang="ro-RO" dirty="0"/>
          </a:p>
          <a:p>
            <a:endParaRPr lang="ro-RO" dirty="0"/>
          </a:p>
          <a:p>
            <a:r>
              <a:rPr lang="ro-RO" dirty="0"/>
              <a:t>Inflamație cronică de grad scăzut și un dezechilibru în sistemul oxidant/antioxidant sunt procese patogene cruciale în dezvoltarea și progresia bolilor cronice precum ca diabetul, boli cardiovasculare, cancer [116], precum și boli mentale și neurodegenerative [117,118].</a:t>
            </a:r>
          </a:p>
        </p:txBody>
      </p:sp>
      <p:sp>
        <p:nvSpPr>
          <p:cNvPr id="4" name="Slide Number Placeholder 3"/>
          <p:cNvSpPr>
            <a:spLocks noGrp="1"/>
          </p:cNvSpPr>
          <p:nvPr>
            <p:ph type="sldNum" sz="quarter" idx="10"/>
          </p:nvPr>
        </p:nvSpPr>
        <p:spPr/>
        <p:txBody>
          <a:bodyPr/>
          <a:lstStyle/>
          <a:p>
            <a:fld id="{FD03F147-2B5D-4CE3-A1C5-DE5953AEA4C1}" type="slidenum">
              <a:rPr lang="ro-RO" smtClean="0"/>
              <a:pPr/>
              <a:t>18</a:t>
            </a:fld>
            <a:endParaRPr lang="ro-RO"/>
          </a:p>
        </p:txBody>
      </p:sp>
    </p:spTree>
    <p:extLst>
      <p:ext uri="{BB962C8B-B14F-4D97-AF65-F5344CB8AC3E}">
        <p14:creationId xmlns:p14="http://schemas.microsoft.com/office/powerpoint/2010/main" val="1441954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o-RO" dirty="0"/>
              <a:t>dovezi limitate din studiile clinice sugerează că modelele alimentare mediteraneene îmbunătățește performanța cognitivă și reduce riscul de declin cognitiv și demență, inclusiv boala Alzheimer </a:t>
            </a:r>
          </a:p>
          <a:p>
            <a:endParaRPr lang="ro-RO" dirty="0"/>
          </a:p>
          <a:p>
            <a:r>
              <a:rPr lang="ro-RO" dirty="0"/>
              <a:t>Aderarea ridicată la dieta mediteraneană a fost asociată cu un risc scăzut de tulburări depresive </a:t>
            </a:r>
          </a:p>
          <a:p>
            <a:endParaRPr lang="ro-RO" dirty="0"/>
          </a:p>
          <a:p>
            <a:r>
              <a:rPr lang="ro-RO" dirty="0"/>
              <a:t>Proprietățile antioxidante, antiinflamatorii și vasculoprotectoare ale dietei mediteraneene și ale componentelor acesteia s-au emis ipoteza că contribuie la prevenirea sau atenuarea disfuncției vasculare și a proceselor neurodegenerative și, prin urmare, la îmbunătățirea funcției creierului, a cogniției și a dispoziției → care sunt toate legate de somn</a:t>
            </a:r>
          </a:p>
        </p:txBody>
      </p:sp>
      <p:sp>
        <p:nvSpPr>
          <p:cNvPr id="4" name="Slide Number Placeholder 3"/>
          <p:cNvSpPr>
            <a:spLocks noGrp="1"/>
          </p:cNvSpPr>
          <p:nvPr>
            <p:ph type="sldNum" sz="quarter" idx="10"/>
          </p:nvPr>
        </p:nvSpPr>
        <p:spPr/>
        <p:txBody>
          <a:bodyPr/>
          <a:lstStyle/>
          <a:p>
            <a:fld id="{E2EDB009-638F-48CB-974E-911539D76A3F}" type="slidenum">
              <a:rPr lang="ro-RO" smtClean="0"/>
              <a:pPr/>
              <a:t>19</a:t>
            </a:fld>
            <a:endParaRPr lang="ro-RO"/>
          </a:p>
        </p:txBody>
      </p:sp>
    </p:spTree>
    <p:extLst>
      <p:ext uri="{BB962C8B-B14F-4D97-AF65-F5344CB8AC3E}">
        <p14:creationId xmlns:p14="http://schemas.microsoft.com/office/powerpoint/2010/main" val="1030550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Serotonin and melatonin are two neurotransmitters</a:t>
            </a:r>
            <a:r>
              <a:rPr lang="ro-RO" sz="1200" dirty="0"/>
              <a:t> </a:t>
            </a:r>
            <a:r>
              <a:rPr lang="en-US" sz="1200" dirty="0"/>
              <a:t>involved in sleep regulation</a:t>
            </a:r>
            <a:endParaRPr lang="ro-RO" sz="1200" dirty="0"/>
          </a:p>
          <a:p>
            <a:endParaRPr lang="en-US" dirty="0"/>
          </a:p>
          <a:p>
            <a:endParaRPr lang="en-US" dirty="0"/>
          </a:p>
          <a:p>
            <a:r>
              <a:rPr lang="ro-RO" dirty="0"/>
              <a:t>Un mecanism potențial care leagă dieta și îmbunătățirea somnului este modularea sistemului triptofan-serotonină-melatonină</a:t>
            </a:r>
          </a:p>
          <a:p>
            <a:endParaRPr lang="ro-RO" dirty="0"/>
          </a:p>
          <a:p>
            <a:r>
              <a:rPr lang="ro-RO" dirty="0"/>
              <a:t>Serotonina  neurotransmitator, hormon care stimuleaza  starea de bine,de invatare, memorie, de fericire= procesele cognitive, ajuta</a:t>
            </a:r>
            <a:r>
              <a:rPr lang="ro-RO" baseline="0" dirty="0"/>
              <a:t> si la somn</a:t>
            </a:r>
            <a:endParaRPr lang="ro-RO" dirty="0"/>
          </a:p>
          <a:p>
            <a:r>
              <a:rPr lang="ro-RO" dirty="0"/>
              <a:t> este produsa in corpul nostru = 85% se</a:t>
            </a:r>
            <a:r>
              <a:rPr lang="ro-RO" baseline="0" dirty="0"/>
              <a:t> formeza in intestin</a:t>
            </a:r>
          </a:p>
          <a:p>
            <a:r>
              <a:rPr lang="ro-RO" baseline="0" dirty="0"/>
              <a:t>Si 5% in creier </a:t>
            </a:r>
            <a:endParaRPr lang="ro-RO" dirty="0"/>
          </a:p>
          <a:p>
            <a:endParaRPr lang="ro-RO" dirty="0"/>
          </a:p>
          <a:p>
            <a:r>
              <a:rPr lang="ro-RO" dirty="0"/>
              <a:t>Pt a </a:t>
            </a:r>
            <a:r>
              <a:rPr lang="ro-RO" b="1" dirty="0"/>
              <a:t>produce</a:t>
            </a:r>
            <a:r>
              <a:rPr lang="ro-RO" b="1" baseline="0" dirty="0"/>
              <a:t> serotonina avem nevoie de triptofan</a:t>
            </a:r>
            <a:r>
              <a:rPr lang="ro-RO" baseline="0" dirty="0"/>
              <a:t>, un aa esential in anumite alimente !!!</a:t>
            </a:r>
          </a:p>
          <a:p>
            <a:r>
              <a:rPr lang="ro-RO" baseline="0" dirty="0"/>
              <a:t>Microbiomul intestinal este in relatie cu creierul nostru, si in  aceasta axa  rolul principal il are SEROTONINA</a:t>
            </a:r>
          </a:p>
          <a:p>
            <a:r>
              <a:rPr lang="ro-RO" baseline="0" dirty="0"/>
              <a:t>Daca ai probleme depResive...poti sa ai si simptome intestinale = colon iritabil</a:t>
            </a:r>
          </a:p>
          <a:p>
            <a:r>
              <a:rPr lang="ro-RO" baseline="0" dirty="0"/>
              <a:t>Sinteza de serotonina este stimulata si de exercitiul fizic, lumina, de masaj. ....de alimentele care ne organizeaza microbiomul intestinal</a:t>
            </a:r>
          </a:p>
          <a:p>
            <a:endParaRPr lang="ro-RO" dirty="0"/>
          </a:p>
          <a:p>
            <a:r>
              <a:rPr lang="ro-RO" dirty="0"/>
              <a:t>Un mecanism potențial care leagă dieta și îmbunătățirea somnului implică modularea sistemului triptofan-serotonină-melatonină. </a:t>
            </a:r>
          </a:p>
          <a:p>
            <a:r>
              <a:rPr lang="ro-RO" dirty="0"/>
              <a:t>Serotonina și melatonina sunt doi neurotransmițători implicați în reglarea somnului: în </a:t>
            </a:r>
            <a:r>
              <a:rPr lang="ro-RO" b="1" dirty="0"/>
              <a:t>sistemul nervos central și în intestin</a:t>
            </a:r>
            <a:r>
              <a:rPr lang="ro-RO" dirty="0"/>
              <a:t>, aminoacidul esențial triptofan este inițial hidroxilat în 5-hidroxitriptofan, care este apoi decarboxilat cu formarea serotoninei (5-hidroxitriptamina).</a:t>
            </a:r>
          </a:p>
          <a:p>
            <a:endParaRPr lang="ro-RO" dirty="0"/>
          </a:p>
          <a:p>
            <a:r>
              <a:rPr lang="ro-RO" dirty="0"/>
              <a:t>Odată cu întunericul serii, în glanda pineală a creierului, serotonina este transformată în melatonină - un neurohormon care joacă un rol central în ciclul somn-veghe, inducerea somnului și întreținerea până în zori [205]. </a:t>
            </a:r>
          </a:p>
          <a:p>
            <a:endParaRPr lang="ro-RO" dirty="0"/>
          </a:p>
          <a:p>
            <a:r>
              <a:rPr lang="ro-RO" dirty="0"/>
              <a:t>Suplimentele de melatonină sunt utilizate pe scară largă pentru a trata insomnia și apneea în somn, ajutând la îmbunătățirea calității și duratei somnului.</a:t>
            </a:r>
          </a:p>
        </p:txBody>
      </p:sp>
      <p:sp>
        <p:nvSpPr>
          <p:cNvPr id="4" name="Slide Number Placeholder 3"/>
          <p:cNvSpPr>
            <a:spLocks noGrp="1"/>
          </p:cNvSpPr>
          <p:nvPr>
            <p:ph type="sldNum" sz="quarter" idx="10"/>
          </p:nvPr>
        </p:nvSpPr>
        <p:spPr/>
        <p:txBody>
          <a:bodyPr/>
          <a:lstStyle/>
          <a:p>
            <a:fld id="{FD03F147-2B5D-4CE3-A1C5-DE5953AEA4C1}" type="slidenum">
              <a:rPr lang="ro-RO" smtClean="0"/>
              <a:pPr/>
              <a:t>20</a:t>
            </a:fld>
            <a:endParaRPr lang="ro-RO"/>
          </a:p>
        </p:txBody>
      </p:sp>
    </p:spTree>
    <p:extLst>
      <p:ext uri="{BB962C8B-B14F-4D97-AF65-F5344CB8AC3E}">
        <p14:creationId xmlns:p14="http://schemas.microsoft.com/office/powerpoint/2010/main" val="580092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endParaRPr lang="ro-RO" dirty="0"/>
          </a:p>
          <a:p>
            <a:r>
              <a:rPr lang="ro-RO" dirty="0"/>
              <a:t>În primul rând/ unele alimente și băuturi, dintre care majoritatea sunt tipice dietei mediteraneene, sunt surse naturale de precursori biodisponibili ai melatoninei, triptofan/knurenine și serotonină.</a:t>
            </a:r>
          </a:p>
          <a:p>
            <a:r>
              <a:rPr lang="ro-RO" dirty="0"/>
              <a:t>Modelul alimentar mediteranean a fost asociat cu concentrații plasmatice crescute de triptofan → aceste modificări ale nivelurilor de triptofan păreau să confere protecția împotriva incidenței bolilor cardiovasculare la persoanele cu risc ridicat </a:t>
            </a:r>
          </a:p>
          <a:p>
            <a:r>
              <a:rPr lang="ro-RO" b="1" dirty="0"/>
              <a:t>Calea triptofan-chinurenină </a:t>
            </a:r>
            <a:r>
              <a:rPr lang="ro-RO" dirty="0"/>
              <a:t>ar putea avea implicații pentru reglarea somnului, deoarece s-a demonstrat că chinureninele nu numai că joacă un rol în inflamația periferică și a creierului [209], ci și că au un impact negativ asupra calității și cogniției somnului / cel puțin la modelele animale [210]</a:t>
            </a:r>
          </a:p>
          <a:p>
            <a:r>
              <a:rPr lang="ro-RO" dirty="0"/>
              <a:t>Consumul de cereale îmbogățite cu triptofan timp de o săptămână a crescut nivelurile plasmatice de serotonină și melatonină, a crescut eficiența somnului și timpul total de somn și a scăzut latența și fragmentarea somnului [211].</a:t>
            </a:r>
          </a:p>
          <a:p>
            <a:r>
              <a:rPr lang="ro-RO" b="1" dirty="0"/>
              <a:t>Consumul de cereale îmbogățite cu triptofan pentru o săptămână a crescut nivelurile plasmatice de serotonină și melatonină</a:t>
            </a:r>
          </a:p>
          <a:p>
            <a:endParaRPr lang="ro-RO" dirty="0"/>
          </a:p>
          <a:p>
            <a:pPr marL="0" marR="0" indent="0" algn="l" defTabSz="914400" rtl="0" eaLnBrk="1" fontAlgn="auto" latinLnBrk="0" hangingPunct="1">
              <a:lnSpc>
                <a:spcPct val="100000"/>
              </a:lnSpc>
              <a:spcBef>
                <a:spcPts val="0"/>
              </a:spcBef>
              <a:spcAft>
                <a:spcPts val="0"/>
              </a:spcAft>
              <a:buClrTx/>
              <a:buSzTx/>
              <a:buFontTx/>
              <a:buNone/>
              <a:tabLst/>
              <a:defRPr/>
            </a:pPr>
            <a:r>
              <a:rPr lang="ro-RO" dirty="0"/>
              <a:t>Mediterranean </a:t>
            </a:r>
            <a:r>
              <a:rPr lang="en-US" dirty="0"/>
              <a:t>dietary pattern was associated with increased tryptophan plasma concentrations</a:t>
            </a:r>
            <a:endParaRPr lang="ro-RO" dirty="0"/>
          </a:p>
          <a:p>
            <a:endParaRPr lang="ro-RO" dirty="0"/>
          </a:p>
          <a:p>
            <a:r>
              <a:rPr lang="ro-RO" dirty="0"/>
              <a:t>În primul rând, unele alimente și băuturi, dintre care majoritatea sunt tipice dietei mediteraneene, sunt surse naturale de precursori biodisponibili ai melatoninei, adică triptofan și serotonină, cum ar fi rădăcinile, frunzele, fructele, semințele, produsele lactate și peștele, precum și melatonina. în sine, inclusiv struguri, vin roșu, roșii, ulei de măsline, purslane [206]. </a:t>
            </a:r>
          </a:p>
          <a:p>
            <a:r>
              <a:rPr lang="ro-RO" dirty="0"/>
              <a:t>În consecință, consumul unui model alimentar mediteranean a fost asociat cu concentrații plasmatice crescute de triptofan, iar aceste modificări ale nivelurilor de triptofan păreau să confere protecție împotriva incidenței bolilor cardiovasculare la persoanele cu risc ridicat [207]. </a:t>
            </a:r>
          </a:p>
          <a:p>
            <a:r>
              <a:rPr lang="ro-RO" dirty="0"/>
              <a:t>Interesant, un studiu metabolomic a arătat că intervențiile dietei mediteraneene, în special atunci când sunt suplimentate cu ulei de măsline extravirgin, au modificat asocierea directă dintre metaboliții plasmatici derivați din catabolismul triptofanului, adică chinurenine, și riscul de insuficiență cardiacă și fibrilație atrială, astfel potențial. contracararea efectelor nocive asupra sănătății ale acestor metaboliți [208]. </a:t>
            </a:r>
          </a:p>
          <a:p>
            <a:r>
              <a:rPr lang="ro-RO" dirty="0"/>
              <a:t>Acest efect al dietei mediteraneene asupra căii triptofan-chinurenină ar putea avea implicații pentru reglarea somnului, deoarece s-a dovedit că chinureninele nu numai că joacă un rol în inflamația periferică și a creierului [209], ci și că au un impact negativ asupra calității și cogniției somnului, la cel mai puțin la modelele animale [210]. </a:t>
            </a:r>
          </a:p>
          <a:p>
            <a:r>
              <a:rPr lang="ro-RO" dirty="0"/>
              <a:t>Consumul de cereale îmbogățite cu triptofan timp de o săptămână a crescut nivelurile plasmatice de serotonină și melatonină, a crescut eficiența somnului și a duratei totale de somn și a scăzut latența și fragmentarea somnului la subiecții vârstnici cu dificultăți de somn, împreună cu îmbunătățirea parametrilor stresului oxidativ și a dispoziției, în comparaţie cu consumul fără cereale sau cereale martor [211]. </a:t>
            </a:r>
          </a:p>
          <a:p>
            <a:r>
              <a:rPr lang="ro-RO" dirty="0"/>
              <a:t>Un studiu recent, totuși, nu a găsit nicio îmbunătățire a calității somnului la femeile cu fibromialgie care consumă o dietă mediteraneană îmbogățită cu triptofan și magneziu, deși un efect benefic împotriva simptomelor de anxietate, tulburări de dispoziție, tulburări de alimentație și nemulțumire față de imaginea corpului a fost observat [212]. </a:t>
            </a:r>
          </a:p>
          <a:p>
            <a:r>
              <a:rPr lang="ro-RO" dirty="0"/>
              <a:t>Deși sunt necesare mai multe studii pentru a lega aportul alimentar de melatonină și precursorii săi în cadrul dietei mediteraneene de parametrii de somn, dovezile disponibile sugerează un rol pentru conținutul alimentar de triptofan și derivații lor în modificarea favorabilă a somnului de către Mediterana. cura de slabire. </a:t>
            </a:r>
          </a:p>
          <a:p>
            <a:r>
              <a:rPr lang="ro-RO" dirty="0"/>
              <a:t>Dieta mediteraneană, sunt surse naturale de precursori biodisponibili ai melatoninei, adică triptofan/knurenine și serotonina, cum ar fi rădăcini, frunze, fructe, semințe, produse lactate și pește și de melatonină în sine, inclusiv struguri, vin roșu, roșii, ulei de măsline. , purslane [206].</a:t>
            </a:r>
            <a:endParaRPr lang="ro-RO" sz="1200" kern="1200" baseline="0" dirty="0">
              <a:solidFill>
                <a:schemeClr val="tx1"/>
              </a:solidFill>
              <a:latin typeface="+mn-lt"/>
              <a:ea typeface="+mn-ea"/>
              <a:cs typeface="+mn-cs"/>
            </a:endParaRPr>
          </a:p>
          <a:p>
            <a:endParaRPr lang="ro-RO" sz="1200" kern="1200" baseline="0" dirty="0">
              <a:solidFill>
                <a:schemeClr val="tx1"/>
              </a:solidFill>
              <a:latin typeface="+mn-lt"/>
              <a:ea typeface="+mn-ea"/>
              <a:cs typeface="+mn-cs"/>
            </a:endParaRPr>
          </a:p>
          <a:p>
            <a:endParaRPr lang="ro-RO" sz="1200" kern="1200" baseline="0" dirty="0">
              <a:solidFill>
                <a:schemeClr val="tx1"/>
              </a:solidFill>
              <a:latin typeface="+mn-lt"/>
              <a:ea typeface="+mn-ea"/>
              <a:cs typeface="+mn-cs"/>
            </a:endParaRPr>
          </a:p>
          <a:p>
            <a:r>
              <a:rPr lang="ro-RO" sz="1200" kern="1200" baseline="0" dirty="0">
                <a:solidFill>
                  <a:schemeClr val="tx1"/>
                </a:solidFill>
                <a:latin typeface="+mn-lt"/>
                <a:ea typeface="+mn-ea"/>
                <a:cs typeface="+mn-cs"/>
              </a:rPr>
              <a:t>First, some foods and </a:t>
            </a:r>
            <a:r>
              <a:rPr lang="en-US" sz="1200" kern="1200" baseline="0" dirty="0">
                <a:solidFill>
                  <a:schemeClr val="tx1"/>
                </a:solidFill>
                <a:latin typeface="+mn-lt"/>
                <a:ea typeface="+mn-ea"/>
                <a:cs typeface="+mn-cs"/>
              </a:rPr>
              <a:t>beverages, most of which are typical of the Mediterranean diet, are natural sources of</a:t>
            </a:r>
            <a:r>
              <a:rPr lang="ro-RO"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bioavailable</a:t>
            </a:r>
            <a:r>
              <a:rPr lang="en-US" sz="1200" kern="1200" baseline="0" dirty="0">
                <a:solidFill>
                  <a:schemeClr val="tx1"/>
                </a:solidFill>
                <a:latin typeface="+mn-lt"/>
                <a:ea typeface="+mn-ea"/>
                <a:cs typeface="+mn-cs"/>
              </a:rPr>
              <a:t> melatonin precursors, i.e., tryptophan and serotonin, such as roots, leaves,</a:t>
            </a:r>
            <a:r>
              <a:rPr lang="ro-RO" sz="1200"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fruits, seeds, dairy products, and fish, and of melatonin itself, including grapes, red</a:t>
            </a:r>
            <a:r>
              <a:rPr lang="ro-RO" sz="1200"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wine, tomato, olive oil, </a:t>
            </a:r>
            <a:r>
              <a:rPr lang="en-US" sz="1200" kern="1200" baseline="0" dirty="0" err="1">
                <a:solidFill>
                  <a:schemeClr val="tx1"/>
                </a:solidFill>
                <a:latin typeface="+mn-lt"/>
                <a:ea typeface="+mn-ea"/>
                <a:cs typeface="+mn-cs"/>
              </a:rPr>
              <a:t>purslane</a:t>
            </a:r>
            <a:r>
              <a:rPr lang="en-US" sz="1200" kern="1200" baseline="0" dirty="0">
                <a:solidFill>
                  <a:schemeClr val="tx1"/>
                </a:solidFill>
                <a:latin typeface="+mn-lt"/>
                <a:ea typeface="+mn-ea"/>
                <a:cs typeface="+mn-cs"/>
              </a:rPr>
              <a:t> [206]. Accordingly, consumption of a Mediterranean</a:t>
            </a:r>
            <a:r>
              <a:rPr lang="ro-RO" sz="1200"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dietary pattern was associated with increased tryptophan plasma concentrations, and these</a:t>
            </a:r>
            <a:r>
              <a:rPr lang="ro-RO" sz="1200"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changes in tryptophan levels seemed to confer protection against cardiovascular disease</a:t>
            </a:r>
            <a:r>
              <a:rPr lang="ro-RO" sz="1200"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incidence in high-risk individuals [207]. </a:t>
            </a:r>
            <a:endParaRPr lang="ro-RO"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Interestingly, a </a:t>
            </a:r>
            <a:r>
              <a:rPr lang="en-US" sz="1200" kern="1200" baseline="0" dirty="0" err="1">
                <a:solidFill>
                  <a:schemeClr val="tx1"/>
                </a:solidFill>
                <a:latin typeface="+mn-lt"/>
                <a:ea typeface="+mn-ea"/>
                <a:cs typeface="+mn-cs"/>
              </a:rPr>
              <a:t>metabolomic</a:t>
            </a:r>
            <a:r>
              <a:rPr lang="en-US" sz="1200" kern="1200" baseline="0" dirty="0">
                <a:solidFill>
                  <a:schemeClr val="tx1"/>
                </a:solidFill>
                <a:latin typeface="+mn-lt"/>
                <a:ea typeface="+mn-ea"/>
                <a:cs typeface="+mn-cs"/>
              </a:rPr>
              <a:t> study has shown</a:t>
            </a:r>
            <a:r>
              <a:rPr lang="ro-RO" sz="1200"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that the Mediterranean diet interventions, particularly when supplemented with extra</a:t>
            </a:r>
            <a:r>
              <a:rPr lang="ro-RO" sz="1200"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virgin olive oil, modified the direct association between plasma metabolites deriving from</a:t>
            </a:r>
            <a:r>
              <a:rPr lang="ro-RO" sz="1200"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tryptophan catabolism, i.e., </a:t>
            </a:r>
            <a:r>
              <a:rPr lang="en-US" sz="1200" kern="1200" baseline="0" dirty="0" err="1">
                <a:solidFill>
                  <a:schemeClr val="tx1"/>
                </a:solidFill>
                <a:latin typeface="+mn-lt"/>
                <a:ea typeface="+mn-ea"/>
                <a:cs typeface="+mn-cs"/>
              </a:rPr>
              <a:t>kynurenines</a:t>
            </a:r>
            <a:r>
              <a:rPr lang="en-US" sz="1200" kern="1200" baseline="0" dirty="0">
                <a:solidFill>
                  <a:schemeClr val="tx1"/>
                </a:solidFill>
                <a:latin typeface="+mn-lt"/>
                <a:ea typeface="+mn-ea"/>
                <a:cs typeface="+mn-cs"/>
              </a:rPr>
              <a:t>, and the risk of heart failure and </a:t>
            </a:r>
            <a:r>
              <a:rPr lang="en-US" sz="1200" kern="1200" baseline="0" dirty="0" err="1">
                <a:solidFill>
                  <a:schemeClr val="tx1"/>
                </a:solidFill>
                <a:latin typeface="+mn-lt"/>
                <a:ea typeface="+mn-ea"/>
                <a:cs typeface="+mn-cs"/>
              </a:rPr>
              <a:t>atrial</a:t>
            </a:r>
            <a:r>
              <a:rPr lang="en-US" sz="1200" kern="1200" baseline="0" dirty="0">
                <a:solidFill>
                  <a:schemeClr val="tx1"/>
                </a:solidFill>
                <a:latin typeface="+mn-lt"/>
                <a:ea typeface="+mn-ea"/>
                <a:cs typeface="+mn-cs"/>
              </a:rPr>
              <a:t> fibrillation,</a:t>
            </a:r>
            <a:r>
              <a:rPr lang="ro-RO" sz="1200"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thus potentially counteracting the detrimental health effects of these metabolites [208].</a:t>
            </a:r>
          </a:p>
          <a:p>
            <a:r>
              <a:rPr lang="en-US" sz="1200" kern="1200" baseline="0" dirty="0">
                <a:solidFill>
                  <a:schemeClr val="tx1"/>
                </a:solidFill>
                <a:latin typeface="+mn-lt"/>
                <a:ea typeface="+mn-ea"/>
                <a:cs typeface="+mn-cs"/>
              </a:rPr>
              <a:t>This effect of the Mediterranean diet on the tryptophan–</a:t>
            </a:r>
            <a:r>
              <a:rPr lang="en-US" sz="1200" kern="1200" baseline="0" dirty="0" err="1">
                <a:solidFill>
                  <a:schemeClr val="tx1"/>
                </a:solidFill>
                <a:latin typeface="+mn-lt"/>
                <a:ea typeface="+mn-ea"/>
                <a:cs typeface="+mn-cs"/>
              </a:rPr>
              <a:t>kynurenine</a:t>
            </a:r>
            <a:r>
              <a:rPr lang="en-US" sz="1200" kern="1200" baseline="0" dirty="0">
                <a:solidFill>
                  <a:schemeClr val="tx1"/>
                </a:solidFill>
                <a:latin typeface="+mn-lt"/>
                <a:ea typeface="+mn-ea"/>
                <a:cs typeface="+mn-cs"/>
              </a:rPr>
              <a:t> pathway might have</a:t>
            </a:r>
            <a:r>
              <a:rPr lang="ro-RO" sz="1200"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implication for sleep regulation, because </a:t>
            </a:r>
            <a:r>
              <a:rPr lang="en-US" sz="1200" kern="1200" baseline="0" dirty="0" err="1">
                <a:solidFill>
                  <a:schemeClr val="tx1"/>
                </a:solidFill>
                <a:latin typeface="+mn-lt"/>
                <a:ea typeface="+mn-ea"/>
                <a:cs typeface="+mn-cs"/>
              </a:rPr>
              <a:t>kynurenines</a:t>
            </a:r>
            <a:r>
              <a:rPr lang="en-US" sz="1200" kern="1200" baseline="0" dirty="0">
                <a:solidFill>
                  <a:schemeClr val="tx1"/>
                </a:solidFill>
                <a:latin typeface="+mn-lt"/>
                <a:ea typeface="+mn-ea"/>
                <a:cs typeface="+mn-cs"/>
              </a:rPr>
              <a:t> have been shown not only to play a</a:t>
            </a:r>
            <a:r>
              <a:rPr lang="ro-RO" sz="1200"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role in peripheral and brain inflammation [209], but also to adversely impact sleep quality</a:t>
            </a:r>
            <a:r>
              <a:rPr lang="ro-RO" sz="1200"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and cognition, at least in animal models [210].</a:t>
            </a:r>
          </a:p>
          <a:p>
            <a:r>
              <a:rPr lang="en-US" sz="1200" kern="1200" baseline="0" dirty="0">
                <a:solidFill>
                  <a:schemeClr val="tx1"/>
                </a:solidFill>
                <a:latin typeface="+mn-lt"/>
                <a:ea typeface="+mn-ea"/>
                <a:cs typeface="+mn-cs"/>
              </a:rPr>
              <a:t>Consuming tryptophan-enriched cereals for one-week increased plasma levels of</a:t>
            </a:r>
            <a:r>
              <a:rPr lang="ro-RO" sz="1200"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serotonin and melatonin, increased sleep efficiency, and total sleep time, and decreased</a:t>
            </a:r>
            <a:r>
              <a:rPr lang="ro-RO" sz="1200"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sleep latency and sleep fragmentation in elderly subjects with sleep difficulties, together</a:t>
            </a:r>
            <a:r>
              <a:rPr lang="ro-RO" sz="1200"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with improvements in oxidative stress parameters and mood, in comparison with consumption</a:t>
            </a:r>
          </a:p>
          <a:p>
            <a:r>
              <a:rPr lang="en-US" sz="1200" kern="1200" baseline="0" dirty="0">
                <a:solidFill>
                  <a:schemeClr val="tx1"/>
                </a:solidFill>
                <a:latin typeface="+mn-lt"/>
                <a:ea typeface="+mn-ea"/>
                <a:cs typeface="+mn-cs"/>
              </a:rPr>
              <a:t>of no cereals or control cereals [211]. A recent study, however, did not find</a:t>
            </a:r>
            <a:r>
              <a:rPr lang="ro-RO" sz="1200"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any improvements in sleep quality in women with fibromyalgia consuming a tryptophan</a:t>
            </a:r>
            <a:r>
              <a:rPr lang="ro-RO" sz="1200"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and magnesium-enriched Mediterranean diet, though a beneficial effect against anxiety</a:t>
            </a:r>
            <a:r>
              <a:rPr lang="ro-RO" sz="1200"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symptoms, mood disturbance, eating disorders, and dissatisfaction with body image was</a:t>
            </a:r>
          </a:p>
          <a:p>
            <a:r>
              <a:rPr lang="en-US" sz="1200" kern="1200" baseline="0" dirty="0">
                <a:solidFill>
                  <a:schemeClr val="tx1"/>
                </a:solidFill>
                <a:latin typeface="+mn-lt"/>
                <a:ea typeface="+mn-ea"/>
                <a:cs typeface="+mn-cs"/>
              </a:rPr>
              <a:t>observed [212]. Although more studies are needed to link the dietary intake of melatonin</a:t>
            </a:r>
            <a:r>
              <a:rPr lang="ro-RO" sz="1200"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and its precursors in the frame of the Mediterranean diet to sleep parameters, the available</a:t>
            </a:r>
            <a:r>
              <a:rPr lang="ro-RO" sz="1200"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evidence suggests a role for the diet content of tryptophan and their derivatives in the</a:t>
            </a:r>
            <a:r>
              <a:rPr lang="ro-RO" sz="1200"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favorable modification of sleep by the Mediterranean diet.</a:t>
            </a:r>
            <a:endParaRPr lang="ro-RO" dirty="0"/>
          </a:p>
          <a:p>
            <a:pPr algn="just">
              <a:lnSpc>
                <a:spcPct val="120000"/>
              </a:lnSpc>
            </a:pPr>
            <a:endParaRPr lang="ro-RO" dirty="0"/>
          </a:p>
          <a:p>
            <a:pPr algn="just">
              <a:lnSpc>
                <a:spcPct val="120000"/>
              </a:lnSpc>
            </a:pPr>
            <a:endParaRPr lang="ro-RO" dirty="0"/>
          </a:p>
          <a:p>
            <a:pPr algn="just">
              <a:lnSpc>
                <a:spcPct val="120000"/>
              </a:lnSpc>
            </a:pPr>
            <a:r>
              <a:rPr lang="en-US" dirty="0"/>
              <a:t>Mediterranean diet, are natural sources of</a:t>
            </a:r>
            <a:r>
              <a:rPr lang="ro-RO" dirty="0"/>
              <a:t> </a:t>
            </a:r>
            <a:r>
              <a:rPr lang="en-US" dirty="0" err="1"/>
              <a:t>bioavailable</a:t>
            </a:r>
            <a:r>
              <a:rPr lang="en-US" dirty="0"/>
              <a:t> melatonin precursors, i.e., </a:t>
            </a:r>
            <a:r>
              <a:rPr lang="en-US" b="1" dirty="0"/>
              <a:t>tryptophan</a:t>
            </a:r>
            <a:r>
              <a:rPr lang="ro-RO" b="1" dirty="0"/>
              <a:t>/knurenines</a:t>
            </a:r>
            <a:r>
              <a:rPr lang="en-US" b="1" dirty="0"/>
              <a:t> and serotonin</a:t>
            </a:r>
            <a:r>
              <a:rPr lang="en-US" dirty="0"/>
              <a:t>, such as roots, leaves,</a:t>
            </a:r>
            <a:r>
              <a:rPr lang="ro-RO" dirty="0"/>
              <a:t> </a:t>
            </a:r>
            <a:r>
              <a:rPr lang="en-US" dirty="0"/>
              <a:t>fruits, seeds, dairy products, and fish, and of melatonin itself, including grapes, red</a:t>
            </a:r>
            <a:r>
              <a:rPr lang="ro-RO" dirty="0"/>
              <a:t> wine, tomato, olive oil, purslane [206].</a:t>
            </a:r>
          </a:p>
          <a:p>
            <a:pPr algn="just">
              <a:lnSpc>
                <a:spcPct val="120000"/>
              </a:lnSpc>
            </a:pPr>
            <a:endParaRPr lang="ro-RO" dirty="0"/>
          </a:p>
          <a:p>
            <a:pPr algn="just">
              <a:lnSpc>
                <a:spcPct val="120000"/>
              </a:lnSpc>
            </a:pPr>
            <a:r>
              <a:rPr lang="ro-RO" dirty="0"/>
              <a:t>Mediterranean </a:t>
            </a:r>
            <a:r>
              <a:rPr lang="en-US" dirty="0"/>
              <a:t>dietary pattern was associated with increased tryptophan plasma concentrations</a:t>
            </a:r>
            <a:r>
              <a:rPr lang="ro-RO" dirty="0"/>
              <a:t> </a:t>
            </a:r>
            <a:r>
              <a:rPr lang="ro-RO" dirty="0">
                <a:latin typeface="Arial"/>
                <a:cs typeface="Arial"/>
              </a:rPr>
              <a:t>→ </a:t>
            </a:r>
            <a:r>
              <a:rPr lang="en-US" dirty="0"/>
              <a:t> these</a:t>
            </a:r>
            <a:r>
              <a:rPr lang="ro-RO" dirty="0"/>
              <a:t> </a:t>
            </a:r>
            <a:r>
              <a:rPr lang="en-US" dirty="0"/>
              <a:t>changes in tryptophan levels seemed to confer </a:t>
            </a:r>
            <a:r>
              <a:rPr lang="ro-RO" baseline="0" dirty="0"/>
              <a:t> </a:t>
            </a:r>
            <a:r>
              <a:rPr lang="en-US" dirty="0"/>
              <a:t>protection against cardiovascular disease</a:t>
            </a:r>
            <a:r>
              <a:rPr lang="ro-RO" dirty="0"/>
              <a:t> incidence in high-risk individuals</a:t>
            </a:r>
          </a:p>
          <a:p>
            <a:pPr algn="just">
              <a:lnSpc>
                <a:spcPct val="120000"/>
              </a:lnSpc>
            </a:pPr>
            <a:r>
              <a:rPr lang="ro-RO" dirty="0"/>
              <a:t>tryptophan–kynurenine pathway might have </a:t>
            </a:r>
            <a:r>
              <a:rPr lang="en-US" dirty="0"/>
              <a:t>implication for sleep regulation, because </a:t>
            </a:r>
            <a:r>
              <a:rPr lang="en-US" dirty="0" err="1"/>
              <a:t>kynurenines</a:t>
            </a:r>
            <a:r>
              <a:rPr lang="en-US" dirty="0"/>
              <a:t> have been shown not only to play a</a:t>
            </a:r>
            <a:r>
              <a:rPr lang="ro-RO" dirty="0"/>
              <a:t> </a:t>
            </a:r>
            <a:r>
              <a:rPr lang="en-US" dirty="0"/>
              <a:t>role in peripheral and brain inflammation [209], but also to adversely impact sleep quality</a:t>
            </a:r>
            <a:r>
              <a:rPr lang="ro-RO" dirty="0"/>
              <a:t> </a:t>
            </a:r>
            <a:r>
              <a:rPr lang="en-US" dirty="0"/>
              <a:t>and cognition, at least in animal models [210]</a:t>
            </a:r>
            <a:endParaRPr lang="ro-RO" dirty="0"/>
          </a:p>
          <a:p>
            <a:pPr algn="just">
              <a:lnSpc>
                <a:spcPct val="120000"/>
              </a:lnSpc>
            </a:pPr>
            <a:endParaRPr lang="ro-RO" dirty="0"/>
          </a:p>
          <a:p>
            <a:pPr algn="just">
              <a:lnSpc>
                <a:spcPct val="120000"/>
              </a:lnSpc>
            </a:pPr>
            <a:r>
              <a:rPr lang="en-US" dirty="0"/>
              <a:t>Consuming tryptophan-enriched cereals for one-week increased plasma levels of</a:t>
            </a:r>
            <a:r>
              <a:rPr lang="ro-RO" dirty="0"/>
              <a:t> </a:t>
            </a:r>
            <a:r>
              <a:rPr lang="en-US" dirty="0"/>
              <a:t>serotonin and melatonin, increased sleep efficiency, and total sleep time, and decreased</a:t>
            </a:r>
            <a:r>
              <a:rPr lang="ro-RO" dirty="0"/>
              <a:t> </a:t>
            </a:r>
            <a:r>
              <a:rPr lang="en-US" dirty="0"/>
              <a:t>sleep latency and sleep fragmentation in elderly subjects with sleep difficulties, together</a:t>
            </a:r>
            <a:r>
              <a:rPr lang="ro-RO" dirty="0"/>
              <a:t> </a:t>
            </a:r>
            <a:r>
              <a:rPr lang="en-US" dirty="0"/>
              <a:t>with improvements in oxidative stress parameters and mood, in comparison with consumption</a:t>
            </a:r>
            <a:r>
              <a:rPr lang="ro-RO" dirty="0"/>
              <a:t> </a:t>
            </a:r>
            <a:r>
              <a:rPr lang="en-US" dirty="0"/>
              <a:t>of no cereals or control cereals [211].</a:t>
            </a:r>
            <a:endParaRPr lang="ro-RO" dirty="0"/>
          </a:p>
          <a:p>
            <a:endParaRPr lang="ro-RO" dirty="0"/>
          </a:p>
        </p:txBody>
      </p:sp>
      <p:sp>
        <p:nvSpPr>
          <p:cNvPr id="4" name="Slide Number Placeholder 3"/>
          <p:cNvSpPr>
            <a:spLocks noGrp="1"/>
          </p:cNvSpPr>
          <p:nvPr>
            <p:ph type="sldNum" sz="quarter" idx="10"/>
          </p:nvPr>
        </p:nvSpPr>
        <p:spPr/>
        <p:txBody>
          <a:bodyPr/>
          <a:lstStyle/>
          <a:p>
            <a:fld id="{FD03F147-2B5D-4CE3-A1C5-DE5953AEA4C1}" type="slidenum">
              <a:rPr lang="ro-RO" smtClean="0"/>
              <a:pPr/>
              <a:t>21</a:t>
            </a:fld>
            <a:endParaRPr lang="ro-RO"/>
          </a:p>
        </p:txBody>
      </p:sp>
    </p:spTree>
    <p:extLst>
      <p:ext uri="{BB962C8B-B14F-4D97-AF65-F5344CB8AC3E}">
        <p14:creationId xmlns:p14="http://schemas.microsoft.com/office/powerpoint/2010/main" val="29244786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ro-RO" b="1" dirty="0"/>
              <a:t>VITAMINS</a:t>
            </a:r>
            <a:r>
              <a:rPr lang="ro-RO" dirty="0"/>
              <a:t> </a:t>
            </a:r>
          </a:p>
          <a:p>
            <a:endParaRPr lang="ro-RO" dirty="0"/>
          </a:p>
          <a:p>
            <a:r>
              <a:rPr lang="ro-RO" dirty="0"/>
              <a:t>O a </a:t>
            </a:r>
            <a:r>
              <a:rPr lang="ro-RO" b="1" dirty="0"/>
              <a:t>doua cale prin </a:t>
            </a:r>
            <a:r>
              <a:rPr lang="ro-RO" dirty="0"/>
              <a:t>care </a:t>
            </a:r>
            <a:r>
              <a:rPr lang="ro-RO" b="1" dirty="0"/>
              <a:t>dieta mediteraneană poate influența melatonina biosinteza are loc prin afectarea transportului triptofanului prin BBB </a:t>
            </a:r>
            <a:r>
              <a:rPr lang="ro-RO" dirty="0"/>
              <a:t>și, prin urmare, al acestuia biodisponibilitate pentru sinteza melatoninei. ..... </a:t>
            </a:r>
            <a:r>
              <a:rPr lang="ro-RO" b="1" dirty="0"/>
              <a:t>o dietă bogată în carbohidrați favorizează intrarea triptofanului în creier, promovând astfel somnul prin creșterea producției de serotonină</a:t>
            </a:r>
          </a:p>
          <a:p>
            <a:r>
              <a:rPr lang="ro-RO" dirty="0"/>
              <a:t>Desigur, surse de proteine ​​deosebit de bogate în triptofanul poate crește triptofanul plasmatic și transportul acestuia în creier. </a:t>
            </a:r>
          </a:p>
          <a:p>
            <a:r>
              <a:rPr lang="ro-RO" dirty="0"/>
              <a:t>De remarcat, triptofanul intră în creier într-o manieră competitivă cu alți amino neutru al lanțului mare acizi (LCNAA), astfel încât proteinele alimentare bogate în LCNAA pot reduce transportul triptofanului peste BBB. </a:t>
            </a:r>
          </a:p>
          <a:p>
            <a:r>
              <a:rPr lang="ro-RO" dirty="0"/>
              <a:t>Dimpotrivă, prin facilitarea captării periferice a LCNAA prin intermediul insulinei răspuns, o dietă bogată în carbohidrați favorizează intrarea triptofanului în creier, promovând astfel somn prin creșterea producției de serotonină</a:t>
            </a:r>
          </a:p>
          <a:p>
            <a:endParaRPr lang="ro-RO" dirty="0"/>
          </a:p>
          <a:p>
            <a:r>
              <a:rPr lang="ro-RO" dirty="0"/>
              <a:t>În cele din urmă, unii nutrienți caracteristici modelului alimentar mediteranean, cum ar fi </a:t>
            </a:r>
          </a:p>
          <a:p>
            <a:r>
              <a:rPr lang="ro-RO" dirty="0"/>
              <a:t>n-3 acizi grași/se găsesc în pește și nuci, semințe și fructe uscate și </a:t>
            </a:r>
          </a:p>
          <a:p>
            <a:r>
              <a:rPr lang="ro-RO" dirty="0"/>
              <a:t>vitamine din grupa B/care se găsesc în fructe și legume, afectează biosinteza melatoninei în creier </a:t>
            </a:r>
          </a:p>
          <a:p>
            <a:endParaRPr lang="ro-RO" dirty="0"/>
          </a:p>
          <a:p>
            <a:r>
              <a:rPr lang="ro-RO" b="1" dirty="0"/>
              <a:t>Aportul scăzut de vitamine B - a fost corelat cu calitatea slabă a somnului</a:t>
            </a:r>
          </a:p>
          <a:p>
            <a:endParaRPr lang="ro-RO" dirty="0"/>
          </a:p>
          <a:p>
            <a:r>
              <a:rPr lang="en-US" sz="1200" kern="1200" baseline="0" dirty="0">
                <a:solidFill>
                  <a:schemeClr val="tx1"/>
                </a:solidFill>
                <a:latin typeface="+mn-lt"/>
                <a:ea typeface="+mn-ea"/>
                <a:cs typeface="+mn-cs"/>
              </a:rPr>
              <a:t>A second pathway through which the Mediterranean diet can influence melatonin</a:t>
            </a:r>
            <a:r>
              <a:rPr lang="ro-RO" sz="1200"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biosynthesis is by affecting the transport of tryptophan across the BBB and hence its</a:t>
            </a:r>
            <a:r>
              <a:rPr lang="ro-RO" sz="1200"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bioavailability for melatonin synthesis. Of course, protein sources particularly rich in</a:t>
            </a:r>
            <a:r>
              <a:rPr lang="ro-RO" sz="1200"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tryptophan may increase the plasma tryptophan and its transport into the brain. Of note,</a:t>
            </a:r>
            <a:r>
              <a:rPr lang="ro-RO" sz="1200"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tryptophan enters the brain in a competitive manner with other large chain-neutral amino</a:t>
            </a:r>
            <a:r>
              <a:rPr lang="ro-RO" sz="1200"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acids (LCNAA), so that dietary proteins rich in LCNAA may reduce tryptophan transport</a:t>
            </a:r>
          </a:p>
          <a:p>
            <a:r>
              <a:rPr lang="en-US" sz="1200" kern="1200" baseline="0" dirty="0">
                <a:solidFill>
                  <a:schemeClr val="tx1"/>
                </a:solidFill>
                <a:latin typeface="+mn-lt"/>
                <a:ea typeface="+mn-ea"/>
                <a:cs typeface="+mn-cs"/>
              </a:rPr>
              <a:t>across BBB. Contrarily, by facilitating the peripheral uptake of LCNAA via the insulin</a:t>
            </a:r>
            <a:r>
              <a:rPr lang="ro-RO" sz="1200"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response, a high carbohydrate diet favors tryptophan entry into the brain, thus promoting</a:t>
            </a:r>
            <a:r>
              <a:rPr lang="ro-RO" sz="1200"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sleep through increased production of serotonin [213].</a:t>
            </a:r>
          </a:p>
          <a:p>
            <a:endParaRPr lang="ro-RO"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Finally, some nutrients characteristic of the Mediterranean dietary pattern, such as n-3</a:t>
            </a:r>
            <a:r>
              <a:rPr lang="ro-RO" sz="1200"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fatty acids (found in fish and nuts, seeds and dried fruit) and B-group vitamins (found in</a:t>
            </a:r>
          </a:p>
          <a:p>
            <a:r>
              <a:rPr lang="en-US" sz="1200" kern="1200" baseline="0" dirty="0">
                <a:solidFill>
                  <a:schemeClr val="tx1"/>
                </a:solidFill>
                <a:latin typeface="+mn-lt"/>
                <a:ea typeface="+mn-ea"/>
                <a:cs typeface="+mn-cs"/>
              </a:rPr>
              <a:t>fruit and vegetables), affect melatonin biosynthesis in the brain by stimulating enzymatic</a:t>
            </a:r>
            <a:r>
              <a:rPr lang="ro-RO" sz="1200"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reactions, including the conversion of 5-hydroxytryptophan into serotonin, which needs B6</a:t>
            </a:r>
            <a:r>
              <a:rPr lang="ro-RO" sz="1200"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vitamin, and the conversion of serotonin into melatonin which requires n-3 fatty acids [205].</a:t>
            </a:r>
          </a:p>
          <a:p>
            <a:r>
              <a:rPr lang="en-US" sz="1200" kern="1200" baseline="0" dirty="0">
                <a:solidFill>
                  <a:schemeClr val="tx1"/>
                </a:solidFill>
                <a:latin typeface="+mn-lt"/>
                <a:ea typeface="+mn-ea"/>
                <a:cs typeface="+mn-cs"/>
              </a:rPr>
              <a:t>Animal studies have shown that lower intake of DHA is directly related to lower concentrations</a:t>
            </a:r>
            <a:r>
              <a:rPr lang="ro-RO" sz="1200"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of DHA in the pineal gland of the brain as well as with irregular melatonin release and</a:t>
            </a:r>
            <a:r>
              <a:rPr lang="ro-RO" sz="1200"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the sleep–wake cycle [214]. Lower B vitamins intake has been related to later sleep timing</a:t>
            </a:r>
            <a:r>
              <a:rPr lang="ro-RO" sz="1200"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in some studies [215]. </a:t>
            </a:r>
            <a:endParaRPr lang="ro-RO"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Moreover, chronic treatment of aged rats with the </a:t>
            </a:r>
            <a:r>
              <a:rPr lang="en-US" sz="1200" kern="1200" baseline="0" dirty="0" err="1">
                <a:solidFill>
                  <a:schemeClr val="tx1"/>
                </a:solidFill>
                <a:latin typeface="+mn-lt"/>
                <a:ea typeface="+mn-ea"/>
                <a:cs typeface="+mn-cs"/>
              </a:rPr>
              <a:t>stilbene</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resveratrol</a:t>
            </a:r>
            <a:r>
              <a:rPr lang="ro-RO" sz="1200"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prevented the aging-associated reduction in serotonin levels in the pineal gland and other</a:t>
            </a:r>
            <a:r>
              <a:rPr lang="ro-RO" sz="1200"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brain regions, indicating increased activities of limiting enzymes tryptophan </a:t>
            </a:r>
            <a:r>
              <a:rPr lang="en-US" sz="1200" kern="1200" baseline="0" dirty="0" err="1">
                <a:solidFill>
                  <a:schemeClr val="tx1"/>
                </a:solidFill>
                <a:latin typeface="+mn-lt"/>
                <a:ea typeface="+mn-ea"/>
                <a:cs typeface="+mn-cs"/>
              </a:rPr>
              <a:t>hydroxylase</a:t>
            </a:r>
            <a:r>
              <a:rPr lang="en-US" sz="1200" kern="1200" baseline="0" dirty="0">
                <a:solidFill>
                  <a:schemeClr val="tx1"/>
                </a:solidFill>
                <a:latin typeface="+mn-lt"/>
                <a:ea typeface="+mn-ea"/>
                <a:cs typeface="+mn-cs"/>
              </a:rPr>
              <a:t>,</a:t>
            </a:r>
            <a:r>
              <a:rPr lang="ro-RO" sz="1200"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in concomitance with a restoration of impaired cognitive functions [216]. Similar results</a:t>
            </a:r>
            <a:r>
              <a:rPr lang="ro-RO" sz="1200"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were observed with an antioxidant-rich diet [217]. </a:t>
            </a:r>
            <a:endParaRPr lang="ro-RO"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Though sleep parameters were not</a:t>
            </a:r>
            <a:r>
              <a:rPr lang="ro-RO" sz="1200"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measured in these studies, these findings propose some pathways that can mediate the</a:t>
            </a:r>
            <a:r>
              <a:rPr lang="ro-RO" sz="1200"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influence of Mediterranean diet nutrients on brain health and sleep [218].</a:t>
            </a:r>
            <a:endParaRPr lang="ro-RO" dirty="0"/>
          </a:p>
        </p:txBody>
      </p:sp>
      <p:sp>
        <p:nvSpPr>
          <p:cNvPr id="4" name="Slide Number Placeholder 3"/>
          <p:cNvSpPr>
            <a:spLocks noGrp="1"/>
          </p:cNvSpPr>
          <p:nvPr>
            <p:ph type="sldNum" sz="quarter" idx="10"/>
          </p:nvPr>
        </p:nvSpPr>
        <p:spPr/>
        <p:txBody>
          <a:bodyPr/>
          <a:lstStyle/>
          <a:p>
            <a:fld id="{FD03F147-2B5D-4CE3-A1C5-DE5953AEA4C1}" type="slidenum">
              <a:rPr lang="ro-RO" smtClean="0"/>
              <a:pPr/>
              <a:t>22</a:t>
            </a:fld>
            <a:endParaRPr lang="ro-RO"/>
          </a:p>
        </p:txBody>
      </p:sp>
    </p:spTree>
    <p:extLst>
      <p:ext uri="{BB962C8B-B14F-4D97-AF65-F5344CB8AC3E}">
        <p14:creationId xmlns:p14="http://schemas.microsoft.com/office/powerpoint/2010/main" val="26107034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o-RO" dirty="0"/>
              <a:t>O altă cale prin care nutrienții ingerați pot afecta fiziologia somnului este microbiota intestinală → un ecosistem complex situat în tractul gastrointestinal uman și capabil să exercite o serie de funcții metabolice, imunologice și neurocomportamentale prin interacțiunea cu diferite țesuturi și organe.</a:t>
            </a:r>
          </a:p>
          <a:p>
            <a:r>
              <a:rPr lang="ro-RO" dirty="0"/>
              <a:t> </a:t>
            </a:r>
          </a:p>
          <a:p>
            <a:r>
              <a:rPr lang="ro-RO" dirty="0"/>
              <a:t>Există o interacțiune bidirecțională între microbiota intestinală și axa creier/microbiotă-intestin-creier, prin diferite căi, inclusiv nerv vag, sistemul imunitar/inflamator, sistemul neuroendocrin și metaboliți bacterieni, cum ar fi triptofan, melatonină, serotonină, GABA, glutamat, norepinefrină și acizi grași cu lanț scurt (SCFA), influențând astfel neurotransmisia și comportamentul, inclusiv somnul. .... </a:t>
            </a:r>
            <a:r>
              <a:rPr lang="ro-RO" b="1" dirty="0"/>
              <a:t>care poate influența comportamentul, inclusiv somnul...</a:t>
            </a:r>
          </a:p>
          <a:p>
            <a:endParaRPr lang="ro-RO" dirty="0"/>
          </a:p>
          <a:p>
            <a:r>
              <a:rPr lang="ro-RO" dirty="0"/>
              <a:t>Membrii fililor Firmicutes, Bacteroidetes și Actinobacteria - s-au dovedit că produc metaboliți care reglează somnul / cum ar fi GABA, glutamat și serotonina</a:t>
            </a:r>
            <a:endParaRPr lang="ro-RO" sz="1200" dirty="0">
              <a:solidFill>
                <a:srgbClr val="326970"/>
              </a:solidFill>
            </a:endParaRPr>
          </a:p>
          <a:p>
            <a:endParaRPr lang="ro-RO" sz="1200" dirty="0">
              <a:solidFill>
                <a:srgbClr val="326970"/>
              </a:solidFill>
            </a:endParaRPr>
          </a:p>
          <a:p>
            <a:endParaRPr lang="ro-RO" sz="1200" dirty="0">
              <a:solidFill>
                <a:srgbClr val="326970"/>
              </a:solidFill>
            </a:endParaRPr>
          </a:p>
          <a:p>
            <a:r>
              <a:rPr lang="ro-RO" sz="1200" dirty="0">
                <a:solidFill>
                  <a:srgbClr val="326970"/>
                </a:solidFill>
              </a:rPr>
              <a:t>Bacteroidetes and Firmicutes phyla, Lachnospiraceae, Rikenellaceae, Sutterellaceae, Prevotellaceae, and Pseudomonadaceae families </a:t>
            </a:r>
            <a:endParaRPr lang="ro-RO" sz="1200" kern="1200" baseline="0" dirty="0">
              <a:solidFill>
                <a:schemeClr val="tx1"/>
              </a:solidFill>
              <a:latin typeface="+mn-lt"/>
              <a:ea typeface="+mn-ea"/>
              <a:cs typeface="+mn-cs"/>
            </a:endParaRPr>
          </a:p>
          <a:p>
            <a:endParaRPr lang="ro-RO" sz="1200" kern="1200" baseline="0" dirty="0">
              <a:solidFill>
                <a:schemeClr val="tx1"/>
              </a:solidFill>
              <a:latin typeface="+mn-lt"/>
              <a:ea typeface="+mn-ea"/>
              <a:cs typeface="+mn-cs"/>
            </a:endParaRPr>
          </a:p>
          <a:p>
            <a:r>
              <a:rPr lang="ro-RO" sz="1200" kern="1200" baseline="0" dirty="0">
                <a:solidFill>
                  <a:schemeClr val="tx1"/>
                </a:solidFill>
                <a:latin typeface="+mn-lt"/>
                <a:ea typeface="+mn-ea"/>
                <a:cs typeface="+mn-cs"/>
              </a:rPr>
              <a:t>Sen, P.; Molinero-Perez, A.; </a:t>
            </a:r>
            <a:r>
              <a:rPr lang="en-US" sz="1200" kern="1200" baseline="0" dirty="0">
                <a:solidFill>
                  <a:schemeClr val="tx1"/>
                </a:solidFill>
                <a:latin typeface="+mn-lt"/>
                <a:ea typeface="+mn-ea"/>
                <a:cs typeface="+mn-cs"/>
              </a:rPr>
              <a:t>Trends Mol. Med. </a:t>
            </a:r>
            <a:r>
              <a:rPr lang="en-US" sz="1200" b="1" kern="1200" baseline="0" dirty="0">
                <a:solidFill>
                  <a:schemeClr val="tx1"/>
                </a:solidFill>
                <a:latin typeface="+mn-lt"/>
                <a:ea typeface="+mn-ea"/>
                <a:cs typeface="+mn-cs"/>
              </a:rPr>
              <a:t>2021</a:t>
            </a:r>
            <a:r>
              <a:rPr lang="ro-RO" sz="1200" b="1" kern="1200" baseline="0" dirty="0">
                <a:solidFill>
                  <a:schemeClr val="tx1"/>
                </a:solidFill>
                <a:latin typeface="+mn-lt"/>
                <a:ea typeface="+mn-ea"/>
                <a:cs typeface="+mn-cs"/>
              </a:rPr>
              <a:t>; </a:t>
            </a:r>
            <a:r>
              <a:rPr lang="ro-RO" sz="1200" kern="1200" baseline="0" dirty="0">
                <a:solidFill>
                  <a:schemeClr val="tx1"/>
                </a:solidFill>
                <a:latin typeface="+mn-lt"/>
                <a:ea typeface="+mn-ea"/>
                <a:cs typeface="+mn-cs"/>
              </a:rPr>
              <a:t>Smith, R.P.; Easson, C.; </a:t>
            </a:r>
            <a:r>
              <a:rPr lang="en-US" sz="1200" kern="1200" baseline="0" dirty="0" err="1">
                <a:solidFill>
                  <a:schemeClr val="tx1"/>
                </a:solidFill>
                <a:latin typeface="+mn-lt"/>
                <a:ea typeface="+mn-ea"/>
                <a:cs typeface="+mn-cs"/>
              </a:rPr>
              <a:t>PLoS</a:t>
            </a:r>
            <a:r>
              <a:rPr lang="en-US" sz="1200" kern="1200" baseline="0" dirty="0">
                <a:solidFill>
                  <a:schemeClr val="tx1"/>
                </a:solidFill>
                <a:latin typeface="+mn-lt"/>
                <a:ea typeface="+mn-ea"/>
                <a:cs typeface="+mn-cs"/>
              </a:rPr>
              <a:t> ONE </a:t>
            </a:r>
            <a:r>
              <a:rPr lang="en-US" sz="1200" b="1" kern="1200" baseline="0" dirty="0">
                <a:solidFill>
                  <a:schemeClr val="tx1"/>
                </a:solidFill>
                <a:latin typeface="+mn-lt"/>
                <a:ea typeface="+mn-ea"/>
                <a:cs typeface="+mn-cs"/>
              </a:rPr>
              <a:t>2019</a:t>
            </a:r>
            <a:r>
              <a:rPr lang="ro-RO"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 Han, M.; Brain Res. Bull. </a:t>
            </a:r>
            <a:r>
              <a:rPr lang="en-US" sz="1200" b="1" kern="1200" baseline="0" dirty="0">
                <a:solidFill>
                  <a:schemeClr val="tx1"/>
                </a:solidFill>
                <a:latin typeface="+mn-lt"/>
                <a:ea typeface="+mn-ea"/>
                <a:cs typeface="+mn-cs"/>
              </a:rPr>
              <a:t>2022</a:t>
            </a:r>
            <a:endParaRPr lang="ro-RO" dirty="0"/>
          </a:p>
        </p:txBody>
      </p:sp>
      <p:sp>
        <p:nvSpPr>
          <p:cNvPr id="4" name="Slide Number Placeholder 3"/>
          <p:cNvSpPr>
            <a:spLocks noGrp="1"/>
          </p:cNvSpPr>
          <p:nvPr>
            <p:ph type="sldNum" sz="quarter" idx="10"/>
          </p:nvPr>
        </p:nvSpPr>
        <p:spPr/>
        <p:txBody>
          <a:bodyPr/>
          <a:lstStyle/>
          <a:p>
            <a:fld id="{FD03F147-2B5D-4CE3-A1C5-DE5953AEA4C1}" type="slidenum">
              <a:rPr lang="ro-RO" smtClean="0"/>
              <a:pPr/>
              <a:t>23</a:t>
            </a:fld>
            <a:endParaRPr lang="ro-RO"/>
          </a:p>
        </p:txBody>
      </p:sp>
    </p:spTree>
    <p:extLst>
      <p:ext uri="{BB962C8B-B14F-4D97-AF65-F5344CB8AC3E}">
        <p14:creationId xmlns:p14="http://schemas.microsoft.com/office/powerpoint/2010/main" val="2764278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a:t>Poor sleep quality and quantity </a:t>
            </a:r>
            <a:r>
              <a:rPr lang="ro-RO" b="1" dirty="0"/>
              <a:t>are consequences of maNY</a:t>
            </a:r>
            <a:r>
              <a:rPr lang="en-US" dirty="0"/>
              <a:t> sleep disorders</a:t>
            </a:r>
            <a:r>
              <a:rPr lang="ro-RO" dirty="0"/>
              <a:t> IN SPECIAL</a:t>
            </a:r>
            <a:r>
              <a:rPr lang="en-US" dirty="0"/>
              <a:t> insomnia and sleep </a:t>
            </a:r>
            <a:r>
              <a:rPr lang="en-US" dirty="0" err="1"/>
              <a:t>apnoea</a:t>
            </a:r>
            <a:endParaRPr lang="ro-RO" sz="1200" kern="1200" baseline="0" dirty="0">
              <a:solidFill>
                <a:schemeClr val="tx1"/>
              </a:solidFill>
              <a:latin typeface="+mn-lt"/>
              <a:ea typeface="+mn-ea"/>
              <a:cs typeface="+mn-cs"/>
            </a:endParaRPr>
          </a:p>
          <a:p>
            <a:endParaRPr lang="ro-RO" sz="1200" kern="1200" baseline="0" dirty="0">
              <a:solidFill>
                <a:schemeClr val="tx1"/>
              </a:solidFill>
              <a:latin typeface="+mn-lt"/>
              <a:ea typeface="+mn-ea"/>
              <a:cs typeface="+mn-cs"/>
            </a:endParaRPr>
          </a:p>
          <a:p>
            <a:r>
              <a:rPr lang="en-US" dirty="0"/>
              <a:t>but </a:t>
            </a:r>
            <a:r>
              <a:rPr lang="ro-RO" dirty="0"/>
              <a:t>CAN</a:t>
            </a:r>
            <a:r>
              <a:rPr lang="en-US" dirty="0"/>
              <a:t> also </a:t>
            </a:r>
            <a:r>
              <a:rPr lang="en-US" b="1" dirty="0"/>
              <a:t>derive from the modern lifestyle </a:t>
            </a:r>
            <a:endParaRPr lang="ro-RO"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o-RO" dirty="0"/>
              <a:t>dar poate deriva si din stilul de viata modern cu angajamente sociale, de muncă și familiale constante, munca de noapte si in ture, și </a:t>
            </a:r>
          </a:p>
          <a:p>
            <a:pPr marL="0" marR="0" indent="0" algn="l" defTabSz="914400" rtl="0" eaLnBrk="1" fontAlgn="auto" latinLnBrk="0" hangingPunct="1">
              <a:lnSpc>
                <a:spcPct val="100000"/>
              </a:lnSpc>
              <a:spcBef>
                <a:spcPts val="0"/>
              </a:spcBef>
              <a:spcAft>
                <a:spcPts val="0"/>
              </a:spcAft>
              <a:buClrTx/>
              <a:buSzTx/>
              <a:buFontTx/>
              <a:buNone/>
              <a:tabLst/>
              <a:defRPr/>
            </a:pPr>
            <a:r>
              <a:rPr lang="ro-RO" dirty="0"/>
              <a:t>utilizarea până târziu în noapte a tehnologiei/luminii albastre (smartphone-uri, computer și televizor), </a:t>
            </a:r>
          </a:p>
          <a:p>
            <a:pPr marL="0" marR="0" indent="0" algn="l" defTabSz="914400" rtl="0" eaLnBrk="1" fontAlgn="auto" latinLnBrk="0" hangingPunct="1">
              <a:lnSpc>
                <a:spcPct val="100000"/>
              </a:lnSpc>
              <a:spcBef>
                <a:spcPts val="0"/>
              </a:spcBef>
              <a:spcAft>
                <a:spcPts val="0"/>
              </a:spcAft>
              <a:buClrTx/>
              <a:buSzTx/>
              <a:buFontTx/>
              <a:buNone/>
              <a:tabLst/>
              <a:defRPr/>
            </a:pPr>
            <a:r>
              <a:rPr lang="ro-RO" b="1" dirty="0"/>
              <a:t>care duc la perturbarea ciclului circadian somn-veghe, somn cronic insuficient sau de slabă calitate în rândul adulților, precum și al copiilor și adolescenților</a:t>
            </a:r>
          </a:p>
          <a:p>
            <a:pPr marL="0" marR="0" indent="0" algn="l" defTabSz="914400" rtl="0" eaLnBrk="1" fontAlgn="auto" latinLnBrk="0" hangingPunct="1">
              <a:lnSpc>
                <a:spcPct val="100000"/>
              </a:lnSpc>
              <a:spcBef>
                <a:spcPts val="0"/>
              </a:spcBef>
              <a:spcAft>
                <a:spcPts val="0"/>
              </a:spcAft>
              <a:buClrTx/>
              <a:buSzTx/>
              <a:buFontTx/>
              <a:buNone/>
              <a:tabLst/>
              <a:defRPr/>
            </a:pPr>
            <a:endParaRPr lang="ro-RO" dirty="0"/>
          </a:p>
          <a:p>
            <a:pPr marL="0" marR="0" indent="0" algn="l" defTabSz="914400" rtl="0" eaLnBrk="1" fontAlgn="auto" latinLnBrk="0" hangingPunct="1">
              <a:lnSpc>
                <a:spcPct val="100000"/>
              </a:lnSpc>
              <a:spcBef>
                <a:spcPts val="0"/>
              </a:spcBef>
              <a:spcAft>
                <a:spcPts val="0"/>
              </a:spcAft>
              <a:buClrTx/>
              <a:buSzTx/>
              <a:buFontTx/>
              <a:buNone/>
              <a:tabLst/>
              <a:defRPr/>
            </a:pPr>
            <a:r>
              <a:rPr lang="ro-RO" dirty="0"/>
              <a:t>A</a:t>
            </a:r>
            <a:r>
              <a:rPr lang="en-US" dirty="0"/>
              <a:t>re influenced by a complex interplay between genetic, behavioral, environmental, and social factors  </a:t>
            </a:r>
            <a:endParaRPr lang="ro-RO" dirty="0"/>
          </a:p>
          <a:p>
            <a:endParaRPr lang="ro-RO"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16. Ford, E.S.; Cunningham, T.J.; Croft, J.B. Trends in Self-Reported Sleep Duration among US Adults from 1985 to 2012. Sleep </a:t>
            </a:r>
            <a:r>
              <a:rPr lang="en-US" sz="1200" b="1" kern="1200" baseline="0" dirty="0">
                <a:solidFill>
                  <a:schemeClr val="tx1"/>
                </a:solidFill>
                <a:latin typeface="+mn-lt"/>
                <a:ea typeface="+mn-ea"/>
                <a:cs typeface="+mn-cs"/>
              </a:rPr>
              <a:t>2015,</a:t>
            </a:r>
          </a:p>
          <a:p>
            <a:r>
              <a:rPr lang="ro-RO" sz="1200" kern="1200" baseline="0" dirty="0">
                <a:solidFill>
                  <a:schemeClr val="tx1"/>
                </a:solidFill>
                <a:latin typeface="+mn-lt"/>
                <a:ea typeface="+mn-ea"/>
                <a:cs typeface="+mn-cs"/>
              </a:rPr>
              <a:t>38, 829–832. [CrossRef]</a:t>
            </a:r>
          </a:p>
          <a:p>
            <a:r>
              <a:rPr lang="en-US" sz="1200" kern="1200" baseline="0" dirty="0">
                <a:solidFill>
                  <a:schemeClr val="tx1"/>
                </a:solidFill>
                <a:latin typeface="+mn-lt"/>
                <a:ea typeface="+mn-ea"/>
                <a:cs typeface="+mn-cs"/>
              </a:rPr>
              <a:t>17. </a:t>
            </a:r>
            <a:r>
              <a:rPr lang="en-US" sz="1200" kern="1200" baseline="0" dirty="0" err="1">
                <a:solidFill>
                  <a:schemeClr val="tx1"/>
                </a:solidFill>
                <a:latin typeface="+mn-lt"/>
                <a:ea typeface="+mn-ea"/>
                <a:cs typeface="+mn-cs"/>
              </a:rPr>
              <a:t>Matricciani</a:t>
            </a:r>
            <a:r>
              <a:rPr lang="en-US" sz="1200" kern="1200" baseline="0" dirty="0">
                <a:solidFill>
                  <a:schemeClr val="tx1"/>
                </a:solidFill>
                <a:latin typeface="+mn-lt"/>
                <a:ea typeface="+mn-ea"/>
                <a:cs typeface="+mn-cs"/>
              </a:rPr>
              <a:t>, L.; Olds, T.; </a:t>
            </a:r>
            <a:r>
              <a:rPr lang="en-US" sz="1200" kern="1200" baseline="0" dirty="0" err="1">
                <a:solidFill>
                  <a:schemeClr val="tx1"/>
                </a:solidFill>
                <a:latin typeface="+mn-lt"/>
                <a:ea typeface="+mn-ea"/>
                <a:cs typeface="+mn-cs"/>
              </a:rPr>
              <a:t>Petkov</a:t>
            </a:r>
            <a:r>
              <a:rPr lang="en-US" sz="1200" kern="1200" baseline="0" dirty="0">
                <a:solidFill>
                  <a:schemeClr val="tx1"/>
                </a:solidFill>
                <a:latin typeface="+mn-lt"/>
                <a:ea typeface="+mn-ea"/>
                <a:cs typeface="+mn-cs"/>
              </a:rPr>
              <a:t>, J. In search of lost sleep: Secular trends in the sleep time of school-aged children and adolescents.</a:t>
            </a:r>
          </a:p>
          <a:p>
            <a:r>
              <a:rPr lang="ro-RO" sz="1200" kern="1200" baseline="0" dirty="0">
                <a:solidFill>
                  <a:schemeClr val="tx1"/>
                </a:solidFill>
                <a:latin typeface="+mn-lt"/>
                <a:ea typeface="+mn-ea"/>
                <a:cs typeface="+mn-cs"/>
              </a:rPr>
              <a:t>Sleep Med. Rev. </a:t>
            </a:r>
            <a:r>
              <a:rPr lang="ro-RO" sz="1200" b="1" kern="1200" baseline="0" dirty="0">
                <a:solidFill>
                  <a:schemeClr val="tx1"/>
                </a:solidFill>
                <a:latin typeface="+mn-lt"/>
                <a:ea typeface="+mn-ea"/>
                <a:cs typeface="+mn-cs"/>
              </a:rPr>
              <a:t>2012, 16, 203–211. [CrossRef]</a:t>
            </a:r>
          </a:p>
          <a:p>
            <a:r>
              <a:rPr lang="en-US" sz="1200" kern="1200" baseline="0" dirty="0">
                <a:solidFill>
                  <a:schemeClr val="tx1"/>
                </a:solidFill>
                <a:latin typeface="+mn-lt"/>
                <a:ea typeface="+mn-ea"/>
                <a:cs typeface="+mn-cs"/>
              </a:rPr>
              <a:t>18. Wheaton, A.G.; Jones, S.E.; Cooper, A.C.; Croft, J.B. Short Sleep Duration Among Middle School and High School Students—</a:t>
            </a:r>
          </a:p>
          <a:p>
            <a:r>
              <a:rPr lang="en-US" sz="1200" kern="1200" baseline="0" dirty="0">
                <a:solidFill>
                  <a:schemeClr val="tx1"/>
                </a:solidFill>
                <a:latin typeface="+mn-lt"/>
                <a:ea typeface="+mn-ea"/>
                <a:cs typeface="+mn-cs"/>
              </a:rPr>
              <a:t>United States, 2015. MMWR </a:t>
            </a:r>
            <a:r>
              <a:rPr lang="en-US" sz="1200" kern="1200" baseline="0" dirty="0" err="1">
                <a:solidFill>
                  <a:schemeClr val="tx1"/>
                </a:solidFill>
                <a:latin typeface="+mn-lt"/>
                <a:ea typeface="+mn-ea"/>
                <a:cs typeface="+mn-cs"/>
              </a:rPr>
              <a:t>Morb</a:t>
            </a:r>
            <a:r>
              <a:rPr lang="en-US" sz="1200" kern="1200" baseline="0" dirty="0">
                <a:solidFill>
                  <a:schemeClr val="tx1"/>
                </a:solidFill>
                <a:latin typeface="+mn-lt"/>
                <a:ea typeface="+mn-ea"/>
                <a:cs typeface="+mn-cs"/>
              </a:rPr>
              <a:t>. Mortal. Wkly. Rep. </a:t>
            </a:r>
            <a:r>
              <a:rPr lang="en-US" sz="1200" b="1" kern="1200" baseline="0" dirty="0">
                <a:solidFill>
                  <a:schemeClr val="tx1"/>
                </a:solidFill>
                <a:latin typeface="+mn-lt"/>
                <a:ea typeface="+mn-ea"/>
                <a:cs typeface="+mn-cs"/>
              </a:rPr>
              <a:t>2018, 67, 85–90. [</a:t>
            </a:r>
            <a:r>
              <a:rPr lang="en-US" sz="1200" b="1" kern="1200" baseline="0" dirty="0" err="1">
                <a:solidFill>
                  <a:schemeClr val="tx1"/>
                </a:solidFill>
                <a:latin typeface="+mn-lt"/>
                <a:ea typeface="+mn-ea"/>
                <a:cs typeface="+mn-cs"/>
              </a:rPr>
              <a:t>CrossRef</a:t>
            </a:r>
            <a:r>
              <a:rPr lang="en-US" sz="1200" b="1" kern="1200" baseline="0" dirty="0">
                <a:solidFill>
                  <a:schemeClr val="tx1"/>
                </a:solidFill>
                <a:latin typeface="+mn-lt"/>
                <a:ea typeface="+mn-ea"/>
                <a:cs typeface="+mn-cs"/>
              </a:rPr>
              <a:t>]</a:t>
            </a:r>
          </a:p>
          <a:p>
            <a:r>
              <a:rPr lang="ro-RO" sz="1200" kern="1200" baseline="0" dirty="0">
                <a:solidFill>
                  <a:schemeClr val="tx1"/>
                </a:solidFill>
                <a:latin typeface="+mn-lt"/>
                <a:ea typeface="+mn-ea"/>
                <a:cs typeface="+mn-cs"/>
              </a:rPr>
              <a:t>19. Zomers, M.L.; Hulsegge, G.; van Oostrom, S.H.; Proper, K.I.; Verschuren, W.M.M.; Picavet, H.S.J. Characterizing Adult Sleep</a:t>
            </a:r>
          </a:p>
          <a:p>
            <a:r>
              <a:rPr lang="en-US" sz="1200" kern="1200" baseline="0" dirty="0">
                <a:solidFill>
                  <a:schemeClr val="tx1"/>
                </a:solidFill>
                <a:latin typeface="+mn-lt"/>
                <a:ea typeface="+mn-ea"/>
                <a:cs typeface="+mn-cs"/>
              </a:rPr>
              <a:t>Behavior Over 20 Years-The Population-Based </a:t>
            </a:r>
            <a:r>
              <a:rPr lang="en-US" sz="1200" kern="1200" baseline="0" dirty="0" err="1">
                <a:solidFill>
                  <a:schemeClr val="tx1"/>
                </a:solidFill>
                <a:latin typeface="+mn-lt"/>
                <a:ea typeface="+mn-ea"/>
                <a:cs typeface="+mn-cs"/>
              </a:rPr>
              <a:t>Doetinchem</a:t>
            </a:r>
            <a:r>
              <a:rPr lang="en-US" sz="1200" kern="1200" baseline="0" dirty="0">
                <a:solidFill>
                  <a:schemeClr val="tx1"/>
                </a:solidFill>
                <a:latin typeface="+mn-lt"/>
                <a:ea typeface="+mn-ea"/>
                <a:cs typeface="+mn-cs"/>
              </a:rPr>
              <a:t> Cohort Study. Sleep </a:t>
            </a:r>
            <a:r>
              <a:rPr lang="en-US" sz="1200" b="1" kern="1200" baseline="0" dirty="0">
                <a:solidFill>
                  <a:schemeClr val="tx1"/>
                </a:solidFill>
                <a:latin typeface="+mn-lt"/>
                <a:ea typeface="+mn-ea"/>
                <a:cs typeface="+mn-cs"/>
              </a:rPr>
              <a:t>2017, 40, zsx085.</a:t>
            </a:r>
            <a:endParaRPr lang="ro-RO" dirty="0"/>
          </a:p>
        </p:txBody>
      </p:sp>
      <p:sp>
        <p:nvSpPr>
          <p:cNvPr id="4" name="Slide Number Placeholder 3"/>
          <p:cNvSpPr>
            <a:spLocks noGrp="1"/>
          </p:cNvSpPr>
          <p:nvPr>
            <p:ph type="sldNum" sz="quarter" idx="10"/>
          </p:nvPr>
        </p:nvSpPr>
        <p:spPr/>
        <p:txBody>
          <a:bodyPr/>
          <a:lstStyle/>
          <a:p>
            <a:fld id="{FD03F147-2B5D-4CE3-A1C5-DE5953AEA4C1}" type="slidenum">
              <a:rPr lang="ro-RO" smtClean="0"/>
              <a:pPr/>
              <a:t>4</a:t>
            </a:fld>
            <a:endParaRPr lang="ro-RO"/>
          </a:p>
        </p:txBody>
      </p:sp>
    </p:spTree>
    <p:extLst>
      <p:ext uri="{BB962C8B-B14F-4D97-AF65-F5344CB8AC3E}">
        <p14:creationId xmlns:p14="http://schemas.microsoft.com/office/powerpoint/2010/main" val="20852042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228600" indent="-228600">
              <a:buAutoNum type="alphaUcPeriod"/>
            </a:pPr>
            <a:r>
              <a:rPr lang="ro-RO" dirty="0"/>
              <a:t>Compoziția și funcția microbiotei intestinale care sunt cruciale pentru menținerea fiziologiei normale a somnului</a:t>
            </a:r>
            <a:endParaRPr lang="ro-RO" b="1" dirty="0"/>
          </a:p>
          <a:p>
            <a:pPr marL="228600" indent="-228600">
              <a:buAutoNum type="alphaUcPeriod"/>
            </a:pPr>
            <a:r>
              <a:rPr lang="ro-RO" b="1" dirty="0"/>
              <a:t>CONCERNING </a:t>
            </a:r>
            <a:r>
              <a:rPr lang="ro-RO" dirty="0"/>
              <a:t>În ceea ce privește somnul - microbiota intestinală direcțional... tulburările de somn pot influența microbiota intestinal</a:t>
            </a:r>
          </a:p>
          <a:p>
            <a:pPr marL="228600" indent="-228600">
              <a:buAutoNum type="alphaUcPeriod"/>
            </a:pPr>
            <a:r>
              <a:rPr lang="ro-RO" b="1" dirty="0"/>
              <a:t>S-au observat modificări ale tiparelor de somn/veghe la șoarecii cu  microbiota intestinală epuizată în comparație cu controlul normal/</a:t>
            </a:r>
            <a:r>
              <a:rPr lang="ro-RO" dirty="0"/>
              <a:t>Modificări ale tiparelor somn-veghe au fost observate în microbiota intestinală, cu o durată mai scurtă a episoadelor NREMS în timpul fazei de somn și tranziții mai frecvente între NREMS și REMS, sugerând alterarea ritmicității circadiane și fragmentarea episoadelor NREMS în faza de somn [227]. </a:t>
            </a:r>
          </a:p>
          <a:p>
            <a:pPr marL="228600" indent="-228600">
              <a:buNone/>
            </a:pPr>
            <a:r>
              <a:rPr lang="ro-RO" dirty="0"/>
              <a:t>Studiile observaționale </a:t>
            </a:r>
            <a:r>
              <a:rPr lang="ro-RO" b="1" dirty="0"/>
              <a:t>umane au observat </a:t>
            </a:r>
            <a:r>
              <a:rPr lang="ro-RO" dirty="0"/>
              <a:t>că - diversitatea microbiomului a fost asociată pozitiv cu eficiența somnului și timpul total de somn și a fost asociată negativ cu fragmentarea somnului: în paralel, bogăția din fila Firmicutes și Bacteroidetes a fost asociată cu rezultatele cognitive.228. </a:t>
            </a:r>
          </a:p>
          <a:p>
            <a:pPr marL="228600" indent="-228600">
              <a:buNone/>
            </a:pPr>
            <a:endParaRPr lang="ro-RO" b="1" dirty="0"/>
          </a:p>
          <a:p>
            <a:pPr marL="228600" indent="-228600">
              <a:buNone/>
            </a:pPr>
            <a:r>
              <a:rPr lang="ro-RO" b="1" dirty="0"/>
              <a:t>Aceste rezultate sugerează impactul microbiotei intestinale asupra sănătății somnului, și rolul potențial al disbiozei microbiotei intestinale în tulburările de somn.</a:t>
            </a:r>
          </a:p>
          <a:p>
            <a:pPr marL="228600" indent="-228600">
              <a:buNone/>
            </a:pPr>
            <a:r>
              <a:rPr lang="ro-RO" b="1" dirty="0"/>
              <a:t>Disbioza microbiotei intestinale poate induce afectarea funcțiilor creierului, cum ar fi formarea memoriei, funcția cognitivă, sănătatea mintală și ritmicitatea circadiană/disfuncția ciclului somn-veghe.</a:t>
            </a:r>
          </a:p>
          <a:p>
            <a:pPr marL="228600" indent="-228600">
              <a:buNone/>
            </a:pPr>
            <a:endParaRPr lang="ro-RO" b="1" dirty="0"/>
          </a:p>
          <a:p>
            <a:pPr algn="ctr">
              <a:lnSpc>
                <a:spcPct val="110000"/>
              </a:lnSpc>
              <a:buNone/>
            </a:pPr>
            <a:r>
              <a:rPr lang="ro-RO" sz="1200" dirty="0">
                <a:solidFill>
                  <a:schemeClr val="bg1"/>
                </a:solidFill>
              </a:rPr>
              <a:t>T</a:t>
            </a:r>
            <a:r>
              <a:rPr lang="en-US" sz="1200" dirty="0" err="1">
                <a:solidFill>
                  <a:schemeClr val="bg1"/>
                </a:solidFill>
              </a:rPr>
              <a:t>hese</a:t>
            </a:r>
            <a:r>
              <a:rPr lang="en-US" sz="1200" dirty="0">
                <a:solidFill>
                  <a:schemeClr val="bg1"/>
                </a:solidFill>
              </a:rPr>
              <a:t> results </a:t>
            </a:r>
            <a:r>
              <a:rPr lang="ro-RO" sz="1200" dirty="0">
                <a:solidFill>
                  <a:schemeClr val="bg1"/>
                </a:solidFill>
              </a:rPr>
              <a:t>... </a:t>
            </a:r>
            <a:r>
              <a:rPr lang="en-US" sz="1200" dirty="0">
                <a:solidFill>
                  <a:schemeClr val="bg1"/>
                </a:solidFill>
              </a:rPr>
              <a:t>suggest </a:t>
            </a:r>
            <a:r>
              <a:rPr lang="en-US" sz="1200" b="1" dirty="0">
                <a:solidFill>
                  <a:schemeClr val="bg1"/>
                </a:solidFill>
              </a:rPr>
              <a:t>the impact of gut </a:t>
            </a:r>
            <a:r>
              <a:rPr lang="en-US" sz="1200" b="1" dirty="0" err="1">
                <a:solidFill>
                  <a:schemeClr val="bg1"/>
                </a:solidFill>
              </a:rPr>
              <a:t>microbiota</a:t>
            </a:r>
            <a:r>
              <a:rPr lang="en-US" sz="1200" b="1" dirty="0">
                <a:solidFill>
                  <a:schemeClr val="bg1"/>
                </a:solidFill>
              </a:rPr>
              <a:t> on sleep</a:t>
            </a:r>
            <a:r>
              <a:rPr lang="ro-RO" sz="1200" b="1" dirty="0">
                <a:solidFill>
                  <a:schemeClr val="bg1"/>
                </a:solidFill>
              </a:rPr>
              <a:t> </a:t>
            </a:r>
            <a:r>
              <a:rPr lang="en-US" sz="1200" b="1" dirty="0">
                <a:solidFill>
                  <a:schemeClr val="bg1"/>
                </a:solidFill>
              </a:rPr>
              <a:t>health,</a:t>
            </a:r>
            <a:endParaRPr lang="ro-RO" sz="1200" b="1" dirty="0">
              <a:solidFill>
                <a:schemeClr val="bg1"/>
              </a:solidFill>
            </a:endParaRPr>
          </a:p>
          <a:p>
            <a:pPr algn="ctr">
              <a:lnSpc>
                <a:spcPct val="110000"/>
              </a:lnSpc>
              <a:buNone/>
            </a:pPr>
            <a:r>
              <a:rPr lang="en-US" sz="1200" b="1" dirty="0">
                <a:solidFill>
                  <a:schemeClr val="bg1"/>
                </a:solidFill>
              </a:rPr>
              <a:t> and the potential role of gut </a:t>
            </a:r>
            <a:r>
              <a:rPr lang="en-US" sz="1200" b="1" dirty="0" err="1">
                <a:solidFill>
                  <a:schemeClr val="bg1"/>
                </a:solidFill>
              </a:rPr>
              <a:t>microbiota</a:t>
            </a:r>
            <a:r>
              <a:rPr lang="en-US" sz="1200" b="1" dirty="0">
                <a:solidFill>
                  <a:schemeClr val="bg1"/>
                </a:solidFill>
              </a:rPr>
              <a:t> </a:t>
            </a:r>
            <a:r>
              <a:rPr lang="en-US" sz="1200" b="1" dirty="0" err="1">
                <a:solidFill>
                  <a:schemeClr val="bg1"/>
                </a:solidFill>
              </a:rPr>
              <a:t>dysbiosis</a:t>
            </a:r>
            <a:r>
              <a:rPr lang="en-US" sz="1200" b="1" dirty="0">
                <a:solidFill>
                  <a:schemeClr val="bg1"/>
                </a:solidFill>
              </a:rPr>
              <a:t> </a:t>
            </a:r>
            <a:r>
              <a:rPr lang="ro-RO" sz="1200" b="1" dirty="0">
                <a:solidFill>
                  <a:schemeClr val="bg1"/>
                </a:solidFill>
              </a:rPr>
              <a:t>in  sleep disturbance.</a:t>
            </a:r>
          </a:p>
          <a:p>
            <a:pPr algn="ctr">
              <a:lnSpc>
                <a:spcPct val="110000"/>
              </a:lnSpc>
              <a:buNone/>
            </a:pPr>
            <a:endParaRPr lang="ro-RO" sz="1200" b="1" dirty="0">
              <a:solidFill>
                <a:schemeClr val="bg1"/>
              </a:solidFill>
            </a:endParaRPr>
          </a:p>
          <a:p>
            <a:pPr algn="ctr">
              <a:lnSpc>
                <a:spcPct val="110000"/>
              </a:lnSpc>
              <a:buNone/>
            </a:pPr>
            <a:r>
              <a:rPr lang="en-US" sz="1200" b="1" dirty="0" err="1">
                <a:solidFill>
                  <a:schemeClr val="bg1"/>
                </a:solidFill>
              </a:rPr>
              <a:t>Dysbiosis</a:t>
            </a:r>
            <a:r>
              <a:rPr lang="en-US" sz="1200" b="1" dirty="0">
                <a:solidFill>
                  <a:schemeClr val="bg1"/>
                </a:solidFill>
              </a:rPr>
              <a:t> of the gut </a:t>
            </a:r>
            <a:r>
              <a:rPr lang="en-US" sz="1200" b="1" dirty="0" err="1">
                <a:solidFill>
                  <a:schemeClr val="bg1"/>
                </a:solidFill>
              </a:rPr>
              <a:t>microbiota</a:t>
            </a:r>
            <a:r>
              <a:rPr lang="en-US" sz="1200" b="1" dirty="0">
                <a:solidFill>
                  <a:schemeClr val="bg1"/>
                </a:solidFill>
              </a:rPr>
              <a:t> </a:t>
            </a:r>
            <a:r>
              <a:rPr lang="ro-RO" sz="1200" b="1" dirty="0">
                <a:solidFill>
                  <a:schemeClr val="bg1"/>
                </a:solidFill>
              </a:rPr>
              <a:t> can </a:t>
            </a:r>
            <a:r>
              <a:rPr lang="ro-RO" sz="1200" dirty="0">
                <a:solidFill>
                  <a:schemeClr val="bg1"/>
                </a:solidFill>
              </a:rPr>
              <a:t>induce  </a:t>
            </a:r>
            <a:r>
              <a:rPr lang="en-US" sz="1200" dirty="0">
                <a:solidFill>
                  <a:schemeClr val="bg1"/>
                </a:solidFill>
              </a:rPr>
              <a:t>the </a:t>
            </a:r>
            <a:r>
              <a:rPr lang="en-US" sz="1200" b="1" dirty="0">
                <a:solidFill>
                  <a:schemeClr val="bg1"/>
                </a:solidFill>
              </a:rPr>
              <a:t>impairment of brain functions</a:t>
            </a:r>
            <a:r>
              <a:rPr lang="ro-RO" sz="1200" b="1" dirty="0">
                <a:solidFill>
                  <a:schemeClr val="bg1"/>
                </a:solidFill>
              </a:rPr>
              <a:t> </a:t>
            </a:r>
            <a:r>
              <a:rPr lang="en-US" sz="1200" dirty="0">
                <a:solidFill>
                  <a:schemeClr val="bg1"/>
                </a:solidFill>
              </a:rPr>
              <a:t>such as memory formation, cognitive function, mental health, and circadian </a:t>
            </a:r>
            <a:r>
              <a:rPr lang="en-US" sz="1200" dirty="0" err="1">
                <a:solidFill>
                  <a:schemeClr val="bg1"/>
                </a:solidFill>
              </a:rPr>
              <a:t>rhythmicity</a:t>
            </a:r>
            <a:r>
              <a:rPr lang="ro-RO" sz="1200" dirty="0">
                <a:solidFill>
                  <a:schemeClr val="bg1"/>
                </a:solidFill>
              </a:rPr>
              <a:t> /</a:t>
            </a:r>
            <a:r>
              <a:rPr lang="en-US" sz="1200" b="1" dirty="0">
                <a:solidFill>
                  <a:schemeClr val="bg1"/>
                </a:solidFill>
              </a:rPr>
              <a:t>the </a:t>
            </a:r>
            <a:r>
              <a:rPr lang="ro-RO" sz="1200" b="1" dirty="0">
                <a:solidFill>
                  <a:schemeClr val="bg1"/>
                </a:solidFill>
              </a:rPr>
              <a:t>dysfunction  of </a:t>
            </a:r>
            <a:r>
              <a:rPr lang="en-US" sz="1200" b="1" dirty="0">
                <a:solidFill>
                  <a:schemeClr val="bg1"/>
                </a:solidFill>
              </a:rPr>
              <a:t>sleep</a:t>
            </a:r>
            <a:r>
              <a:rPr lang="ro-RO" sz="1200" b="1" dirty="0">
                <a:solidFill>
                  <a:schemeClr val="bg1"/>
                </a:solidFill>
              </a:rPr>
              <a:t> - </a:t>
            </a:r>
            <a:r>
              <a:rPr lang="en-US" sz="1200" b="1" dirty="0">
                <a:solidFill>
                  <a:schemeClr val="bg1"/>
                </a:solidFill>
              </a:rPr>
              <a:t>wake cycle</a:t>
            </a:r>
            <a:endParaRPr lang="ro-RO" sz="1200" b="1" dirty="0">
              <a:solidFill>
                <a:schemeClr val="bg1"/>
              </a:solidFill>
            </a:endParaRPr>
          </a:p>
          <a:p>
            <a:pPr marL="228600" indent="-228600">
              <a:buNone/>
            </a:pPr>
            <a:endParaRPr lang="ro-RO" b="1" dirty="0"/>
          </a:p>
        </p:txBody>
      </p:sp>
      <p:sp>
        <p:nvSpPr>
          <p:cNvPr id="4" name="Slide Number Placeholder 3"/>
          <p:cNvSpPr>
            <a:spLocks noGrp="1"/>
          </p:cNvSpPr>
          <p:nvPr>
            <p:ph type="sldNum" sz="quarter" idx="10"/>
          </p:nvPr>
        </p:nvSpPr>
        <p:spPr/>
        <p:txBody>
          <a:bodyPr/>
          <a:lstStyle/>
          <a:p>
            <a:fld id="{FD03F147-2B5D-4CE3-A1C5-DE5953AEA4C1}" type="slidenum">
              <a:rPr lang="ro-RO" smtClean="0"/>
              <a:pPr/>
              <a:t>24</a:t>
            </a:fld>
            <a:endParaRPr lang="ro-RO"/>
          </a:p>
        </p:txBody>
      </p:sp>
    </p:spTree>
    <p:extLst>
      <p:ext uri="{BB962C8B-B14F-4D97-AF65-F5344CB8AC3E}">
        <p14:creationId xmlns:p14="http://schemas.microsoft.com/office/powerpoint/2010/main" val="3932742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ro-RO" dirty="0"/>
              <a:t>B. În ceea ce privește somnul - microbiota intestinală direcțional... tulburările de somn pot influența microbiota intestinală</a:t>
            </a:r>
          </a:p>
          <a:p>
            <a:endParaRPr lang="ro-RO" sz="1200" b="0" i="0" kern="1200" dirty="0">
              <a:solidFill>
                <a:schemeClr val="tx1"/>
              </a:solidFill>
              <a:latin typeface="+mn-lt"/>
              <a:ea typeface="+mn-ea"/>
              <a:cs typeface="+mn-cs"/>
            </a:endParaRPr>
          </a:p>
          <a:p>
            <a:r>
              <a:rPr lang="vi-VN" sz="1200" b="0" i="0" kern="1200" dirty="0">
                <a:solidFill>
                  <a:schemeClr val="tx1"/>
                </a:solidFill>
                <a:latin typeface="+mn-lt"/>
                <a:ea typeface="+mn-ea"/>
                <a:cs typeface="+mn-cs"/>
              </a:rPr>
              <a:t>Unele dovezi converg spre observaţia că somn perturbat (privarea de somn, fragmentarea somnului și OSA) este asociată cu modificări ale compoziției microbiene intestinale și cu disbioză, cu observarea frecventă a creșterii raportului Firmicutes la Bacteroidetes phyla sau o reducere a diversității și bogăției microbiotei intestinale, cel puțin în unele tipuri de tulburări de somn. </a:t>
            </a:r>
            <a:endParaRPr lang="ro-RO" sz="1200" b="0" i="0" kern="1200" dirty="0">
              <a:solidFill>
                <a:schemeClr val="tx1"/>
              </a:solidFill>
              <a:latin typeface="+mn-lt"/>
              <a:ea typeface="+mn-ea"/>
              <a:cs typeface="+mn-cs"/>
            </a:endParaRPr>
          </a:p>
          <a:p>
            <a:r>
              <a:rPr lang="ro-RO" b="1" dirty="0"/>
              <a:t>Unele dovezi - că somnul perturbat (privarea somnului, fragmentarea somnului și OSA) este asociat cu modificări ale compoziției microbiene intestinale și ale disbiozei</a:t>
            </a:r>
            <a:endParaRPr lang="ro-RO" sz="1200" b="1" i="0" kern="1200" dirty="0">
              <a:solidFill>
                <a:schemeClr val="tx1"/>
              </a:solidFill>
              <a:latin typeface="+mn-lt"/>
              <a:ea typeface="+mn-ea"/>
              <a:cs typeface="+mn-cs"/>
            </a:endParaRPr>
          </a:p>
          <a:p>
            <a:r>
              <a:rPr lang="vi-VN" sz="1200" b="0" i="0" kern="1200" dirty="0">
                <a:solidFill>
                  <a:schemeClr val="tx1"/>
                </a:solidFill>
                <a:latin typeface="+mn-lt"/>
                <a:ea typeface="+mn-ea"/>
                <a:cs typeface="+mn-cs"/>
              </a:rPr>
              <a:t>S-a recunoscut că aceste modificări ale microbiotei afectează negativ bariera epitelială intestinală și duc la inflamații locale și sistemice și la rezultate negative asupra sănătății [222].</a:t>
            </a:r>
          </a:p>
          <a:p>
            <a:pPr>
              <a:buNone/>
            </a:pPr>
            <a:r>
              <a:rPr lang="ro-RO" b="1" dirty="0"/>
              <a:t>Dieta mediteraneană – are efecte benefice asupra compoziției și activității metabolice a microflorei intestinale</a:t>
            </a:r>
          </a:p>
          <a:p>
            <a:pPr>
              <a:buNone/>
            </a:pPr>
            <a:br>
              <a:rPr lang="vi-VN" sz="1200" b="0" i="0" kern="1200" dirty="0">
                <a:solidFill>
                  <a:schemeClr val="tx1"/>
                </a:solidFill>
                <a:latin typeface="+mn-lt"/>
                <a:ea typeface="+mn-ea"/>
                <a:cs typeface="+mn-cs"/>
              </a:rPr>
            </a:br>
            <a:r>
              <a:rPr lang="ro-RO" dirty="0"/>
              <a:t>Some evidence converges </a:t>
            </a:r>
            <a:r>
              <a:rPr lang="en-US" dirty="0"/>
              <a:t>to the observation that </a:t>
            </a:r>
            <a:r>
              <a:rPr lang="ro-RO" baseline="0" dirty="0"/>
              <a:t> </a:t>
            </a:r>
            <a:r>
              <a:rPr lang="en-US" dirty="0"/>
              <a:t>disturbed sleep (sleep deprivation, sleep fragmentation, and</a:t>
            </a:r>
            <a:r>
              <a:rPr lang="ro-RO" dirty="0"/>
              <a:t> </a:t>
            </a:r>
            <a:r>
              <a:rPr lang="en-US" dirty="0"/>
              <a:t>OSA) </a:t>
            </a:r>
            <a:r>
              <a:rPr lang="ro-RO" baseline="0" dirty="0"/>
              <a:t> </a:t>
            </a:r>
            <a:r>
              <a:rPr lang="en-US" dirty="0"/>
              <a:t>is associated with changes in gut microbial composition and to </a:t>
            </a:r>
            <a:r>
              <a:rPr lang="en-US" dirty="0" err="1"/>
              <a:t>dysbiosis</a:t>
            </a:r>
            <a:r>
              <a:rPr lang="en-US" dirty="0"/>
              <a:t>, with a</a:t>
            </a:r>
            <a:r>
              <a:rPr lang="ro-RO" dirty="0"/>
              <a:t> </a:t>
            </a:r>
            <a:r>
              <a:rPr lang="en-US" dirty="0"/>
              <a:t>frequent observation of an increase in </a:t>
            </a:r>
            <a:r>
              <a:rPr lang="en-US" dirty="0" err="1"/>
              <a:t>Firmicutes</a:t>
            </a:r>
            <a:r>
              <a:rPr lang="en-US" dirty="0"/>
              <a:t> to </a:t>
            </a:r>
            <a:r>
              <a:rPr lang="en-US" dirty="0" err="1"/>
              <a:t>Bacteroidetes</a:t>
            </a:r>
            <a:r>
              <a:rPr lang="en-US" dirty="0"/>
              <a:t> phyla ratio or </a:t>
            </a:r>
            <a:r>
              <a:rPr lang="ro-RO" baseline="0" dirty="0"/>
              <a:t> </a:t>
            </a:r>
            <a:r>
              <a:rPr lang="en-US" dirty="0"/>
              <a:t>a reduction</a:t>
            </a:r>
            <a:r>
              <a:rPr lang="ro-RO" dirty="0"/>
              <a:t> </a:t>
            </a:r>
            <a:r>
              <a:rPr lang="en-US" dirty="0"/>
              <a:t>in gut </a:t>
            </a:r>
            <a:r>
              <a:rPr lang="en-US" dirty="0" err="1"/>
              <a:t>microbiota</a:t>
            </a:r>
            <a:r>
              <a:rPr lang="en-US" dirty="0"/>
              <a:t> diversity and richness, at least in some types of sleep disturbance. </a:t>
            </a:r>
            <a:endParaRPr lang="ro-RO" dirty="0"/>
          </a:p>
          <a:p>
            <a:r>
              <a:rPr lang="en-US" dirty="0"/>
              <a:t>These</a:t>
            </a:r>
            <a:r>
              <a:rPr lang="ro-RO" dirty="0"/>
              <a:t> </a:t>
            </a:r>
            <a:r>
              <a:rPr lang="en-US" dirty="0" err="1"/>
              <a:t>microbiota</a:t>
            </a:r>
            <a:r>
              <a:rPr lang="en-US" dirty="0"/>
              <a:t> alterations have been recognized to adversely affect the intestinal epithelial</a:t>
            </a:r>
            <a:r>
              <a:rPr lang="ro-RO" dirty="0"/>
              <a:t> </a:t>
            </a:r>
            <a:r>
              <a:rPr lang="en-US" dirty="0"/>
              <a:t>barrier and to lead to local and systemic inflammation and negative health outcomes [222].</a:t>
            </a:r>
            <a:endParaRPr lang="ro-RO"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Diet plays a major role in shaping the gut </a:t>
            </a:r>
            <a:r>
              <a:rPr lang="en-US" dirty="0" err="1"/>
              <a:t>microbiota</a:t>
            </a:r>
            <a:r>
              <a:rPr lang="en-US" dirty="0"/>
              <a:t> and, in particular, the Mediterranean</a:t>
            </a:r>
            <a:r>
              <a:rPr lang="ro-RO" dirty="0"/>
              <a:t> </a:t>
            </a:r>
            <a:r>
              <a:rPr lang="en-US" dirty="0"/>
              <a:t>diet has been shown to beneficially affect the abundance, composition, and metabolic</a:t>
            </a:r>
            <a:r>
              <a:rPr lang="ro-RO" dirty="0"/>
              <a:t> </a:t>
            </a:r>
            <a:r>
              <a:rPr lang="en-US" dirty="0"/>
              <a:t>activity of the gut </a:t>
            </a:r>
            <a:r>
              <a:rPr lang="en-US" dirty="0" err="1"/>
              <a:t>microflora</a:t>
            </a:r>
            <a:r>
              <a:rPr lang="en-US" dirty="0"/>
              <a:t> [231,232].</a:t>
            </a:r>
            <a:endParaRPr lang="ro-RO" dirty="0"/>
          </a:p>
          <a:p>
            <a:endParaRPr lang="ro-RO" dirty="0"/>
          </a:p>
        </p:txBody>
      </p:sp>
      <p:sp>
        <p:nvSpPr>
          <p:cNvPr id="4" name="Slide Number Placeholder 3"/>
          <p:cNvSpPr>
            <a:spLocks noGrp="1"/>
          </p:cNvSpPr>
          <p:nvPr>
            <p:ph type="sldNum" sz="quarter" idx="10"/>
          </p:nvPr>
        </p:nvSpPr>
        <p:spPr/>
        <p:txBody>
          <a:bodyPr/>
          <a:lstStyle/>
          <a:p>
            <a:fld id="{FD03F147-2B5D-4CE3-A1C5-DE5953AEA4C1}" type="slidenum">
              <a:rPr lang="ro-RO" smtClean="0"/>
              <a:pPr/>
              <a:t>25</a:t>
            </a:fld>
            <a:endParaRPr lang="ro-RO"/>
          </a:p>
        </p:txBody>
      </p:sp>
    </p:spTree>
    <p:extLst>
      <p:ext uri="{BB962C8B-B14F-4D97-AF65-F5344CB8AC3E}">
        <p14:creationId xmlns:p14="http://schemas.microsoft.com/office/powerpoint/2010/main" val="2607086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Sleep is influenced by the energy efficiency of the diet, but also by the content of macronutrients, such as proteins, carbohydrates and fat . </a:t>
            </a:r>
          </a:p>
          <a:p>
            <a:endParaRPr lang="en-US" dirty="0"/>
          </a:p>
          <a:p>
            <a:r>
              <a:rPr lang="ro-RO" dirty="0"/>
              <a:t>Somnul este influențat de eficiența energetică a dietei, dar și de conținutul de macronutrienți, cum ar fi proteinele, carbohidrații și grăsimile. Aportul insuficient de proteine ​​poate afecta calitatea somnului, în timp ce aportul prea mare de proteine ​​poate duce la dificultăți în menținerea somnului Din ce în ce mai mult, tendința de a dormi mai puțin de 6 ore pe noapte → influențează consumul crescut de cafea care conține cafeină → crește performanța, dar are și efecte secundare: afectează calitatea somnului. Alcoolul are un efect negativ asupra somnului și afectează structura electrofiziologică a somnului, afectează bioritmurile și crește insomnia.</a:t>
            </a:r>
          </a:p>
        </p:txBody>
      </p:sp>
      <p:sp>
        <p:nvSpPr>
          <p:cNvPr id="4" name="Slide Number Placeholder 3"/>
          <p:cNvSpPr>
            <a:spLocks noGrp="1"/>
          </p:cNvSpPr>
          <p:nvPr>
            <p:ph type="sldNum" sz="quarter" idx="10"/>
          </p:nvPr>
        </p:nvSpPr>
        <p:spPr/>
        <p:txBody>
          <a:bodyPr/>
          <a:lstStyle/>
          <a:p>
            <a:fld id="{FD03F147-2B5D-4CE3-A1C5-DE5953AEA4C1}" type="slidenum">
              <a:rPr lang="ro-RO" smtClean="0"/>
              <a:pPr/>
              <a:t>26</a:t>
            </a:fld>
            <a:endParaRPr lang="ro-RO"/>
          </a:p>
        </p:txBody>
      </p:sp>
    </p:spTree>
    <p:extLst>
      <p:ext uri="{BB962C8B-B14F-4D97-AF65-F5344CB8AC3E}">
        <p14:creationId xmlns:p14="http://schemas.microsoft.com/office/powerpoint/2010/main" val="23107260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a:t>Acestea provoacă o creștere a timpului de trezire după adormire, un timp de somn mai scurt și o dificultate mai mare în menținerea somnului.</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err="1">
                <a:solidFill>
                  <a:schemeClr val="tx1"/>
                </a:solidFill>
                <a:latin typeface="+mn-lt"/>
                <a:ea typeface="+mn-ea"/>
                <a:cs typeface="+mn-cs"/>
              </a:rPr>
              <a:t>Purani</a:t>
            </a:r>
            <a:r>
              <a:rPr lang="en-US" sz="1200" b="0" i="0" u="none" strike="noStrike" kern="1200" baseline="0" dirty="0">
                <a:solidFill>
                  <a:schemeClr val="tx1"/>
                </a:solidFill>
                <a:latin typeface="+mn-lt"/>
                <a:ea typeface="+mn-ea"/>
                <a:cs typeface="+mn-cs"/>
              </a:rPr>
              <a:t>, H.; Friedrichsen, S.; Allen, A.M. Sleep quality in cigarette smokers: Associations with smoking-related outcomes and</a:t>
            </a:r>
          </a:p>
          <a:p>
            <a:r>
              <a:rPr lang="en-US" sz="1200" b="0" i="0" u="none" strike="noStrike" kern="1200" baseline="0" dirty="0">
                <a:solidFill>
                  <a:schemeClr val="tx1"/>
                </a:solidFill>
                <a:latin typeface="+mn-lt"/>
                <a:ea typeface="+mn-ea"/>
                <a:cs typeface="+mn-cs"/>
              </a:rPr>
              <a:t>exercise. Addict. </a:t>
            </a:r>
            <a:r>
              <a:rPr lang="en-US" sz="1200" b="0" i="0" u="none" strike="noStrike" kern="1200" baseline="0" dirty="0" err="1">
                <a:solidFill>
                  <a:schemeClr val="tx1"/>
                </a:solidFill>
                <a:latin typeface="+mn-lt"/>
                <a:ea typeface="+mn-ea"/>
                <a:cs typeface="+mn-cs"/>
              </a:rPr>
              <a:t>Behav</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2018</a:t>
            </a:r>
            <a:endParaRPr lang="en-US" dirty="0"/>
          </a:p>
        </p:txBody>
      </p:sp>
      <p:sp>
        <p:nvSpPr>
          <p:cNvPr id="4" name="Slide Number Placeholder 3"/>
          <p:cNvSpPr>
            <a:spLocks noGrp="1"/>
          </p:cNvSpPr>
          <p:nvPr>
            <p:ph type="sldNum" sz="quarter" idx="10"/>
          </p:nvPr>
        </p:nvSpPr>
        <p:spPr/>
        <p:txBody>
          <a:bodyPr/>
          <a:lstStyle/>
          <a:p>
            <a:fld id="{FD03F147-2B5D-4CE3-A1C5-DE5953AEA4C1}" type="slidenum">
              <a:rPr lang="ro-RO" smtClean="0"/>
              <a:pPr/>
              <a:t>27</a:t>
            </a:fld>
            <a:endParaRPr lang="ro-RO"/>
          </a:p>
        </p:txBody>
      </p:sp>
    </p:spTree>
    <p:extLst>
      <p:ext uri="{BB962C8B-B14F-4D97-AF65-F5344CB8AC3E}">
        <p14:creationId xmlns:p14="http://schemas.microsoft.com/office/powerpoint/2010/main" val="5331933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o-RO" dirty="0"/>
              <a:t>Relația complexă, bidirecțională, dintre componentele somnului, compoziția dietei, factorii comportamentali și factorii biologici sunt teoretizate pentru a afecta dezvoltarea bolilor cronice și a altor rezultate de sănătate. Aportul de nutrienți și alimente și comportamentele alimentare sunt corelate cu componentele calității și cantității somnului.</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Intake of nutrients and foods and dietary behaviors are correlated with components of sleep quality and quantity.</a:t>
            </a:r>
            <a:endParaRPr lang="ro-RO" sz="1200" dirty="0"/>
          </a:p>
          <a:p>
            <a:endParaRPr lang="ro-RO" dirty="0"/>
          </a:p>
        </p:txBody>
      </p:sp>
      <p:sp>
        <p:nvSpPr>
          <p:cNvPr id="4" name="Slide Number Placeholder 3"/>
          <p:cNvSpPr>
            <a:spLocks noGrp="1"/>
          </p:cNvSpPr>
          <p:nvPr>
            <p:ph type="sldNum" sz="quarter" idx="10"/>
          </p:nvPr>
        </p:nvSpPr>
        <p:spPr/>
        <p:txBody>
          <a:bodyPr/>
          <a:lstStyle/>
          <a:p>
            <a:fld id="{FD03F147-2B5D-4CE3-A1C5-DE5953AEA4C1}" type="slidenum">
              <a:rPr lang="ro-RO" smtClean="0"/>
              <a:pPr/>
              <a:t>28</a:t>
            </a:fld>
            <a:endParaRPr lang="ro-RO"/>
          </a:p>
        </p:txBody>
      </p:sp>
    </p:spTree>
    <p:extLst>
      <p:ext uri="{BB962C8B-B14F-4D97-AF65-F5344CB8AC3E}">
        <p14:creationId xmlns:p14="http://schemas.microsoft.com/office/powerpoint/2010/main" val="29255767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ro-RO" dirty="0"/>
              <a:t>Dovezile epidemiologice sugerează o influență pozitivă a dietei mediteraneene asupra modelului de somn, îmbunătățind calitatea și durata somnului la subiecții altfel sănătoși. Având în vedere rolul somnului fiziologic în menținerea sănătății – dieta mediteraneană poate preveni riscul de boli majore, inclusiv boli cardiometabolice, neurodegenerative și psihiatrice și cancer.</a:t>
            </a:r>
          </a:p>
          <a:p>
            <a:r>
              <a:rPr lang="ro-RO" dirty="0"/>
              <a:t> Există o relație bidirecțională între dietă și somn </a:t>
            </a:r>
          </a:p>
          <a:p>
            <a:r>
              <a:rPr lang="ro-RO" dirty="0"/>
              <a:t>somn slab și/sau scurt → ar putea avea o influență negativă asupra aportului alimentar, </a:t>
            </a:r>
          </a:p>
          <a:p>
            <a:r>
              <a:rPr lang="ro-RO" dirty="0"/>
              <a:t>și alimentația nesănătoasă → afectează nefavorabil cantitatea și/sau calitatea somnului. </a:t>
            </a:r>
          </a:p>
          <a:p>
            <a:r>
              <a:rPr lang="ro-RO" dirty="0"/>
              <a:t>Durata scurtă a somnului, combinată cu o calitate slabă a somnului, dar nu o calitate bună a somnului, este asociată cu aderarea slabă la o dietă sănătoasă și tipare regulate de masă. Acest lucru implică necesitatea studierii în continuare a combinației dintre somn scurt și calitate slabă a somnului în legătură cu boala metabolică.</a:t>
            </a:r>
          </a:p>
          <a:p>
            <a:pPr marL="0" marR="0" indent="0" algn="l" defTabSz="914400" rtl="0" eaLnBrk="1" fontAlgn="auto" latinLnBrk="0" hangingPunct="1">
              <a:lnSpc>
                <a:spcPct val="100000"/>
              </a:lnSpc>
              <a:spcBef>
                <a:spcPts val="0"/>
              </a:spcBef>
              <a:spcAft>
                <a:spcPts val="0"/>
              </a:spcAft>
              <a:buClrTx/>
              <a:buSzTx/>
              <a:buFontTx/>
              <a:buNone/>
              <a:tabLst/>
              <a:defRPr/>
            </a:pPr>
            <a:r>
              <a:rPr lang="ro-RO" b="1" dirty="0">
                <a:solidFill>
                  <a:schemeClr val="accent6">
                    <a:lumMod val="50000"/>
                  </a:schemeClr>
                </a:solidFill>
              </a:rPr>
              <a:t>S</a:t>
            </a:r>
            <a:r>
              <a:rPr lang="en-US" b="1" dirty="0" err="1">
                <a:solidFill>
                  <a:schemeClr val="accent6">
                    <a:lumMod val="50000"/>
                  </a:schemeClr>
                </a:solidFill>
              </a:rPr>
              <a:t>hort</a:t>
            </a:r>
            <a:r>
              <a:rPr lang="en-US" b="1" dirty="0">
                <a:solidFill>
                  <a:schemeClr val="accent6">
                    <a:lumMod val="50000"/>
                  </a:schemeClr>
                </a:solidFill>
              </a:rPr>
              <a:t> sleep duration combined with poor sleep quality</a:t>
            </a:r>
            <a:r>
              <a:rPr lang="en-US" dirty="0">
                <a:solidFill>
                  <a:schemeClr val="accent6">
                    <a:lumMod val="50000"/>
                  </a:schemeClr>
                </a:solidFill>
              </a:rPr>
              <a:t>, is associated with </a:t>
            </a:r>
            <a:r>
              <a:rPr lang="en-US" b="1" dirty="0">
                <a:solidFill>
                  <a:schemeClr val="accent6">
                    <a:lumMod val="50000"/>
                  </a:schemeClr>
                </a:solidFill>
              </a:rPr>
              <a:t>poor adherence to a healthy diet </a:t>
            </a:r>
            <a:r>
              <a:rPr lang="en-US" dirty="0">
                <a:solidFill>
                  <a:schemeClr val="accent6">
                    <a:lumMod val="50000"/>
                  </a:schemeClr>
                </a:solidFill>
              </a:rPr>
              <a:t>and regular meal patterns. </a:t>
            </a:r>
            <a:endParaRPr lang="ro-RO" dirty="0">
              <a:solidFill>
                <a:schemeClr val="accent6">
                  <a:lumMod val="50000"/>
                </a:schemeClr>
              </a:solidFill>
            </a:endParaRPr>
          </a:p>
          <a:p>
            <a:endParaRPr lang="ro-RO" dirty="0"/>
          </a:p>
          <a:p>
            <a:r>
              <a:rPr lang="ro-RO" dirty="0"/>
              <a:t>Dovezile epidemiologice sugerează o influență pozitivă a dietei mediteraneene asupra modelului de somn, îmbunătățind calitatea și durata somnului la subiecții altfel sănătoși. </a:t>
            </a:r>
          </a:p>
          <a:p>
            <a:endParaRPr lang="ro-RO" dirty="0"/>
          </a:p>
          <a:p>
            <a:r>
              <a:rPr lang="ro-RO" dirty="0"/>
              <a:t>Mecanismele de bază sunt încă parțial explicate și presupuse în general, bazate pe plauzibilitatea biologică a multiplelor efecte benefice -și mecanisme de bază - exercitate de acest tipar alimentar asupra proceselor fiziopatologice, inclusiv inflamația, stresul oxidativ, metabolismul, sistemul neuroendocrin sau semnalizarea celulară. </a:t>
            </a:r>
          </a:p>
          <a:p>
            <a:endParaRPr lang="ro-RO" dirty="0"/>
          </a:p>
          <a:p>
            <a:r>
              <a:rPr lang="ro-RO" dirty="0"/>
              <a:t>Având în vedere rolul somnului fiziologic în menținerea sănătății și, dimpotrivă, al reducerii somnului în dezvoltarea bolilor cronice, modularea benefică a somnului de către dieta mediteraneană pare să reprezinte o cale suplimentară prin care dieta mediteraneană poate preveni riscul de boli majore, inclusiv boli cardiometabolice, neurodegenerative și psihiatrice și cancer. </a:t>
            </a:r>
          </a:p>
          <a:p>
            <a:endParaRPr lang="ro-RO" dirty="0"/>
          </a:p>
          <a:p>
            <a:r>
              <a:rPr lang="ro-RO" dirty="0"/>
              <a:t>O relație directă bidirecțională leagă dieta și somnul, somnul slab și/sau scurt influențând negativ aportul alimentar și, la rândul său, dieta nesănătoasă afectând în mod nefavorabil cantitatea și/sau calitatea somnului.</a:t>
            </a:r>
          </a:p>
          <a:p>
            <a:endParaRPr lang="ro-RO"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6">
                    <a:lumMod val="50000"/>
                  </a:schemeClr>
                </a:solidFill>
              </a:rPr>
              <a:t>This implies a need to study </a:t>
            </a:r>
            <a:r>
              <a:rPr lang="en-US" b="1" dirty="0">
                <a:solidFill>
                  <a:schemeClr val="accent6">
                    <a:lumMod val="50000"/>
                  </a:schemeClr>
                </a:solidFill>
              </a:rPr>
              <a:t>the combination of short sleep and poor sleep quality further in relation to metabolic disease.</a:t>
            </a:r>
            <a:endParaRPr lang="ro-RO" b="1" dirty="0">
              <a:solidFill>
                <a:schemeClr val="accent6">
                  <a:lumMod val="50000"/>
                </a:schemeClr>
              </a:solidFill>
            </a:endParaRPr>
          </a:p>
          <a:p>
            <a:endParaRPr lang="ro-RO" dirty="0"/>
          </a:p>
        </p:txBody>
      </p:sp>
      <p:sp>
        <p:nvSpPr>
          <p:cNvPr id="4" name="Slide Number Placeholder 3"/>
          <p:cNvSpPr>
            <a:spLocks noGrp="1"/>
          </p:cNvSpPr>
          <p:nvPr>
            <p:ph type="sldNum" sz="quarter" idx="10"/>
          </p:nvPr>
        </p:nvSpPr>
        <p:spPr/>
        <p:txBody>
          <a:bodyPr/>
          <a:lstStyle/>
          <a:p>
            <a:fld id="{FD03F147-2B5D-4CE3-A1C5-DE5953AEA4C1}" type="slidenum">
              <a:rPr lang="ro-RO" smtClean="0"/>
              <a:pPr/>
              <a:t>29</a:t>
            </a:fld>
            <a:endParaRPr lang="ro-RO"/>
          </a:p>
        </p:txBody>
      </p:sp>
    </p:spTree>
    <p:extLst>
      <p:ext uri="{BB962C8B-B14F-4D97-AF65-F5344CB8AC3E}">
        <p14:creationId xmlns:p14="http://schemas.microsoft.com/office/powerpoint/2010/main" val="26566696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o-RO" dirty="0"/>
              <a:t>Cantitatea de somn de care ai nevoie depinde de diverși factori - în special de vârsta ta. </a:t>
            </a:r>
          </a:p>
          <a:p>
            <a:r>
              <a:rPr lang="ro-RO" dirty="0"/>
              <a:t>În timp ce nevoile de somn variază semnificativ între indivizi, luați în considerare aceste linii directoare generale pentru diferite grupe de vârstă </a:t>
            </a:r>
          </a:p>
          <a:p>
            <a:r>
              <a:rPr lang="ro-RO" dirty="0"/>
              <a:t>Pe lângă vârstă, alți factori pot afecta de câte ore de somn aveți nevoie</a:t>
            </a:r>
          </a:p>
          <a:p>
            <a:r>
              <a:rPr lang="ro-RO" b="1" dirty="0"/>
              <a:t>Privarea anterioară de somn. Dacă ești lipsit de somn, cantitatea de somn de care ai nevoie crește.</a:t>
            </a:r>
          </a:p>
          <a:p>
            <a:r>
              <a:rPr lang="ro-RO" b="1" dirty="0"/>
              <a:t>Raportul dintre timpul total petrecut în somn și timpul petrecut în pat. Se recomandă ca &gt;85% din timpul petrecut în pat să fie petrecut dormind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2">
                    <a:lumMod val="50000"/>
                  </a:schemeClr>
                </a:solidFill>
              </a:rPr>
              <a:t>Pregnancy.</a:t>
            </a:r>
            <a:r>
              <a:rPr lang="en-US" dirty="0">
                <a:solidFill>
                  <a:schemeClr val="tx2">
                    <a:lumMod val="50000"/>
                  </a:schemeClr>
                </a:solidFill>
              </a:rPr>
              <a:t> Changes in hormone levels and physical discomfort can result in poor sleep quality.</a:t>
            </a:r>
            <a:endParaRPr lang="ro-RO" dirty="0">
              <a:solidFill>
                <a:schemeClr val="tx2">
                  <a:lumMod val="50000"/>
                </a:schemeClr>
              </a:solidFill>
            </a:endParaRPr>
          </a:p>
          <a:p>
            <a:endParaRPr lang="ro-RO" dirty="0"/>
          </a:p>
        </p:txBody>
      </p:sp>
      <p:sp>
        <p:nvSpPr>
          <p:cNvPr id="4" name="Slide Number Placeholder 3"/>
          <p:cNvSpPr>
            <a:spLocks noGrp="1"/>
          </p:cNvSpPr>
          <p:nvPr>
            <p:ph type="sldNum" sz="quarter" idx="10"/>
          </p:nvPr>
        </p:nvSpPr>
        <p:spPr/>
        <p:txBody>
          <a:bodyPr/>
          <a:lstStyle/>
          <a:p>
            <a:fld id="{BEFCA03A-7174-4496-A9FB-1F9BB7A23060}" type="slidenum">
              <a:rPr lang="ro-RO" smtClean="0"/>
              <a:pPr/>
              <a:t>30</a:t>
            </a:fld>
            <a:endParaRPr lang="ro-RO"/>
          </a:p>
        </p:txBody>
      </p:sp>
    </p:spTree>
    <p:extLst>
      <p:ext uri="{BB962C8B-B14F-4D97-AF65-F5344CB8AC3E}">
        <p14:creationId xmlns:p14="http://schemas.microsoft.com/office/powerpoint/2010/main" val="5121208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ro-RO" dirty="0"/>
              <a:t>Există diferiți neurotransmițători și hormoni eliberați de creier care trimit semnale pentru a </a:t>
            </a:r>
            <a:r>
              <a:rPr lang="ro-RO" b="1" dirty="0"/>
              <a:t>promova somnul sau starea de veghe </a:t>
            </a:r>
            <a:r>
              <a:rPr lang="ro-RO" dirty="0"/>
              <a:t>→ multe dintre aceste substanțe chimice sunt stimulate de lumină sau întuneric.</a:t>
            </a:r>
          </a:p>
          <a:p>
            <a:endParaRPr lang="ro-RO" dirty="0"/>
          </a:p>
          <a:p>
            <a:r>
              <a:rPr lang="ro-RO" dirty="0"/>
              <a:t>Serotonina, substanța chimică pentru </a:t>
            </a:r>
            <a:r>
              <a:rPr lang="ro-RO" b="1" dirty="0"/>
              <a:t>„simțire bine” a organismului, este un neurotransmițător asociat atât cu somnul, cât și cu starea de treaz</a:t>
            </a:r>
            <a:r>
              <a:rPr lang="ro-RO" dirty="0"/>
              <a:t>ă. Creierul eliberează această substanță chimică în timpul zilei, dar o folosește și pentru a forma melatonină noaptea. </a:t>
            </a:r>
          </a:p>
          <a:p>
            <a:endParaRPr lang="ro-RO" dirty="0"/>
          </a:p>
          <a:p>
            <a:r>
              <a:rPr lang="ro-RO" dirty="0"/>
              <a:t>Hormonii care contracarează somnul includ norepinefrina, adrenalina, histamina și cortizolul. Acestea sunt secretate ca răspuns la stres și determină organismul să fie treaz și alert. </a:t>
            </a:r>
          </a:p>
          <a:p>
            <a:endParaRPr lang="ro-RO" dirty="0"/>
          </a:p>
          <a:p>
            <a:r>
              <a:rPr lang="ro-RO" dirty="0"/>
              <a:t>Dacă cineva se confruntă cu stres prelungit sau cronic, organismul eliberează hormonul adrenocorticotrop (ACTH), care la rândul său eliberează cortizol. Nivelurile de ACTH tind să fie mai ridicate la persoanele care suferă de insomnie.</a:t>
            </a:r>
          </a:p>
          <a:p>
            <a:endParaRPr lang="ro-RO" dirty="0"/>
          </a:p>
          <a:p>
            <a:r>
              <a:rPr lang="en-US" dirty="0"/>
              <a:t>Serotonin, the body’s “feel-good” chemical, is a neurotransmitter associated with both sleep and being awake. The brain releases this chemical during daylight but also uses it to form melatonin at night.</a:t>
            </a:r>
            <a:endParaRPr lang="ro-RO" dirty="0"/>
          </a:p>
          <a:p>
            <a:endParaRPr lang="en-US" dirty="0"/>
          </a:p>
          <a:p>
            <a:r>
              <a:rPr lang="en-US" dirty="0"/>
              <a:t>Hormones that counteract sleep include </a:t>
            </a:r>
            <a:r>
              <a:rPr lang="en-US" dirty="0" err="1"/>
              <a:t>norepinephrine</a:t>
            </a:r>
            <a:r>
              <a:rPr lang="en-US" dirty="0"/>
              <a:t>, adrenaline, histamine, and </a:t>
            </a:r>
            <a:r>
              <a:rPr lang="en-US" dirty="0" err="1"/>
              <a:t>cortisol</a:t>
            </a:r>
            <a:r>
              <a:rPr lang="en-US" dirty="0"/>
              <a:t>. These are secreted in response to stress and cause the body to be awake and alert. </a:t>
            </a:r>
            <a:endParaRPr lang="ro-RO" dirty="0"/>
          </a:p>
          <a:p>
            <a:endParaRPr lang="ro-RO" dirty="0"/>
          </a:p>
          <a:p>
            <a:r>
              <a:rPr lang="en-US" dirty="0"/>
              <a:t>If one experiences prolonged or chronic stress, the body releases </a:t>
            </a:r>
            <a:r>
              <a:rPr lang="en-US" dirty="0" err="1"/>
              <a:t>adrenocorticotropic</a:t>
            </a:r>
            <a:r>
              <a:rPr lang="en-US" dirty="0"/>
              <a:t> hormone (ACTH), which in turn releases </a:t>
            </a:r>
            <a:r>
              <a:rPr lang="en-US" dirty="0" err="1"/>
              <a:t>cortisol</a:t>
            </a:r>
            <a:r>
              <a:rPr lang="en-US" dirty="0"/>
              <a:t>. Levels of ACTH tend to be higher in people who have insomnia.</a:t>
            </a:r>
            <a:r>
              <a:rPr lang="en-US" b="1" dirty="0"/>
              <a:t> </a:t>
            </a:r>
            <a:endParaRPr lang="en-US" dirty="0"/>
          </a:p>
          <a:p>
            <a:endParaRPr lang="ro-RO" dirty="0"/>
          </a:p>
        </p:txBody>
      </p:sp>
      <p:sp>
        <p:nvSpPr>
          <p:cNvPr id="4" name="Slide Number Placeholder 3"/>
          <p:cNvSpPr>
            <a:spLocks noGrp="1"/>
          </p:cNvSpPr>
          <p:nvPr>
            <p:ph type="sldNum" sz="quarter" idx="10"/>
          </p:nvPr>
        </p:nvSpPr>
        <p:spPr/>
        <p:txBody>
          <a:bodyPr/>
          <a:lstStyle/>
          <a:p>
            <a:fld id="{E2EDB009-638F-48CB-974E-911539D76A3F}" type="slidenum">
              <a:rPr lang="ro-RO" smtClean="0"/>
              <a:pPr/>
              <a:t>33</a:t>
            </a:fld>
            <a:endParaRPr lang="ro-RO"/>
          </a:p>
        </p:txBody>
      </p:sp>
    </p:spTree>
    <p:extLst>
      <p:ext uri="{BB962C8B-B14F-4D97-AF65-F5344CB8AC3E}">
        <p14:creationId xmlns:p14="http://schemas.microsoft.com/office/powerpoint/2010/main" val="5104429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o-RO" b="1" dirty="0"/>
              <a:t>GABA este un neurotransmitator </a:t>
            </a:r>
            <a:r>
              <a:rPr lang="ro-RO" dirty="0"/>
              <a:t>care scade activitatea celulelor nervoase, jucând un rol major în a permite organismului să doarmă</a:t>
            </a:r>
          </a:p>
          <a:p>
            <a:r>
              <a:rPr lang="ro-RO" b="1" dirty="0"/>
              <a:t>Adenozina este un alt neurotransmitator </a:t>
            </a:r>
            <a:r>
              <a:rPr lang="ro-RO" dirty="0"/>
              <a:t>care se acumuleaza treptat in creier in timpul zilei</a:t>
            </a:r>
            <a:r>
              <a:rPr lang="ro-RO" b="1" dirty="0"/>
              <a:t>, iar la concentratii mari ne face somnoros noaptea. </a:t>
            </a:r>
            <a:r>
              <a:rPr lang="ro-RO" dirty="0"/>
              <a:t>CAFFEINA  din cafea și alte băuturi  ne poate ține treji, deoarece blochează receptorii creierului pentru adenozină</a:t>
            </a:r>
          </a:p>
          <a:p>
            <a:r>
              <a:rPr lang="ro-RO" b="1" dirty="0"/>
              <a:t>Melatonina este un hormon eliberat de creier </a:t>
            </a:r>
            <a:r>
              <a:rPr lang="ro-RO" dirty="0"/>
              <a:t>atunci când este întuneric Lumina soarelui sau expunerea la lumină inhibă producția de melatonină și crește eliberarea de cortizol, care ne trezește. Dacă suntem expuși la prea multă </a:t>
            </a:r>
            <a:r>
              <a:rPr lang="ro-RO" b="1" dirty="0"/>
              <a:t>lumină artificială (cum ar fi lumina albastră emisă de smartphone-uri sau televizoare) târziu în noapte, se poate elibera mai puțină melatonină</a:t>
            </a:r>
            <a:r>
              <a:rPr lang="ro-RO" dirty="0"/>
              <a:t>, ceea ce face mai greu să adormi</a:t>
            </a:r>
          </a:p>
        </p:txBody>
      </p:sp>
      <p:sp>
        <p:nvSpPr>
          <p:cNvPr id="4" name="Slide Number Placeholder 3"/>
          <p:cNvSpPr>
            <a:spLocks noGrp="1"/>
          </p:cNvSpPr>
          <p:nvPr>
            <p:ph type="sldNum" sz="quarter" idx="10"/>
          </p:nvPr>
        </p:nvSpPr>
        <p:spPr/>
        <p:txBody>
          <a:bodyPr/>
          <a:lstStyle/>
          <a:p>
            <a:fld id="{E2EDB009-638F-48CB-974E-911539D76A3F}" type="slidenum">
              <a:rPr lang="ro-RO" smtClean="0"/>
              <a:pPr/>
              <a:t>34</a:t>
            </a:fld>
            <a:endParaRPr lang="ro-RO"/>
          </a:p>
        </p:txBody>
      </p:sp>
    </p:spTree>
    <p:extLst>
      <p:ext uri="{BB962C8B-B14F-4D97-AF65-F5344CB8AC3E}">
        <p14:creationId xmlns:p14="http://schemas.microsoft.com/office/powerpoint/2010/main" val="10305500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o-RO" dirty="0"/>
              <a:t>Acest lucru a condus la includerea unor recomandări dietetice specifice în liniile directoare de către entitățile de sănătate publică ....pentru promovarea sănătății și bunăstării, </a:t>
            </a:r>
          </a:p>
          <a:p>
            <a:endParaRPr lang="ro-RO" dirty="0"/>
          </a:p>
          <a:p>
            <a:r>
              <a:rPr lang="ro-RO" dirty="0"/>
              <a:t>împreună cu alți factori modificabili ai stilului de viață, inclusiv renunțarea la fumat și activitatea fizică</a:t>
            </a:r>
          </a:p>
          <a:p>
            <a:endParaRPr lang="ro-RO"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This has led to the inclusion of </a:t>
            </a:r>
            <a:r>
              <a:rPr kumimoji="0" lang="en-US" sz="1200" b="1" i="0" u="none" strike="noStrike" kern="1200" cap="none" spc="0" normalizeH="0" baseline="0" noProof="0" dirty="0">
                <a:ln>
                  <a:noFill/>
                </a:ln>
                <a:solidFill>
                  <a:schemeClr val="tx1"/>
                </a:solidFill>
                <a:effectLst/>
                <a:uLnTx/>
                <a:uFillTx/>
                <a:latin typeface="+mn-lt"/>
                <a:ea typeface="+mn-ea"/>
                <a:cs typeface="+mn-cs"/>
              </a:rPr>
              <a:t>specific dietary recommendations</a:t>
            </a:r>
            <a:r>
              <a:rPr kumimoji="0" lang="ro-RO" sz="1200" b="1" i="0" u="none" strike="noStrike" kern="1200" cap="none" spc="0" normalizeH="0" baseline="0" noProof="0" dirty="0">
                <a:ln>
                  <a:noFill/>
                </a:ln>
                <a:solidFill>
                  <a:schemeClr val="tx1"/>
                </a:solidFill>
                <a:effectLst/>
                <a:uLnTx/>
                <a:uFillTx/>
                <a:latin typeface="+mn-lt"/>
                <a:ea typeface="+mn-ea"/>
                <a:cs typeface="+mn-cs"/>
              </a:rPr>
              <a:t> </a:t>
            </a:r>
            <a:r>
              <a:rPr kumimoji="0" lang="en-US" sz="1200" b="1" i="0" u="none" strike="noStrike" kern="1200" cap="none" spc="0" normalizeH="0" baseline="0" noProof="0" dirty="0">
                <a:ln>
                  <a:noFill/>
                </a:ln>
                <a:solidFill>
                  <a:schemeClr val="tx1"/>
                </a:solidFill>
                <a:effectLst/>
                <a:uLnTx/>
                <a:uFillTx/>
                <a:latin typeface="+mn-lt"/>
                <a:ea typeface="+mn-ea"/>
                <a:cs typeface="+mn-cs"/>
              </a:rPr>
              <a:t>into guidelines </a:t>
            </a:r>
            <a:r>
              <a:rPr kumimoji="0" lang="en-US" sz="1200" b="0" i="0" u="none" strike="noStrike" kern="1200" cap="none" spc="0" normalizeH="0" baseline="0" noProof="0" dirty="0">
                <a:ln>
                  <a:noFill/>
                </a:ln>
                <a:solidFill>
                  <a:schemeClr val="tx1"/>
                </a:solidFill>
                <a:effectLst/>
                <a:uLnTx/>
                <a:uFillTx/>
                <a:latin typeface="+mn-lt"/>
                <a:ea typeface="+mn-ea"/>
                <a:cs typeface="+mn-cs"/>
              </a:rPr>
              <a:t>by public health entities </a:t>
            </a:r>
            <a:r>
              <a:rPr kumimoji="0" lang="ro-RO" sz="1200" b="0" i="0" u="none" strike="noStrike" kern="1200" cap="none" spc="0" normalizeH="0" baseline="0" noProof="0" dirty="0">
                <a:ln>
                  <a:noFill/>
                </a:ln>
                <a:solidFill>
                  <a:schemeClr val="tx1"/>
                </a:solidFill>
                <a:effectLst/>
                <a:uLnTx/>
                <a:uFillTx/>
                <a:latin typeface="+mn-lt"/>
                <a:ea typeface="+mn-ea"/>
                <a:cs typeface="+mn-cs"/>
              </a:rPr>
              <a:t>....for </a:t>
            </a:r>
            <a:r>
              <a:rPr kumimoji="0" lang="en-US" sz="1200" b="0" i="0" u="none" strike="noStrike" kern="1200" cap="none" spc="0" normalizeH="0" baseline="0" noProof="0" dirty="0">
                <a:ln>
                  <a:noFill/>
                </a:ln>
                <a:solidFill>
                  <a:schemeClr val="tx1"/>
                </a:solidFill>
                <a:effectLst/>
                <a:uLnTx/>
                <a:uFillTx/>
                <a:latin typeface="+mn-lt"/>
                <a:ea typeface="+mn-ea"/>
                <a:cs typeface="+mn-cs"/>
              </a:rPr>
              <a:t>promote health and wellbeing, </a:t>
            </a:r>
            <a:r>
              <a:rPr kumimoji="0" lang="ro-RO" sz="1200" b="0" i="0" u="none" strike="noStrike" kern="1200" cap="none" spc="0" normalizeH="0" baseline="0" noProof="0" dirty="0">
                <a:ln>
                  <a:noFill/>
                </a:ln>
                <a:solidFill>
                  <a:schemeClr val="tx1"/>
                </a:solidFill>
                <a:effectLst/>
                <a:uLnTx/>
                <a:uFillTx/>
                <a:latin typeface="+mn-lt"/>
                <a:ea typeface="+mn-ea"/>
                <a:cs typeface="+mn-cs"/>
              </a:rPr>
              <a:t>...</a:t>
            </a:r>
            <a:r>
              <a:rPr kumimoji="0" lang="vi-VN" sz="1200" b="0" i="0" u="none" strike="noStrike" kern="1200" cap="none" spc="0" normalizeH="0" baseline="0" noProof="0" dirty="0">
                <a:ln>
                  <a:noFill/>
                </a:ln>
                <a:solidFill>
                  <a:schemeClr val="tx1"/>
                </a:solidFill>
                <a:effectLst/>
                <a:uLnTx/>
                <a:uFillTx/>
                <a:latin typeface="+mn-lt"/>
                <a:ea typeface="+mn-ea"/>
                <a:cs typeface="+mn-cs"/>
              </a:rPr>
              <a:t> Astfel recomandările  dietetice au fost incluse in ghidurile care promoveaza  sănătatea și bunăstarea </a:t>
            </a:r>
            <a:endParaRPr kumimoji="0" lang="ro-RO" sz="1200" b="0" i="0" u="none" strike="noStrike" kern="1200" cap="none" spc="0" normalizeH="0" baseline="0" noProof="0" dirty="0">
              <a:ln>
                <a:noFill/>
              </a:ln>
              <a:solidFill>
                <a:schemeClr val="tx1"/>
              </a:solidFill>
              <a:effectLst/>
              <a:uLnTx/>
              <a:uFillTx/>
              <a:latin typeface="+mn-lt"/>
              <a:ea typeface="+mn-ea"/>
              <a:cs typeface="+mn-cs"/>
            </a:endParaRPr>
          </a:p>
          <a:p>
            <a:endParaRPr lang="ro-RO" dirty="0"/>
          </a:p>
        </p:txBody>
      </p:sp>
      <p:sp>
        <p:nvSpPr>
          <p:cNvPr id="4" name="Slide Number Placeholder 3"/>
          <p:cNvSpPr>
            <a:spLocks noGrp="1"/>
          </p:cNvSpPr>
          <p:nvPr>
            <p:ph type="sldNum" sz="quarter" idx="10"/>
          </p:nvPr>
        </p:nvSpPr>
        <p:spPr/>
        <p:txBody>
          <a:bodyPr/>
          <a:lstStyle/>
          <a:p>
            <a:fld id="{FD03F147-2B5D-4CE3-A1C5-DE5953AEA4C1}" type="slidenum">
              <a:rPr lang="ro-RO" smtClean="0"/>
              <a:pPr/>
              <a:t>35</a:t>
            </a:fld>
            <a:endParaRPr lang="ro-RO"/>
          </a:p>
        </p:txBody>
      </p:sp>
    </p:spTree>
    <p:extLst>
      <p:ext uri="{BB962C8B-B14F-4D97-AF65-F5344CB8AC3E}">
        <p14:creationId xmlns:p14="http://schemas.microsoft.com/office/powerpoint/2010/main" val="337777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it-IT" b="1" dirty="0"/>
              <a:t> reducerea somnului poate avea multiple consecinte </a:t>
            </a:r>
            <a:r>
              <a:rPr lang="ro-RO" dirty="0"/>
              <a:t>Consecințele grave pot apărea din reducerea somnului, variind de la</a:t>
            </a:r>
            <a:endParaRPr lang="ro-RO" sz="1200" kern="1200" baseline="0" dirty="0">
              <a:solidFill>
                <a:schemeClr val="tx1"/>
              </a:solidFill>
              <a:latin typeface="+mn-lt"/>
              <a:ea typeface="+mn-ea"/>
              <a:cs typeface="+mn-cs"/>
            </a:endParaRPr>
          </a:p>
          <a:p>
            <a:r>
              <a:rPr lang="ro-RO" dirty="0"/>
              <a:t>la un risc crescut de rezultate negative asupra sănătății, inclusiv</a:t>
            </a:r>
            <a:endParaRPr lang="ro-RO" sz="1200" kern="1200" baseline="0" dirty="0">
              <a:solidFill>
                <a:schemeClr val="tx1"/>
              </a:solidFill>
              <a:latin typeface="+mn-lt"/>
              <a:ea typeface="+mn-ea"/>
              <a:cs typeface="+mn-cs"/>
            </a:endParaRPr>
          </a:p>
          <a:p>
            <a:r>
              <a:rPr lang="ro-RO" dirty="0"/>
              <a:t>și mortalitatea de orice cauză</a:t>
            </a:r>
            <a:endParaRPr lang="ro-RO" sz="1200" kern="1200" baseline="0" dirty="0">
              <a:solidFill>
                <a:schemeClr val="tx1"/>
              </a:solidFill>
              <a:latin typeface="+mn-lt"/>
              <a:ea typeface="+mn-ea"/>
              <a:cs typeface="+mn-cs"/>
            </a:endParaRPr>
          </a:p>
          <a:p>
            <a:r>
              <a:rPr lang="en-US" dirty="0"/>
              <a:t>they can occur by reducing sleep</a:t>
            </a:r>
            <a:endParaRPr lang="ro-RO" sz="1200" kern="1200" baseline="0" dirty="0">
              <a:solidFill>
                <a:schemeClr val="tx1"/>
              </a:solidFill>
              <a:latin typeface="+mn-lt"/>
              <a:ea typeface="+mn-ea"/>
              <a:cs typeface="+mn-cs"/>
            </a:endParaRPr>
          </a:p>
          <a:p>
            <a:r>
              <a:rPr lang="en-US" dirty="0">
                <a:solidFill>
                  <a:schemeClr val="bg2">
                    <a:lumMod val="25000"/>
                  </a:schemeClr>
                </a:solidFill>
              </a:rPr>
              <a:t>depressed mood</a:t>
            </a:r>
            <a:r>
              <a:rPr lang="ro-RO" dirty="0">
                <a:solidFill>
                  <a:schemeClr val="bg2">
                    <a:lumMod val="25000"/>
                  </a:schemeClr>
                </a:solidFill>
              </a:rPr>
              <a:t>/ </a:t>
            </a:r>
            <a:r>
              <a:rPr lang="ro-RO" dirty="0"/>
              <a:t>Stare Depresivă</a:t>
            </a:r>
          </a:p>
          <a:p>
            <a:endParaRPr lang="ro-RO" sz="1200" kern="1200" baseline="0" dirty="0">
              <a:solidFill>
                <a:schemeClr val="tx1"/>
              </a:solidFill>
              <a:latin typeface="+mn-lt"/>
              <a:ea typeface="+mn-ea"/>
              <a:cs typeface="+mn-cs"/>
            </a:endParaRPr>
          </a:p>
          <a:p>
            <a:r>
              <a:rPr lang="ro-RO" sz="1200" kern="1200" baseline="0" dirty="0">
                <a:solidFill>
                  <a:schemeClr val="tx1"/>
                </a:solidFill>
                <a:latin typeface="+mn-lt"/>
                <a:ea typeface="+mn-ea"/>
                <a:cs typeface="+mn-cs"/>
              </a:rPr>
              <a:t>Cappuccio, F.P.; Miller, M.A. Sleep and Cardio-Metabolic Disease. Curr. Cardiol. Rep. </a:t>
            </a:r>
            <a:r>
              <a:rPr lang="ro-RO" sz="1200" b="1" kern="1200" baseline="0" dirty="0">
                <a:solidFill>
                  <a:schemeClr val="tx1"/>
                </a:solidFill>
                <a:latin typeface="+mn-lt"/>
                <a:ea typeface="+mn-ea"/>
                <a:cs typeface="+mn-cs"/>
              </a:rPr>
              <a:t>2017, 19, 110. [CrossRef]</a:t>
            </a:r>
          </a:p>
          <a:p>
            <a:r>
              <a:rPr lang="ro-RO" sz="1200" kern="1200" baseline="0" dirty="0">
                <a:solidFill>
                  <a:schemeClr val="tx1"/>
                </a:solidFill>
                <a:latin typeface="+mn-lt"/>
                <a:ea typeface="+mn-ea"/>
                <a:cs typeface="+mn-cs"/>
              </a:rPr>
              <a:t>21. Smagula, S.F.; Stone, K.L.; Redline, S.; Ancoli-Israel, S.; Barrett-Connor, E.; Lane, N.E.; Orwoll, E.S.; Cauley, J.A.; Osteoporotic</a:t>
            </a:r>
          </a:p>
          <a:p>
            <a:r>
              <a:rPr lang="en-US" sz="1200" kern="1200" baseline="0" dirty="0">
                <a:solidFill>
                  <a:schemeClr val="tx1"/>
                </a:solidFill>
                <a:latin typeface="+mn-lt"/>
                <a:ea typeface="+mn-ea"/>
                <a:cs typeface="+mn-cs"/>
              </a:rPr>
              <a:t>Fractures in Men (</a:t>
            </a:r>
            <a:r>
              <a:rPr lang="en-US" sz="1200" kern="1200" baseline="0" dirty="0" err="1">
                <a:solidFill>
                  <a:schemeClr val="tx1"/>
                </a:solidFill>
                <a:latin typeface="+mn-lt"/>
                <a:ea typeface="+mn-ea"/>
                <a:cs typeface="+mn-cs"/>
              </a:rPr>
              <a:t>MrOS</a:t>
            </a:r>
            <a:r>
              <a:rPr lang="en-US" sz="1200" kern="1200" baseline="0" dirty="0">
                <a:solidFill>
                  <a:schemeClr val="tx1"/>
                </a:solidFill>
                <a:latin typeface="+mn-lt"/>
                <a:ea typeface="+mn-ea"/>
                <a:cs typeface="+mn-cs"/>
              </a:rPr>
              <a:t>) Research Group. </a:t>
            </a:r>
            <a:r>
              <a:rPr lang="en-US" sz="1200" kern="1200" baseline="0" dirty="0" err="1">
                <a:solidFill>
                  <a:schemeClr val="tx1"/>
                </a:solidFill>
                <a:latin typeface="+mn-lt"/>
                <a:ea typeface="+mn-ea"/>
                <a:cs typeface="+mn-cs"/>
              </a:rPr>
              <a:t>Actigraphy</a:t>
            </a:r>
            <a:r>
              <a:rPr lang="en-US" sz="1200" kern="1200" baseline="0" dirty="0">
                <a:solidFill>
                  <a:schemeClr val="tx1"/>
                </a:solidFill>
                <a:latin typeface="+mn-lt"/>
                <a:ea typeface="+mn-ea"/>
                <a:cs typeface="+mn-cs"/>
              </a:rPr>
              <a:t>- and </a:t>
            </a:r>
            <a:r>
              <a:rPr lang="en-US" sz="1200" kern="1200" baseline="0" dirty="0" err="1">
                <a:solidFill>
                  <a:schemeClr val="tx1"/>
                </a:solidFill>
                <a:latin typeface="+mn-lt"/>
                <a:ea typeface="+mn-ea"/>
                <a:cs typeface="+mn-cs"/>
              </a:rPr>
              <a:t>Polysomnography</a:t>
            </a:r>
            <a:r>
              <a:rPr lang="en-US" sz="1200" kern="1200" baseline="0" dirty="0">
                <a:solidFill>
                  <a:schemeClr val="tx1"/>
                </a:solidFill>
                <a:latin typeface="+mn-lt"/>
                <a:ea typeface="+mn-ea"/>
                <a:cs typeface="+mn-cs"/>
              </a:rPr>
              <a:t>-Measured Sleep Disturbances, Inflammation, and</a:t>
            </a:r>
          </a:p>
          <a:p>
            <a:r>
              <a:rPr lang="ro-RO" sz="1200" kern="1200" baseline="0" dirty="0">
                <a:solidFill>
                  <a:schemeClr val="tx1"/>
                </a:solidFill>
                <a:latin typeface="+mn-lt"/>
                <a:ea typeface="+mn-ea"/>
                <a:cs typeface="+mn-cs"/>
              </a:rPr>
              <a:t>Mortality Among Older Men. Psychosom. Med. </a:t>
            </a:r>
            <a:r>
              <a:rPr lang="ro-RO" sz="1200" b="1" kern="1200" baseline="0" dirty="0">
                <a:solidFill>
                  <a:schemeClr val="tx1"/>
                </a:solidFill>
                <a:latin typeface="+mn-lt"/>
                <a:ea typeface="+mn-ea"/>
                <a:cs typeface="+mn-cs"/>
              </a:rPr>
              <a:t>2016, 78, 686–696. [CrossRef] [PubMed]</a:t>
            </a:r>
          </a:p>
          <a:p>
            <a:r>
              <a:rPr lang="fi-FI" sz="1200" kern="1200" baseline="0" dirty="0">
                <a:solidFill>
                  <a:schemeClr val="tx1"/>
                </a:solidFill>
                <a:latin typeface="+mn-lt"/>
                <a:ea typeface="+mn-ea"/>
                <a:cs typeface="+mn-cs"/>
              </a:rPr>
              <a:t>22. Van Leeuwen, W.M.; Lehto, M.; Karisola, P.; Lindholm, H.; Luukkonen, R.; Sallinen, M.; Harma, M.; Porkka-Heiskanen, T.;</a:t>
            </a:r>
          </a:p>
          <a:p>
            <a:r>
              <a:rPr lang="en-US" sz="1200" kern="1200" baseline="0" dirty="0" err="1">
                <a:solidFill>
                  <a:schemeClr val="tx1"/>
                </a:solidFill>
                <a:latin typeface="+mn-lt"/>
                <a:ea typeface="+mn-ea"/>
                <a:cs typeface="+mn-cs"/>
              </a:rPr>
              <a:t>Alenius</a:t>
            </a:r>
            <a:r>
              <a:rPr lang="en-US" sz="1200" kern="1200" baseline="0" dirty="0">
                <a:solidFill>
                  <a:schemeClr val="tx1"/>
                </a:solidFill>
                <a:latin typeface="+mn-lt"/>
                <a:ea typeface="+mn-ea"/>
                <a:cs typeface="+mn-cs"/>
              </a:rPr>
              <a:t>, H. Sleep restriction increases the risk of developing cardiovascular diseases by augmenting </a:t>
            </a:r>
            <a:r>
              <a:rPr lang="en-US" sz="1200" kern="1200" baseline="0" dirty="0" err="1">
                <a:solidFill>
                  <a:schemeClr val="tx1"/>
                </a:solidFill>
                <a:latin typeface="+mn-lt"/>
                <a:ea typeface="+mn-ea"/>
                <a:cs typeface="+mn-cs"/>
              </a:rPr>
              <a:t>proinflammatory</a:t>
            </a:r>
            <a:r>
              <a:rPr lang="en-US" sz="1200" kern="1200" baseline="0" dirty="0">
                <a:solidFill>
                  <a:schemeClr val="tx1"/>
                </a:solidFill>
                <a:latin typeface="+mn-lt"/>
                <a:ea typeface="+mn-ea"/>
                <a:cs typeface="+mn-cs"/>
              </a:rPr>
              <a:t> responses</a:t>
            </a:r>
          </a:p>
          <a:p>
            <a:r>
              <a:rPr lang="en-US" sz="1200" kern="1200" baseline="0" dirty="0">
                <a:solidFill>
                  <a:schemeClr val="tx1"/>
                </a:solidFill>
                <a:latin typeface="+mn-lt"/>
                <a:ea typeface="+mn-ea"/>
                <a:cs typeface="+mn-cs"/>
              </a:rPr>
              <a:t>through IL-17 and CRP. </a:t>
            </a:r>
            <a:r>
              <a:rPr lang="en-US" sz="1200" kern="1200" baseline="0" dirty="0" err="1">
                <a:solidFill>
                  <a:schemeClr val="tx1"/>
                </a:solidFill>
                <a:latin typeface="+mn-lt"/>
                <a:ea typeface="+mn-ea"/>
                <a:cs typeface="+mn-cs"/>
              </a:rPr>
              <a:t>PLoS</a:t>
            </a:r>
            <a:r>
              <a:rPr lang="en-US" sz="1200" kern="1200" baseline="0" dirty="0">
                <a:solidFill>
                  <a:schemeClr val="tx1"/>
                </a:solidFill>
                <a:latin typeface="+mn-lt"/>
                <a:ea typeface="+mn-ea"/>
                <a:cs typeface="+mn-cs"/>
              </a:rPr>
              <a:t> ONE </a:t>
            </a:r>
            <a:r>
              <a:rPr lang="en-US" sz="1200" b="1" kern="1200" baseline="0" dirty="0">
                <a:solidFill>
                  <a:schemeClr val="tx1"/>
                </a:solidFill>
                <a:latin typeface="+mn-lt"/>
                <a:ea typeface="+mn-ea"/>
                <a:cs typeface="+mn-cs"/>
              </a:rPr>
              <a:t>2009, 4, e4589. [</a:t>
            </a:r>
            <a:r>
              <a:rPr lang="en-US" sz="1200" b="1" kern="1200" baseline="0" dirty="0" err="1">
                <a:solidFill>
                  <a:schemeClr val="tx1"/>
                </a:solidFill>
                <a:latin typeface="+mn-lt"/>
                <a:ea typeface="+mn-ea"/>
                <a:cs typeface="+mn-cs"/>
              </a:rPr>
              <a:t>CrossRef</a:t>
            </a:r>
            <a:r>
              <a:rPr lang="en-US" sz="1200" b="1" kern="1200" baseline="0" dirty="0">
                <a:solidFill>
                  <a:schemeClr val="tx1"/>
                </a:solidFill>
                <a:latin typeface="+mn-lt"/>
                <a:ea typeface="+mn-ea"/>
                <a:cs typeface="+mn-cs"/>
              </a:rPr>
              <a:t>]</a:t>
            </a:r>
          </a:p>
          <a:p>
            <a:r>
              <a:rPr lang="ro-RO" sz="1200" kern="1200" baseline="0" dirty="0">
                <a:solidFill>
                  <a:schemeClr val="tx1"/>
                </a:solidFill>
                <a:latin typeface="+mn-lt"/>
                <a:ea typeface="+mn-ea"/>
                <a:cs typeface="+mn-cs"/>
              </a:rPr>
              <a:t>23. Vgontzas, A.N.; Liao, D.; Bixler, E.O.; Chrousos, G.P.; Vela-Bueno, A. Insomnia with objective short sleep duration is associated</a:t>
            </a:r>
          </a:p>
          <a:p>
            <a:r>
              <a:rPr lang="en-US" sz="1200" kern="1200" baseline="0" dirty="0">
                <a:solidFill>
                  <a:schemeClr val="tx1"/>
                </a:solidFill>
                <a:latin typeface="+mn-lt"/>
                <a:ea typeface="+mn-ea"/>
                <a:cs typeface="+mn-cs"/>
              </a:rPr>
              <a:t>with a high risk for hypertension. Sleep </a:t>
            </a:r>
            <a:r>
              <a:rPr lang="en-US" sz="1200" b="1" kern="1200" baseline="0" dirty="0">
                <a:solidFill>
                  <a:schemeClr val="tx1"/>
                </a:solidFill>
                <a:latin typeface="+mn-lt"/>
                <a:ea typeface="+mn-ea"/>
                <a:cs typeface="+mn-cs"/>
              </a:rPr>
              <a:t>2009, 32, 491–497. [</a:t>
            </a:r>
            <a:r>
              <a:rPr lang="en-US" sz="1200" b="1" kern="1200" baseline="0" dirty="0" err="1">
                <a:solidFill>
                  <a:schemeClr val="tx1"/>
                </a:solidFill>
                <a:latin typeface="+mn-lt"/>
                <a:ea typeface="+mn-ea"/>
                <a:cs typeface="+mn-cs"/>
              </a:rPr>
              <a:t>CrossRef</a:t>
            </a:r>
            <a:r>
              <a:rPr lang="en-US" sz="1200" b="1" kern="1200" baseline="0" dirty="0">
                <a:solidFill>
                  <a:schemeClr val="tx1"/>
                </a:solidFill>
                <a:latin typeface="+mn-lt"/>
                <a:ea typeface="+mn-ea"/>
                <a:cs typeface="+mn-cs"/>
              </a:rPr>
              <a:t>] [</a:t>
            </a:r>
            <a:r>
              <a:rPr lang="en-US" sz="1200" b="1" kern="1200" baseline="0" dirty="0" err="1">
                <a:solidFill>
                  <a:schemeClr val="tx1"/>
                </a:solidFill>
                <a:latin typeface="+mn-lt"/>
                <a:ea typeface="+mn-ea"/>
                <a:cs typeface="+mn-cs"/>
              </a:rPr>
              <a:t>PubMed</a:t>
            </a:r>
            <a:r>
              <a:rPr lang="en-US" sz="1200" b="1" kern="1200" baseline="0" dirty="0">
                <a:solidFill>
                  <a:schemeClr val="tx1"/>
                </a:solidFill>
                <a:latin typeface="+mn-lt"/>
                <a:ea typeface="+mn-ea"/>
                <a:cs typeface="+mn-cs"/>
              </a:rPr>
              <a:t>]</a:t>
            </a:r>
            <a:endParaRPr lang="ro-RO" dirty="0"/>
          </a:p>
        </p:txBody>
      </p:sp>
      <p:sp>
        <p:nvSpPr>
          <p:cNvPr id="4" name="Slide Number Placeholder 3"/>
          <p:cNvSpPr>
            <a:spLocks noGrp="1"/>
          </p:cNvSpPr>
          <p:nvPr>
            <p:ph type="sldNum" sz="quarter" idx="10"/>
          </p:nvPr>
        </p:nvSpPr>
        <p:spPr/>
        <p:txBody>
          <a:bodyPr/>
          <a:lstStyle/>
          <a:p>
            <a:fld id="{FD03F147-2B5D-4CE3-A1C5-DE5953AEA4C1}" type="slidenum">
              <a:rPr lang="ro-RO" smtClean="0"/>
              <a:pPr/>
              <a:t>5</a:t>
            </a:fld>
            <a:endParaRPr lang="ro-RO"/>
          </a:p>
        </p:txBody>
      </p:sp>
    </p:spTree>
    <p:extLst>
      <p:ext uri="{BB962C8B-B14F-4D97-AF65-F5344CB8AC3E}">
        <p14:creationId xmlns:p14="http://schemas.microsoft.com/office/powerpoint/2010/main" val="1644504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o-RO" sz="1200" b="1" i="0" kern="1200" dirty="0">
                <a:solidFill>
                  <a:schemeClr val="tx1"/>
                </a:solidFill>
                <a:latin typeface="+mn-lt"/>
                <a:ea typeface="+mn-ea"/>
                <a:cs typeface="+mn-cs"/>
              </a:rPr>
              <a:t>CARACTERAIZD</a:t>
            </a:r>
            <a:r>
              <a:rPr lang="ro-RO" sz="1200" b="1" i="0" kern="1200" baseline="0" dirty="0">
                <a:solidFill>
                  <a:schemeClr val="tx1"/>
                </a:solidFill>
                <a:latin typeface="+mn-lt"/>
                <a:ea typeface="+mn-ea"/>
                <a:cs typeface="+mn-cs"/>
              </a:rPr>
              <a:t> </a:t>
            </a:r>
          </a:p>
          <a:p>
            <a:endParaRPr lang="ro-RO" sz="1200" b="1" i="0" kern="1200" baseline="0" dirty="0">
              <a:solidFill>
                <a:schemeClr val="tx1"/>
              </a:solidFill>
              <a:latin typeface="+mn-lt"/>
              <a:ea typeface="+mn-ea"/>
              <a:cs typeface="+mn-cs"/>
            </a:endParaRPr>
          </a:p>
          <a:p>
            <a:r>
              <a:rPr lang="ro-RO" sz="1200" b="1" i="0" kern="1200" dirty="0">
                <a:solidFill>
                  <a:schemeClr val="tx1"/>
                </a:solidFill>
                <a:latin typeface="+mn-lt"/>
                <a:ea typeface="+mn-ea"/>
                <a:cs typeface="+mn-cs"/>
              </a:rPr>
              <a:t>The Combined </a:t>
            </a:r>
            <a:r>
              <a:rPr lang="ro-RO" sz="1200" b="0" i="0" kern="1200" dirty="0">
                <a:solidFill>
                  <a:schemeClr val="tx1"/>
                </a:solidFill>
                <a:latin typeface="+mn-lt"/>
                <a:ea typeface="+mn-ea"/>
                <a:cs typeface="+mn-cs"/>
              </a:rPr>
              <a:t>Influences of Exercise, Diet and Sleep on Neuroplasticity</a:t>
            </a:r>
          </a:p>
          <a:p>
            <a:r>
              <a:rPr lang="ro-RO" sz="1200" b="0" i="0" u="none" strike="noStrike" kern="1200" dirty="0">
                <a:solidFill>
                  <a:schemeClr val="tx1"/>
                </a:solidFill>
                <a:latin typeface="+mn-lt"/>
                <a:ea typeface="+mn-ea"/>
                <a:cs typeface="+mn-cs"/>
                <a:hlinkClick r:id="rId3"/>
              </a:rPr>
              <a:t>Jacob W. Pickersgill</a:t>
            </a:r>
            <a:r>
              <a:rPr lang="ro-RO" sz="1200" b="0" i="0" kern="1200" baseline="30000" dirty="0">
                <a:solidFill>
                  <a:schemeClr val="tx1"/>
                </a:solidFill>
                <a:latin typeface="+mn-lt"/>
                <a:ea typeface="+mn-ea"/>
                <a:cs typeface="+mn-cs"/>
              </a:rPr>
              <a:t>1†</a:t>
            </a:r>
            <a:r>
              <a:rPr lang="ro-RO" sz="1200" b="0" i="0" kern="1200" dirty="0">
                <a:solidFill>
                  <a:schemeClr val="tx1"/>
                </a:solidFill>
                <a:latin typeface="+mn-lt"/>
                <a:ea typeface="+mn-ea"/>
                <a:cs typeface="+mn-cs"/>
              </a:rPr>
              <a:t> </a:t>
            </a:r>
            <a:r>
              <a:rPr lang="ro-RO" sz="1200" b="0" i="0" u="none" strike="noStrike" kern="1200" dirty="0">
                <a:solidFill>
                  <a:schemeClr val="tx1"/>
                </a:solidFill>
                <a:latin typeface="+mn-lt"/>
                <a:ea typeface="+mn-ea"/>
                <a:cs typeface="+mn-cs"/>
                <a:hlinkClick r:id="rId4"/>
              </a:rPr>
              <a:t>Claudia V. Turco</a:t>
            </a:r>
            <a:r>
              <a:rPr lang="ro-RO" sz="1200" b="0" i="0" kern="1200" baseline="30000" dirty="0">
                <a:solidFill>
                  <a:schemeClr val="tx1"/>
                </a:solidFill>
                <a:latin typeface="+mn-lt"/>
                <a:ea typeface="+mn-ea"/>
                <a:cs typeface="+mn-cs"/>
              </a:rPr>
              <a:t>2†</a:t>
            </a:r>
            <a:r>
              <a:rPr lang="ro-RO" sz="1200" b="0" i="0" kern="1200" dirty="0">
                <a:solidFill>
                  <a:schemeClr val="tx1"/>
                </a:solidFill>
                <a:latin typeface="+mn-lt"/>
                <a:ea typeface="+mn-ea"/>
                <a:cs typeface="+mn-cs"/>
              </a:rPr>
              <a:t> </a:t>
            </a:r>
            <a:r>
              <a:rPr lang="ro-RO" sz="1200" b="0" i="0" u="none" strike="noStrike" kern="1200" dirty="0">
                <a:solidFill>
                  <a:schemeClr val="tx1"/>
                </a:solidFill>
                <a:latin typeface="+mn-lt"/>
                <a:ea typeface="+mn-ea"/>
                <a:cs typeface="+mn-cs"/>
                <a:hlinkClick r:id="rId5"/>
              </a:rPr>
              <a:t>Karishma Ramdeo</a:t>
            </a:r>
            <a:r>
              <a:rPr lang="ro-RO" sz="1200" b="0" i="0" kern="1200" baseline="30000" dirty="0">
                <a:solidFill>
                  <a:schemeClr val="tx1"/>
                </a:solidFill>
                <a:latin typeface="+mn-lt"/>
                <a:ea typeface="+mn-ea"/>
                <a:cs typeface="+mn-cs"/>
              </a:rPr>
              <a:t>1</a:t>
            </a:r>
            <a:r>
              <a:rPr lang="ro-RO" sz="1200" b="0" i="0" kern="1200" dirty="0">
                <a:solidFill>
                  <a:schemeClr val="tx1"/>
                </a:solidFill>
                <a:latin typeface="+mn-lt"/>
                <a:ea typeface="+mn-ea"/>
                <a:cs typeface="+mn-cs"/>
              </a:rPr>
              <a:t> </a:t>
            </a:r>
            <a:r>
              <a:rPr lang="ro-RO" sz="1200" b="0" i="0" u="none" strike="noStrike" kern="1200" dirty="0">
                <a:solidFill>
                  <a:schemeClr val="tx1"/>
                </a:solidFill>
                <a:latin typeface="+mn-lt"/>
                <a:ea typeface="+mn-ea"/>
                <a:cs typeface="+mn-cs"/>
                <a:hlinkClick r:id="rId6"/>
              </a:rPr>
              <a:t>Ravjot S. Rehsi</a:t>
            </a:r>
            <a:r>
              <a:rPr lang="ro-RO" sz="1200" b="0" i="0" kern="1200" baseline="30000" dirty="0">
                <a:solidFill>
                  <a:schemeClr val="tx1"/>
                </a:solidFill>
                <a:latin typeface="+mn-lt"/>
                <a:ea typeface="+mn-ea"/>
                <a:cs typeface="+mn-cs"/>
              </a:rPr>
              <a:t>1</a:t>
            </a:r>
            <a:r>
              <a:rPr lang="ro-RO" sz="1200" b="0" i="0" kern="1200" dirty="0">
                <a:solidFill>
                  <a:schemeClr val="tx1"/>
                </a:solidFill>
                <a:latin typeface="+mn-lt"/>
                <a:ea typeface="+mn-ea"/>
                <a:cs typeface="+mn-cs"/>
              </a:rPr>
              <a:t> </a:t>
            </a:r>
            <a:r>
              <a:rPr lang="ro-RO" sz="1200" b="0" i="0" u="none" strike="noStrike" kern="1200" dirty="0">
                <a:solidFill>
                  <a:schemeClr val="tx1"/>
                </a:solidFill>
                <a:latin typeface="+mn-lt"/>
                <a:ea typeface="+mn-ea"/>
                <a:cs typeface="+mn-cs"/>
                <a:hlinkClick r:id="rId7"/>
              </a:rPr>
              <a:t>Stevie D. Foglia</a:t>
            </a:r>
            <a:r>
              <a:rPr lang="ro-RO" sz="1200" b="0" i="0" kern="1200" baseline="30000" dirty="0">
                <a:solidFill>
                  <a:schemeClr val="tx1"/>
                </a:solidFill>
                <a:latin typeface="+mn-lt"/>
                <a:ea typeface="+mn-ea"/>
                <a:cs typeface="+mn-cs"/>
              </a:rPr>
              <a:t>3</a:t>
            </a:r>
            <a:r>
              <a:rPr lang="ro-RO" sz="1200" b="0" i="0" kern="1200" dirty="0">
                <a:solidFill>
                  <a:schemeClr val="tx1"/>
                </a:solidFill>
                <a:latin typeface="+mn-lt"/>
                <a:ea typeface="+mn-ea"/>
                <a:cs typeface="+mn-cs"/>
              </a:rPr>
              <a:t> </a:t>
            </a:r>
            <a:r>
              <a:rPr lang="ro-RO" sz="1200" b="0" i="0" u="none" strike="noStrike" kern="1200" dirty="0">
                <a:solidFill>
                  <a:schemeClr val="tx1"/>
                </a:solidFill>
                <a:latin typeface="+mn-lt"/>
                <a:ea typeface="+mn-ea"/>
                <a:cs typeface="+mn-cs"/>
                <a:hlinkClick r:id="rId8"/>
              </a:rPr>
              <a:t>Aimee J. Nelson</a:t>
            </a:r>
            <a:r>
              <a:rPr lang="ro-RO" sz="1200" b="0" i="0" kern="1200" baseline="30000" dirty="0">
                <a:solidFill>
                  <a:schemeClr val="tx1"/>
                </a:solidFill>
                <a:latin typeface="+mn-lt"/>
                <a:ea typeface="+mn-ea"/>
                <a:cs typeface="+mn-cs"/>
              </a:rPr>
              <a:t>1*</a:t>
            </a:r>
            <a:r>
              <a:rPr lang="en-US" sz="1200" b="0" i="0" kern="1200" dirty="0">
                <a:solidFill>
                  <a:schemeClr val="tx1"/>
                </a:solidFill>
                <a:latin typeface="+mn-lt"/>
                <a:ea typeface="+mn-ea"/>
                <a:cs typeface="+mn-cs"/>
              </a:rPr>
              <a:t>Front. Psychol., 26 April 2022</a:t>
            </a:r>
            <a:br>
              <a:rPr lang="en-US" dirty="0"/>
            </a:br>
            <a:r>
              <a:rPr lang="en-US" sz="1200" b="0" i="0" kern="1200" dirty="0">
                <a:solidFill>
                  <a:schemeClr val="tx1"/>
                </a:solidFill>
                <a:latin typeface="+mn-lt"/>
                <a:ea typeface="+mn-ea"/>
                <a:cs typeface="+mn-cs"/>
              </a:rPr>
              <a:t>Sec. Health Psychology</a:t>
            </a:r>
            <a:br>
              <a:rPr lang="en-US" dirty="0"/>
            </a:br>
            <a:r>
              <a:rPr lang="en-US" sz="1200" b="0" i="0" kern="1200" dirty="0">
                <a:solidFill>
                  <a:schemeClr val="tx1"/>
                </a:solidFill>
                <a:latin typeface="+mn-lt"/>
                <a:ea typeface="+mn-ea"/>
                <a:cs typeface="+mn-cs"/>
              </a:rPr>
              <a:t>Volume 13 - 2022 | </a:t>
            </a:r>
            <a:r>
              <a:rPr lang="en-US" sz="1200" b="0" i="0" u="none" strike="noStrike" kern="1200" dirty="0">
                <a:solidFill>
                  <a:schemeClr val="tx1"/>
                </a:solidFill>
                <a:latin typeface="+mn-lt"/>
                <a:ea typeface="+mn-ea"/>
                <a:cs typeface="+mn-cs"/>
                <a:hlinkClick r:id="rId9"/>
              </a:rPr>
              <a:t>https://doi.org/10.3389/fpsyg.2022.831819</a:t>
            </a:r>
            <a:endParaRPr lang="ro-RO" sz="1200" b="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D03F147-2B5D-4CE3-A1C5-DE5953AEA4C1}" type="slidenum">
              <a:rPr lang="ro-RO" smtClean="0"/>
              <a:pPr/>
              <a:t>7</a:t>
            </a:fld>
            <a:endParaRPr lang="ro-RO"/>
          </a:p>
        </p:txBody>
      </p:sp>
    </p:spTree>
    <p:extLst>
      <p:ext uri="{BB962C8B-B14F-4D97-AF65-F5344CB8AC3E}">
        <p14:creationId xmlns:p14="http://schemas.microsoft.com/office/powerpoint/2010/main" val="737602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o-RO" dirty="0"/>
              <a:t>IN 2021 aha ELABORATE </a:t>
            </a:r>
            <a:r>
              <a:rPr lang="en-US" sz="1200" b="1" dirty="0"/>
              <a:t>dietary pattern guidance </a:t>
            </a:r>
            <a:r>
              <a:rPr lang="ro-RO" sz="1200" b="1" dirty="0"/>
              <a:t>WHO </a:t>
            </a:r>
            <a:r>
              <a:rPr lang="en-US" sz="1200" b="1" dirty="0"/>
              <a:t> promote </a:t>
            </a:r>
            <a:r>
              <a:rPr lang="en-US" sz="1200" b="1" dirty="0" err="1"/>
              <a:t>cardiometabolic</a:t>
            </a:r>
            <a:r>
              <a:rPr lang="en-US" sz="1200" b="1" dirty="0"/>
              <a:t> health </a:t>
            </a:r>
            <a:r>
              <a:rPr lang="en-US" sz="1200" dirty="0"/>
              <a:t>includes the following</a:t>
            </a:r>
            <a:r>
              <a:rPr lang="ro-RO" sz="1200" dirty="0"/>
              <a:t> PARAMETERS:</a:t>
            </a:r>
            <a:endParaRPr lang="ro-RO" dirty="0"/>
          </a:p>
        </p:txBody>
      </p:sp>
      <p:sp>
        <p:nvSpPr>
          <p:cNvPr id="4" name="Slide Number Placeholder 3"/>
          <p:cNvSpPr>
            <a:spLocks noGrp="1"/>
          </p:cNvSpPr>
          <p:nvPr>
            <p:ph type="sldNum" sz="quarter" idx="10"/>
          </p:nvPr>
        </p:nvSpPr>
        <p:spPr/>
        <p:txBody>
          <a:bodyPr/>
          <a:lstStyle/>
          <a:p>
            <a:fld id="{FD03F147-2B5D-4CE3-A1C5-DE5953AEA4C1}" type="slidenum">
              <a:rPr lang="ro-RO" smtClean="0"/>
              <a:pPr/>
              <a:t>8</a:t>
            </a:fld>
            <a:endParaRPr lang="ro-RO"/>
          </a:p>
        </p:txBody>
      </p:sp>
    </p:spTree>
    <p:extLst>
      <p:ext uri="{BB962C8B-B14F-4D97-AF65-F5344CB8AC3E}">
        <p14:creationId xmlns:p14="http://schemas.microsoft.com/office/powerpoint/2010/main" val="3761332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o-RO" b="1" dirty="0"/>
              <a:t>BAIDIRECTIONAL </a:t>
            </a:r>
          </a:p>
          <a:p>
            <a:endParaRPr lang="ro-RO" dirty="0"/>
          </a:p>
          <a:p>
            <a:r>
              <a:rPr lang="ro-RO" dirty="0"/>
              <a:t>dieta și somnul sunt legate printr-o relație bidirecțională</a:t>
            </a:r>
          </a:p>
          <a:p>
            <a:endParaRPr lang="ro-RO" dirty="0"/>
          </a:p>
          <a:p>
            <a:r>
              <a:rPr lang="ro-RO" dirty="0"/>
              <a:t>on the one hand...Somnul insuficient din punct de vedere calitativ și/sau cantitativ sau somnul nedorit poate duce la supraalimentare, tulburări metabolice cu creștere în greutate și obezitate și calitate slabă a dietei,</a:t>
            </a:r>
          </a:p>
          <a:p>
            <a:endParaRPr lang="ro-RO" dirty="0"/>
          </a:p>
          <a:p>
            <a:r>
              <a:rPr lang="ro-RO" dirty="0"/>
              <a:t>on the other hand..În schimb, </a:t>
            </a:r>
          </a:p>
          <a:p>
            <a:r>
              <a:rPr lang="ro-RO" dirty="0"/>
              <a:t>dieta poate influența calitatea și durata somnului, astfel încât dietele dezechilibrate din punct de vedere nutrițional sau modelele de alimentație necorespunzătoare au un impact negativ asupra parametrilor somnului.</a:t>
            </a:r>
          </a:p>
        </p:txBody>
      </p:sp>
      <p:sp>
        <p:nvSpPr>
          <p:cNvPr id="4" name="Slide Number Placeholder 3"/>
          <p:cNvSpPr>
            <a:spLocks noGrp="1"/>
          </p:cNvSpPr>
          <p:nvPr>
            <p:ph type="sldNum" sz="quarter" idx="10"/>
          </p:nvPr>
        </p:nvSpPr>
        <p:spPr/>
        <p:txBody>
          <a:bodyPr/>
          <a:lstStyle/>
          <a:p>
            <a:fld id="{FD03F147-2B5D-4CE3-A1C5-DE5953AEA4C1}" type="slidenum">
              <a:rPr lang="ro-RO" smtClean="0"/>
              <a:pPr/>
              <a:t>9</a:t>
            </a:fld>
            <a:endParaRPr lang="ro-RO"/>
          </a:p>
        </p:txBody>
      </p:sp>
    </p:spTree>
    <p:extLst>
      <p:ext uri="{BB962C8B-B14F-4D97-AF65-F5344CB8AC3E}">
        <p14:creationId xmlns:p14="http://schemas.microsoft.com/office/powerpoint/2010/main" val="2465724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o-RO" dirty="0"/>
              <a:t>cofeinizată şi băuturi bogate în zahăr, de asemenea ca grăsimi bogate (în principal grăsimi saturate) și hrana procesata</a:t>
            </a:r>
          </a:p>
          <a:p>
            <a:endParaRPr lang="ro-RO" dirty="0"/>
          </a:p>
          <a:p>
            <a:r>
              <a:rPr lang="ro-RO" dirty="0"/>
              <a:t>37. St-Onge, M.P.; Crawford, A.; Aggarwal, B. Plant-based diets: Reducing cardiovascular risk by improving sleep quality? Curr. Sleep Med. Rep. 2018, 4, 74–78. [CrossRef] </a:t>
            </a:r>
          </a:p>
          <a:p>
            <a:r>
              <a:rPr lang="ro-RO" dirty="0"/>
              <a:t>38. St-Onge, M.P.; Mikic, A.; Pietrolungo, C.E. Effects of Diet on Sleep Quality. Adv. Nutr. 2016, 7, 938–949. [CrossRef] 39. Sutanto, C.N.; Wang, M.X.; Tan, D.; Kim, J.E. Association of Sleep Quality and Macronutrient Distribution: A Systematic Review and Meta-Regression. Nutrients 2020, 12, 126. [CrossRef]</a:t>
            </a:r>
          </a:p>
        </p:txBody>
      </p:sp>
      <p:sp>
        <p:nvSpPr>
          <p:cNvPr id="4" name="Slide Number Placeholder 3"/>
          <p:cNvSpPr>
            <a:spLocks noGrp="1"/>
          </p:cNvSpPr>
          <p:nvPr>
            <p:ph type="sldNum" sz="quarter" idx="10"/>
          </p:nvPr>
        </p:nvSpPr>
        <p:spPr/>
        <p:txBody>
          <a:bodyPr/>
          <a:lstStyle/>
          <a:p>
            <a:fld id="{FD03F147-2B5D-4CE3-A1C5-DE5953AEA4C1}" type="slidenum">
              <a:rPr lang="ro-RO" smtClean="0"/>
              <a:pPr/>
              <a:t>10</a:t>
            </a:fld>
            <a:endParaRPr lang="ro-RO"/>
          </a:p>
        </p:txBody>
      </p:sp>
    </p:spTree>
    <p:extLst>
      <p:ext uri="{BB962C8B-B14F-4D97-AF65-F5344CB8AC3E}">
        <p14:creationId xmlns:p14="http://schemas.microsoft.com/office/powerpoint/2010/main" val="1585921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ro-RO" dirty="0"/>
          </a:p>
          <a:p>
            <a:r>
              <a:rPr lang="ro-RO" sz="1200" b="1" i="0" kern="1200" dirty="0">
                <a:solidFill>
                  <a:schemeClr val="tx1"/>
                </a:solidFill>
                <a:latin typeface="+mn-lt"/>
                <a:ea typeface="+mn-ea"/>
                <a:cs typeface="+mn-cs"/>
              </a:rPr>
              <a:t>Association of Sleep Duration and Insomnia Symptoms with Components of Metabolic Syndrome and Inflammation in Middle-Aged and Older Adults with Metabolic Syndrome in Taiwan</a:t>
            </a:r>
          </a:p>
          <a:p>
            <a:r>
              <a:rPr lang="ro-RO" sz="1200" b="0" i="0" kern="1200" dirty="0">
                <a:solidFill>
                  <a:schemeClr val="tx1"/>
                </a:solidFill>
                <a:latin typeface="+mn-lt"/>
                <a:ea typeface="+mn-ea"/>
                <a:cs typeface="+mn-cs"/>
              </a:rPr>
              <a:t>by </a:t>
            </a:r>
            <a:r>
              <a:rPr lang="ro-RO" sz="1200" b="1" i="0" u="none" strike="noStrike" kern="1200" dirty="0">
                <a:solidFill>
                  <a:schemeClr val="tx1"/>
                </a:solidFill>
                <a:latin typeface="+mn-lt"/>
                <a:ea typeface="+mn-ea"/>
                <a:cs typeface="+mn-cs"/>
                <a:hlinkClick r:id="rId3"/>
              </a:rPr>
              <a:t>Ahmad Syauqy</a:t>
            </a:r>
            <a:endParaRPr lang="ro-RO" sz="1200" b="0" i="0" kern="1200" dirty="0">
              <a:solidFill>
                <a:schemeClr val="tx1"/>
              </a:solidFill>
              <a:latin typeface="+mn-lt"/>
              <a:ea typeface="+mn-ea"/>
              <a:cs typeface="+mn-cs"/>
            </a:endParaRPr>
          </a:p>
          <a:p>
            <a:r>
              <a:rPr lang="ro-RO" sz="1200" b="0" i="0" kern="1200" baseline="30000" dirty="0">
                <a:solidFill>
                  <a:schemeClr val="tx1"/>
                </a:solidFill>
                <a:latin typeface="+mn-lt"/>
                <a:ea typeface="+mn-ea"/>
                <a:cs typeface="+mn-cs"/>
              </a:rPr>
              <a:t> 1,2</a:t>
            </a:r>
            <a:r>
              <a:rPr lang="ro-RO" sz="1200" b="0" i="0" kern="1200" dirty="0">
                <a:solidFill>
                  <a:schemeClr val="tx1"/>
                </a:solidFill>
                <a:latin typeface="+mn-lt"/>
                <a:ea typeface="+mn-ea"/>
                <a:cs typeface="+mn-cs"/>
              </a:rPr>
              <a:t>,</a:t>
            </a:r>
            <a:r>
              <a:rPr lang="ro-RO" sz="1200" b="1" i="0" u="none" strike="noStrike" kern="1200" dirty="0">
                <a:solidFill>
                  <a:schemeClr val="tx1"/>
                </a:solidFill>
                <a:latin typeface="+mn-lt"/>
                <a:ea typeface="+mn-ea"/>
                <a:cs typeface="+mn-cs"/>
                <a:hlinkClick r:id="rId4"/>
              </a:rPr>
              <a:t>Chien-Yeh Hsu</a:t>
            </a:r>
            <a:endParaRPr lang="ro-RO" sz="1200" b="0" i="0" kern="1200" dirty="0">
              <a:solidFill>
                <a:schemeClr val="tx1"/>
              </a:solidFill>
              <a:latin typeface="+mn-lt"/>
              <a:ea typeface="+mn-ea"/>
              <a:cs typeface="+mn-cs"/>
            </a:endParaRPr>
          </a:p>
          <a:p>
            <a:r>
              <a:rPr lang="ro-RO" sz="1200" b="0" i="0" kern="1200" baseline="30000" dirty="0">
                <a:solidFill>
                  <a:schemeClr val="tx1"/>
                </a:solidFill>
                <a:latin typeface="+mn-lt"/>
                <a:ea typeface="+mn-ea"/>
                <a:cs typeface="+mn-cs"/>
              </a:rPr>
              <a:t> 3,4</a:t>
            </a:r>
            <a:r>
              <a:rPr lang="ro-RO" sz="1200" b="0" i="0" kern="1200" dirty="0">
                <a:solidFill>
                  <a:schemeClr val="tx1"/>
                </a:solidFill>
                <a:latin typeface="+mn-lt"/>
                <a:ea typeface="+mn-ea"/>
                <a:cs typeface="+mn-cs"/>
              </a:rPr>
              <a:t>,</a:t>
            </a:r>
            <a:r>
              <a:rPr lang="ro-RO" sz="1200" b="1" i="0" u="none" strike="noStrike" kern="1200" dirty="0">
                <a:solidFill>
                  <a:schemeClr val="tx1"/>
                </a:solidFill>
                <a:latin typeface="+mn-lt"/>
                <a:ea typeface="+mn-ea"/>
                <a:cs typeface="+mn-cs"/>
                <a:hlinkClick r:id="rId5"/>
              </a:rPr>
              <a:t>Hsiao-Hsien Rau</a:t>
            </a:r>
            <a:endParaRPr lang="ro-RO" sz="1200" b="0" i="0" kern="1200" dirty="0">
              <a:solidFill>
                <a:schemeClr val="tx1"/>
              </a:solidFill>
              <a:latin typeface="+mn-lt"/>
              <a:ea typeface="+mn-ea"/>
              <a:cs typeface="+mn-cs"/>
            </a:endParaRPr>
          </a:p>
          <a:p>
            <a:r>
              <a:rPr lang="ro-RO" sz="1200" b="0" i="0" kern="1200" baseline="30000" dirty="0">
                <a:solidFill>
                  <a:schemeClr val="tx1"/>
                </a:solidFill>
                <a:latin typeface="+mn-lt"/>
                <a:ea typeface="+mn-ea"/>
                <a:cs typeface="+mn-cs"/>
              </a:rPr>
              <a:t> 5</a:t>
            </a:r>
            <a:r>
              <a:rPr lang="ro-RO" sz="1200" b="0" i="0" kern="1200" dirty="0">
                <a:solidFill>
                  <a:schemeClr val="tx1"/>
                </a:solidFill>
                <a:latin typeface="+mn-lt"/>
                <a:ea typeface="+mn-ea"/>
                <a:cs typeface="+mn-cs"/>
              </a:rPr>
              <a:t>,</a:t>
            </a:r>
            <a:r>
              <a:rPr lang="ro-RO" sz="1200" b="1" i="0" u="none" strike="noStrike" kern="1200" dirty="0">
                <a:solidFill>
                  <a:schemeClr val="tx1"/>
                </a:solidFill>
                <a:latin typeface="+mn-lt"/>
                <a:ea typeface="+mn-ea"/>
                <a:cs typeface="+mn-cs"/>
                <a:hlinkClick r:id="rId6"/>
              </a:rPr>
              <a:t>Adi Lukas Kurniawan</a:t>
            </a:r>
            <a:endParaRPr lang="ro-RO" sz="1200" b="0" i="0" kern="1200" dirty="0">
              <a:solidFill>
                <a:schemeClr val="tx1"/>
              </a:solidFill>
              <a:latin typeface="+mn-lt"/>
              <a:ea typeface="+mn-ea"/>
              <a:cs typeface="+mn-cs"/>
            </a:endParaRPr>
          </a:p>
          <a:p>
            <a:r>
              <a:rPr lang="ro-RO" sz="1200" b="0" i="0" kern="1200" baseline="30000" dirty="0">
                <a:solidFill>
                  <a:schemeClr val="tx1"/>
                </a:solidFill>
                <a:latin typeface="+mn-lt"/>
                <a:ea typeface="+mn-ea"/>
                <a:cs typeface="+mn-cs"/>
              </a:rPr>
              <a:t> 1</a:t>
            </a:r>
            <a:r>
              <a:rPr lang="ro-RO" sz="1200" b="0" i="0" kern="1200" dirty="0">
                <a:solidFill>
                  <a:schemeClr val="tx1"/>
                </a:solidFill>
                <a:latin typeface="+mn-lt"/>
                <a:ea typeface="+mn-ea"/>
                <a:cs typeface="+mn-cs"/>
              </a:rPr>
              <a:t> and</a:t>
            </a:r>
            <a:r>
              <a:rPr lang="ro-RO" sz="1200" b="1" i="0" u="none" strike="noStrike" kern="1200" dirty="0">
                <a:solidFill>
                  <a:schemeClr val="tx1"/>
                </a:solidFill>
                <a:latin typeface="+mn-lt"/>
                <a:ea typeface="+mn-ea"/>
                <a:cs typeface="+mn-cs"/>
                <a:hlinkClick r:id="rId7"/>
              </a:rPr>
              <a:t>Jane C-J Chao</a:t>
            </a:r>
            <a:endParaRPr lang="ro-RO" sz="1200" b="0" i="0" kern="1200" dirty="0">
              <a:solidFill>
                <a:schemeClr val="tx1"/>
              </a:solidFill>
              <a:latin typeface="+mn-lt"/>
              <a:ea typeface="+mn-ea"/>
              <a:cs typeface="+mn-cs"/>
            </a:endParaRPr>
          </a:p>
          <a:p>
            <a:r>
              <a:rPr lang="ro-RO" sz="1200" b="0" i="0" kern="1200" baseline="30000" dirty="0">
                <a:solidFill>
                  <a:schemeClr val="tx1"/>
                </a:solidFill>
                <a:latin typeface="+mn-lt"/>
                <a:ea typeface="+mn-ea"/>
                <a:cs typeface="+mn-cs"/>
              </a:rPr>
              <a:t> 1,4,</a:t>
            </a:r>
            <a:endParaRPr lang="ro-RO" sz="1200" b="0" i="0" kern="1200" dirty="0">
              <a:solidFill>
                <a:schemeClr val="tx1"/>
              </a:solidFill>
              <a:latin typeface="+mn-lt"/>
              <a:ea typeface="+mn-ea"/>
              <a:cs typeface="+mn-cs"/>
            </a:endParaRPr>
          </a:p>
          <a:p>
            <a:r>
              <a:rPr lang="fr-FR" sz="1200" b="0" i="1" kern="1200" dirty="0" err="1">
                <a:solidFill>
                  <a:schemeClr val="tx1"/>
                </a:solidFill>
                <a:latin typeface="+mn-lt"/>
                <a:ea typeface="+mn-ea"/>
                <a:cs typeface="+mn-cs"/>
              </a:rPr>
              <a:t>Nutrients</a:t>
            </a:r>
            <a:r>
              <a:rPr lang="fr-FR" sz="1200" b="0" i="0" kern="1200" dirty="0">
                <a:solidFill>
                  <a:schemeClr val="tx1"/>
                </a:solidFill>
                <a:latin typeface="+mn-lt"/>
                <a:ea typeface="+mn-ea"/>
                <a:cs typeface="+mn-cs"/>
              </a:rPr>
              <a:t> </a:t>
            </a:r>
            <a:r>
              <a:rPr lang="fr-FR" sz="1200" b="1" i="0" kern="1200" dirty="0">
                <a:solidFill>
                  <a:schemeClr val="tx1"/>
                </a:solidFill>
                <a:latin typeface="+mn-lt"/>
                <a:ea typeface="+mn-ea"/>
                <a:cs typeface="+mn-cs"/>
              </a:rPr>
              <a:t>2019</a:t>
            </a:r>
            <a:r>
              <a:rPr lang="fr-FR" sz="1200" b="0" i="0" kern="1200" dirty="0">
                <a:solidFill>
                  <a:schemeClr val="tx1"/>
                </a:solidFill>
                <a:latin typeface="+mn-lt"/>
                <a:ea typeface="+mn-ea"/>
                <a:cs typeface="+mn-cs"/>
              </a:rPr>
              <a:t>, </a:t>
            </a:r>
            <a:r>
              <a:rPr lang="fr-FR" sz="1200" b="0" i="1" kern="1200" dirty="0">
                <a:solidFill>
                  <a:schemeClr val="tx1"/>
                </a:solidFill>
                <a:latin typeface="+mn-lt"/>
                <a:ea typeface="+mn-ea"/>
                <a:cs typeface="+mn-cs"/>
              </a:rPr>
              <a:t>11</a:t>
            </a:r>
            <a:r>
              <a:rPr lang="fr-FR" sz="1200" b="0" i="0" kern="1200" dirty="0">
                <a:solidFill>
                  <a:schemeClr val="tx1"/>
                </a:solidFill>
                <a:latin typeface="+mn-lt"/>
                <a:ea typeface="+mn-ea"/>
                <a:cs typeface="+mn-cs"/>
              </a:rPr>
              <a:t>(8), 1848; </a:t>
            </a:r>
            <a:r>
              <a:rPr lang="fr-FR" sz="1200" b="1" i="0" u="sng" kern="1200" dirty="0">
                <a:solidFill>
                  <a:schemeClr val="tx1"/>
                </a:solidFill>
                <a:latin typeface="+mn-lt"/>
                <a:ea typeface="+mn-ea"/>
                <a:cs typeface="+mn-cs"/>
                <a:hlinkClick r:id="rId8"/>
              </a:rPr>
              <a:t>https://doi.org/10.3390/nu11081848</a:t>
            </a:r>
            <a:endParaRPr lang="ro-RO" dirty="0"/>
          </a:p>
          <a:p>
            <a:endParaRPr lang="ro-RO" dirty="0"/>
          </a:p>
          <a:p>
            <a:r>
              <a:rPr lang="ro-RO" dirty="0"/>
              <a:t>Relațiile în grupul de somn scurt și aportul alimentar</a:t>
            </a:r>
          </a:p>
          <a:p>
            <a:endParaRPr lang="ro-RO" dirty="0"/>
          </a:p>
          <a:p>
            <a:r>
              <a:rPr lang="en-US" dirty="0"/>
              <a:t>there were strong relationships in the short sleep group and food intake</a:t>
            </a:r>
            <a:endParaRPr lang="ro-RO" dirty="0"/>
          </a:p>
          <a:p>
            <a:r>
              <a:rPr lang="ro-RO" dirty="0"/>
              <a:t>Studiul actual arată că durata scurtă a somnului este asociată cu aderarea scăzută la o dietă sănătoasă, dar numai în combinație cu calitatea slabă a somnului.</a:t>
            </a:r>
          </a:p>
          <a:p>
            <a:r>
              <a:rPr lang="ro-RO" dirty="0"/>
              <a:t>Dieta mediteraneană este asociată cu mai puține simptome de insomnie și cu o durată adecvată a somnului și este mai puțin probabil să fie asociat cu insomnie însoțită de somn scurt.</a:t>
            </a:r>
          </a:p>
          <a:p>
            <a:r>
              <a:rPr lang="ro-RO" dirty="0"/>
              <a:t>Este plauzibil că există diferențe genetice în ceea ce privește cerințele de somn, în cazul în care cei care dorm prea puțin din cauza tulburărilor de somn (obținând astfel prea puțin somn în raport cu nevoile lor de somn) vor avea un efect asupra dietei și a aportului alimentar, așa cum se arată în studiul de față.</a:t>
            </a:r>
          </a:p>
          <a:p>
            <a:endParaRPr lang="ro-RO" dirty="0"/>
          </a:p>
          <a:p>
            <a:r>
              <a:rPr lang="ro-RO" dirty="0"/>
              <a:t>Campanini MZ, Guallar-Castillon P, Rodriguez-Artalejo F, Lopez-Garcia E. Mediterranean diet and changes in sleep duration and indicators of sleep quality in older adults. Sleep. 2017;40(3).</a:t>
            </a:r>
          </a:p>
        </p:txBody>
      </p:sp>
      <p:sp>
        <p:nvSpPr>
          <p:cNvPr id="4" name="Slide Number Placeholder 3"/>
          <p:cNvSpPr>
            <a:spLocks noGrp="1"/>
          </p:cNvSpPr>
          <p:nvPr>
            <p:ph type="sldNum" sz="quarter" idx="10"/>
          </p:nvPr>
        </p:nvSpPr>
        <p:spPr/>
        <p:txBody>
          <a:bodyPr/>
          <a:lstStyle/>
          <a:p>
            <a:fld id="{FD03F147-2B5D-4CE3-A1C5-DE5953AEA4C1}" type="slidenum">
              <a:rPr lang="ro-RO" smtClean="0"/>
              <a:pPr/>
              <a:t>11</a:t>
            </a:fld>
            <a:endParaRPr lang="ro-RO"/>
          </a:p>
        </p:txBody>
      </p:sp>
    </p:spTree>
    <p:extLst>
      <p:ext uri="{BB962C8B-B14F-4D97-AF65-F5344CB8AC3E}">
        <p14:creationId xmlns:p14="http://schemas.microsoft.com/office/powerpoint/2010/main" val="3134828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ro-RO" b="1" dirty="0"/>
              <a:t>Sindromul alimentației nocturne </a:t>
            </a:r>
          </a:p>
          <a:p>
            <a:pPr lvl="0"/>
            <a:r>
              <a:rPr lang="ro-RO" dirty="0"/>
              <a:t>Sindromul de alimentație nocturnă este o tulburare despre care se crede că afectează aproximativ 1,5% dintre oameni12 Persoanele cu această afecțiune mănâncă între 25-50% din caloriile zilnice13 după cină. În mod normal, </a:t>
            </a:r>
            <a:r>
              <a:rPr lang="ro-RO" b="1" dirty="0"/>
              <a:t>nu le este foame dimineața, dar simt o nevoie puternică de a mânca noaptea. </a:t>
            </a:r>
          </a:p>
          <a:p>
            <a:pPr lvl="0"/>
            <a:r>
              <a:rPr lang="ro-RO" dirty="0"/>
              <a:t>Insomnia este un simptom tipic 14 în rândul persoanelor cu sindromul alimentației nocturne. </a:t>
            </a:r>
          </a:p>
          <a:p>
            <a:pPr lvl="0"/>
            <a:r>
              <a:rPr lang="ro-RO" dirty="0"/>
              <a:t>Trezirea de mai multe ori în timpul nopții este obișnuită, iar </a:t>
            </a:r>
            <a:r>
              <a:rPr lang="ro-RO" b="1" dirty="0"/>
              <a:t>mâncatul poate fi văzut ca fiind necesar pentru a adormi din nou</a:t>
            </a:r>
            <a:r>
              <a:rPr lang="ro-RO" dirty="0"/>
              <a:t>. </a:t>
            </a:r>
          </a:p>
          <a:p>
            <a:pPr lvl="0"/>
            <a:r>
              <a:rPr lang="ro-RO" dirty="0"/>
              <a:t>Sindromul alimentației nocturne este asociat cu </a:t>
            </a:r>
            <a:r>
              <a:rPr lang="ro-RO" b="1" dirty="0"/>
              <a:t>obezitatea.</a:t>
            </a:r>
            <a:r>
              <a:rPr lang="ro-RO" dirty="0"/>
              <a:t> Adesea provoacă suferință emoțională 15, cum ar fi </a:t>
            </a:r>
            <a:r>
              <a:rPr lang="ro-RO" b="1" dirty="0"/>
              <a:t>rușinea sau vinovăția</a:t>
            </a:r>
            <a:r>
              <a:rPr lang="ro-RO" dirty="0"/>
              <a:t>, iar întreruperile sale de somn pot provoca somnolență și tulburări în timpul zilei. </a:t>
            </a:r>
          </a:p>
          <a:p>
            <a:pPr lvl="0"/>
            <a:r>
              <a:rPr lang="ro-RO" dirty="0"/>
              <a:t>Se crede că sindromul de alimentație nocturnă </a:t>
            </a:r>
            <a:r>
              <a:rPr lang="ro-RO" b="1" dirty="0"/>
              <a:t>este legat de un ritm circadian nealiniat</a:t>
            </a:r>
            <a:r>
              <a:rPr lang="ro-RO" dirty="0"/>
              <a:t>. Ritmul circadian este ceasul intern al unei persoane care ajută la controlul unei game largi de funcții ale corpului</a:t>
            </a:r>
          </a:p>
        </p:txBody>
      </p:sp>
      <p:sp>
        <p:nvSpPr>
          <p:cNvPr id="4" name="Slide Number Placeholder 3"/>
          <p:cNvSpPr>
            <a:spLocks noGrp="1"/>
          </p:cNvSpPr>
          <p:nvPr>
            <p:ph type="sldNum" sz="quarter" idx="10"/>
          </p:nvPr>
        </p:nvSpPr>
        <p:spPr/>
        <p:txBody>
          <a:bodyPr/>
          <a:lstStyle/>
          <a:p>
            <a:fld id="{E2EDB009-638F-48CB-974E-911539D76A3F}" type="slidenum">
              <a:rPr lang="ro-RO" smtClean="0"/>
              <a:pPr/>
              <a:t>12</a:t>
            </a:fld>
            <a:endParaRPr lang="ro-RO"/>
          </a:p>
        </p:txBody>
      </p:sp>
    </p:spTree>
    <p:extLst>
      <p:ext uri="{BB962C8B-B14F-4D97-AF65-F5344CB8AC3E}">
        <p14:creationId xmlns:p14="http://schemas.microsoft.com/office/powerpoint/2010/main" val="2962719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1D8BD707-D9CF-40AE-B4C6-C98DA3205C09}" type="datetimeFigureOut">
              <a:rPr lang="en-US" smtClean="0"/>
              <a:pPr/>
              <a:t>1/5/2024</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1D8BD707-D9CF-40AE-B4C6-C98DA3205C09}" type="datetimeFigureOut">
              <a:rPr lang="en-US" smtClean="0"/>
              <a:pPr/>
              <a:t>1/5/2024</a:t>
            </a:fld>
            <a:endParaRPr lang="en-US"/>
          </a:p>
        </p:txBody>
      </p:sp>
      <p:sp>
        <p:nvSpPr>
          <p:cNvPr id="27" name="Slide Number Placeholder 26"/>
          <p:cNvSpPr>
            <a:spLocks noGrp="1"/>
          </p:cNvSpPr>
          <p:nvPr>
            <p:ph type="sldNum" sz="quarter" idx="11"/>
          </p:nvPr>
        </p:nvSpPr>
        <p:spPr/>
        <p:txBody>
          <a:bodyPr rtlCol="0"/>
          <a:lstStyle/>
          <a:p>
            <a:fld id="{B6F15528-21DE-4FAA-801E-634DDDAF4B2B}"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1D8BD707-D9CF-40AE-B4C6-C98DA3205C09}" type="datetimeFigureOut">
              <a:rPr lang="en-US" smtClean="0"/>
              <a:pPr/>
              <a:t>1/5/2024</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D8BD707-D9CF-40AE-B4C6-C98DA3205C09}" type="datetimeFigureOut">
              <a:rPr lang="en-US" smtClean="0"/>
              <a:pPr/>
              <a:t>1/5/2024</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hyperlink" Target="https://my.clevelandclinic.org/health/articles/22857-gamma-aminobutyric-acid-gaba"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sleep.theclinics.com/article/S1556-407X(10)00082-2/abstract"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s://www.sleep.theclinics.com/article/S1556-407X(10)00082-2/abstract"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hyperlink" Target="https://my.clevelandclinic.org/health/articles/22857-gamma-aminobutyric-acid-gaba"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doi.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848600" cy="1470025"/>
          </a:xfrm>
        </p:spPr>
        <p:txBody>
          <a:bodyPr>
            <a:normAutofit/>
          </a:bodyPr>
          <a:lstStyle/>
          <a:p>
            <a:pPr algn="ctr"/>
            <a:r>
              <a:rPr lang="ro-RO" b="1" dirty="0"/>
              <a:t>Sleep and Mediteranean Diet  </a:t>
            </a:r>
            <a:br>
              <a:rPr lang="ro-RO" b="1" dirty="0"/>
            </a:br>
            <a:r>
              <a:rPr lang="ro-RO" b="1" dirty="0"/>
              <a:t>a Health Alliance</a:t>
            </a:r>
            <a:endParaRPr lang="ro-RO" dirty="0"/>
          </a:p>
        </p:txBody>
      </p:sp>
      <p:sp>
        <p:nvSpPr>
          <p:cNvPr id="3" name="Subtitle 2"/>
          <p:cNvSpPr>
            <a:spLocks noGrp="1"/>
          </p:cNvSpPr>
          <p:nvPr>
            <p:ph type="subTitle" idx="1"/>
          </p:nvPr>
        </p:nvSpPr>
        <p:spPr>
          <a:xfrm>
            <a:off x="2971800" y="4267200"/>
            <a:ext cx="5867400" cy="609600"/>
          </a:xfrm>
        </p:spPr>
        <p:txBody>
          <a:bodyPr>
            <a:noAutofit/>
          </a:bodyPr>
          <a:lstStyle/>
          <a:p>
            <a:pPr algn="ctr"/>
            <a:r>
              <a:rPr lang="ro-RO" b="1" dirty="0">
                <a:solidFill>
                  <a:srgbClr val="265C5C"/>
                </a:solidFill>
              </a:rPr>
              <a:t>Doina TODEA</a:t>
            </a:r>
          </a:p>
          <a:p>
            <a:pPr algn="ctr"/>
            <a:r>
              <a:rPr lang="ro-RO" b="1" dirty="0">
                <a:solidFill>
                  <a:srgbClr val="265C5C"/>
                </a:solidFill>
              </a:rPr>
              <a:t>Cluj –NAPOCA, ROMANIA</a:t>
            </a:r>
          </a:p>
          <a:p>
            <a:pPr algn="ctr"/>
            <a:endParaRPr lang="ro-RO" b="1" dirty="0">
              <a:solidFill>
                <a:srgbClr val="265C5C"/>
              </a:solidFill>
            </a:endParaRP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5486400"/>
            <a:ext cx="5020582" cy="1132993"/>
          </a:xfrm>
          <a:prstGeom prst="rect">
            <a:avLst/>
          </a:prstGeom>
          <a:noFill/>
          <a:ln w="9525">
            <a:noFill/>
            <a:miter lim="800000"/>
            <a:headEnd/>
            <a:tailEnd/>
          </a:ln>
        </p:spPr>
      </p:pic>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4114800"/>
            <a:ext cx="2514600" cy="2508789"/>
          </a:xfrm>
          <a:prstGeom prst="rect">
            <a:avLst/>
          </a:prstGeom>
          <a:noFill/>
          <a:ln w="9525">
            <a:noFill/>
            <a:miter lim="800000"/>
            <a:headEnd/>
            <a:tailEnd/>
          </a:ln>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6000" y="152400"/>
            <a:ext cx="2134659" cy="1524000"/>
          </a:xfrm>
          <a:prstGeom prst="rect">
            <a:avLst/>
          </a:prstGeom>
          <a:noFill/>
          <a:ln w="9525">
            <a:noFill/>
            <a:miter lim="800000"/>
            <a:headEnd/>
            <a:tailEnd/>
          </a:ln>
        </p:spPr>
      </p:pic>
      <p:sp>
        <p:nvSpPr>
          <p:cNvPr id="8" name="Oval 7"/>
          <p:cNvSpPr/>
          <p:nvPr/>
        </p:nvSpPr>
        <p:spPr>
          <a:xfrm>
            <a:off x="6629400" y="533400"/>
            <a:ext cx="304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54071" y="152400"/>
            <a:ext cx="2374929" cy="1524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533400"/>
          </a:xfrm>
        </p:spPr>
        <p:txBody>
          <a:bodyPr>
            <a:normAutofit fontScale="90000"/>
          </a:bodyPr>
          <a:lstStyle/>
          <a:p>
            <a:pPr algn="ctr"/>
            <a:r>
              <a:rPr lang="en-US" b="1" dirty="0">
                <a:solidFill>
                  <a:srgbClr val="326970"/>
                </a:solidFill>
              </a:rPr>
              <a:t>DIETARY FACTORS </a:t>
            </a:r>
            <a:endParaRPr lang="ro-RO" dirty="0">
              <a:solidFill>
                <a:srgbClr val="326970"/>
              </a:solidFill>
            </a:endParaRPr>
          </a:p>
        </p:txBody>
      </p:sp>
      <p:sp>
        <p:nvSpPr>
          <p:cNvPr id="4" name="Rectangle 3"/>
          <p:cNvSpPr/>
          <p:nvPr/>
        </p:nvSpPr>
        <p:spPr>
          <a:xfrm>
            <a:off x="152400" y="6273225"/>
            <a:ext cx="8839200" cy="523220"/>
          </a:xfrm>
          <a:prstGeom prst="rect">
            <a:avLst/>
          </a:prstGeom>
        </p:spPr>
        <p:txBody>
          <a:bodyPr wrap="square">
            <a:spAutoFit/>
          </a:bodyPr>
          <a:lstStyle/>
          <a:p>
            <a:pPr algn="ctr"/>
            <a:r>
              <a:rPr lang="ro-RO" sz="1400" i="1" dirty="0"/>
              <a:t>St-Onge, M.P.; Effects of Diet on Sleep Quality. Adv. Nutr. 2016; </a:t>
            </a:r>
          </a:p>
          <a:p>
            <a:pPr algn="ctr"/>
            <a:r>
              <a:rPr lang="ro-RO" sz="1400" i="1" dirty="0"/>
              <a:t> Sutanto, C.N.; A Systematic Review and Meta-Regression. Nutrients 2020</a:t>
            </a:r>
          </a:p>
        </p:txBody>
      </p:sp>
      <p:sp>
        <p:nvSpPr>
          <p:cNvPr id="5" name="Rectangle 4"/>
          <p:cNvSpPr/>
          <p:nvPr/>
        </p:nvSpPr>
        <p:spPr>
          <a:xfrm>
            <a:off x="304800" y="1219200"/>
            <a:ext cx="8382000" cy="646331"/>
          </a:xfrm>
          <a:prstGeom prst="rect">
            <a:avLst/>
          </a:prstGeom>
        </p:spPr>
        <p:txBody>
          <a:bodyPr wrap="square">
            <a:spAutoFit/>
          </a:bodyPr>
          <a:lstStyle/>
          <a:p>
            <a:pPr algn="ctr"/>
            <a:r>
              <a:rPr lang="ro-RO" dirty="0"/>
              <a:t>D</a:t>
            </a:r>
            <a:r>
              <a:rPr lang="en-US" dirty="0" err="1"/>
              <a:t>ietary</a:t>
            </a:r>
            <a:r>
              <a:rPr lang="en-US" dirty="0"/>
              <a:t> factors may impact on</a:t>
            </a:r>
            <a:r>
              <a:rPr lang="ro-RO" dirty="0"/>
              <a:t>/a</a:t>
            </a:r>
            <a:r>
              <a:rPr lang="en-US" dirty="0" err="1"/>
              <a:t>nd</a:t>
            </a:r>
            <a:r>
              <a:rPr lang="en-US" dirty="0"/>
              <a:t> predict</a:t>
            </a:r>
            <a:r>
              <a:rPr lang="ro-RO" dirty="0"/>
              <a:t> - </a:t>
            </a:r>
            <a:r>
              <a:rPr lang="en-US" dirty="0"/>
              <a:t>sleep outcomes in otherwise healthy or clinical populations. </a:t>
            </a:r>
            <a:endParaRPr lang="ro-RO" dirty="0"/>
          </a:p>
        </p:txBody>
      </p:sp>
      <p:sp>
        <p:nvSpPr>
          <p:cNvPr id="6" name="Rectangle: Rounded Corners 5">
            <a:extLst>
              <a:ext uri="{FF2B5EF4-FFF2-40B4-BE49-F238E27FC236}">
                <a16:creationId xmlns:a16="http://schemas.microsoft.com/office/drawing/2014/main" id="{093B4C78-1AEA-4271-9E9E-C15F1F8A7496}"/>
              </a:ext>
            </a:extLst>
          </p:cNvPr>
          <p:cNvSpPr/>
          <p:nvPr/>
        </p:nvSpPr>
        <p:spPr>
          <a:xfrm>
            <a:off x="304800" y="1905000"/>
            <a:ext cx="8001000" cy="1905000"/>
          </a:xfrm>
          <a:prstGeom prst="roundRect">
            <a:avLst/>
          </a:prstGeom>
          <a:solidFill>
            <a:schemeClr val="bg1"/>
          </a:solidFill>
          <a:ln w="127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Ø"/>
            </a:pPr>
            <a:endParaRPr lang="en-US" dirty="0">
              <a:solidFill>
                <a:schemeClr val="tx1"/>
              </a:solidFill>
              <a:latin typeface="Arial" panose="020B0604020202020204" pitchFamily="34" charset="0"/>
              <a:cs typeface="Arial" panose="020B0604020202020204" pitchFamily="34" charset="0"/>
            </a:endParaRPr>
          </a:p>
          <a:p>
            <a:pPr algn="just"/>
            <a:r>
              <a:rPr lang="en-US" dirty="0">
                <a:solidFill>
                  <a:schemeClr val="tx1"/>
                </a:solidFill>
              </a:rPr>
              <a:t>It has been shown that </a:t>
            </a:r>
            <a:r>
              <a:rPr lang="en-US" b="1" dirty="0">
                <a:solidFill>
                  <a:schemeClr val="tx1"/>
                </a:solidFill>
              </a:rPr>
              <a:t>foods rich in </a:t>
            </a:r>
            <a:endParaRPr lang="ro-RO" b="1" dirty="0">
              <a:solidFill>
                <a:schemeClr val="tx1"/>
              </a:solidFill>
            </a:endParaRPr>
          </a:p>
          <a:p>
            <a:pPr algn="just">
              <a:buFontTx/>
              <a:buChar char="-"/>
            </a:pPr>
            <a:r>
              <a:rPr lang="ro-RO" b="1" dirty="0">
                <a:solidFill>
                  <a:schemeClr val="tx1"/>
                </a:solidFill>
              </a:rPr>
              <a:t> </a:t>
            </a:r>
            <a:r>
              <a:rPr lang="en-US" b="1" dirty="0">
                <a:solidFill>
                  <a:schemeClr val="tx1"/>
                </a:solidFill>
              </a:rPr>
              <a:t>melatonin</a:t>
            </a:r>
            <a:r>
              <a:rPr lang="ro-RO" dirty="0">
                <a:solidFill>
                  <a:schemeClr val="tx1"/>
                </a:solidFill>
              </a:rPr>
              <a:t>/</a:t>
            </a:r>
            <a:r>
              <a:rPr lang="en-US" dirty="0">
                <a:solidFill>
                  <a:schemeClr val="tx1"/>
                </a:solidFill>
              </a:rPr>
              <a:t>a sleep promoting hormone, or its precursors </a:t>
            </a:r>
            <a:r>
              <a:rPr lang="en-US" b="1" dirty="0">
                <a:solidFill>
                  <a:schemeClr val="tx1"/>
                </a:solidFill>
              </a:rPr>
              <a:t>tryptophan</a:t>
            </a:r>
            <a:r>
              <a:rPr lang="en-US" dirty="0">
                <a:solidFill>
                  <a:schemeClr val="tx1"/>
                </a:solidFill>
              </a:rPr>
              <a:t> </a:t>
            </a:r>
            <a:endParaRPr lang="ro-RO" dirty="0">
              <a:solidFill>
                <a:schemeClr val="tx1"/>
              </a:solidFill>
            </a:endParaRPr>
          </a:p>
          <a:p>
            <a:pPr algn="just">
              <a:buFontTx/>
              <a:buChar char="-"/>
            </a:pPr>
            <a:r>
              <a:rPr lang="ro-RO" dirty="0">
                <a:solidFill>
                  <a:schemeClr val="tx1"/>
                </a:solidFill>
              </a:rPr>
              <a:t> </a:t>
            </a:r>
            <a:r>
              <a:rPr lang="en-US" dirty="0">
                <a:solidFill>
                  <a:schemeClr val="tx1"/>
                </a:solidFill>
              </a:rPr>
              <a:t>and serotonin, micronutrients (vitamin D and B, magnesium, zinc), </a:t>
            </a:r>
            <a:endParaRPr lang="ro-RO" dirty="0">
              <a:solidFill>
                <a:schemeClr val="tx1"/>
              </a:solidFill>
            </a:endParaRPr>
          </a:p>
          <a:p>
            <a:pPr algn="just">
              <a:buFontTx/>
              <a:buChar char="-"/>
            </a:pPr>
            <a:r>
              <a:rPr lang="ro-RO" dirty="0">
                <a:solidFill>
                  <a:schemeClr val="tx1"/>
                </a:solidFill>
              </a:rPr>
              <a:t> </a:t>
            </a:r>
            <a:r>
              <a:rPr lang="en-US" dirty="0">
                <a:solidFill>
                  <a:schemeClr val="tx1"/>
                </a:solidFill>
              </a:rPr>
              <a:t>carbohydrate-containing foods, food items including cherries and fish, </a:t>
            </a:r>
            <a:endParaRPr lang="ro-RO" dirty="0">
              <a:solidFill>
                <a:schemeClr val="tx1"/>
              </a:solidFill>
            </a:endParaRPr>
          </a:p>
          <a:p>
            <a:pPr algn="just">
              <a:buNone/>
            </a:pPr>
            <a:r>
              <a:rPr lang="en-US" b="1" dirty="0">
                <a:solidFill>
                  <a:schemeClr val="tx1"/>
                </a:solidFill>
              </a:rPr>
              <a:t>can improve sleep parameters</a:t>
            </a:r>
            <a:r>
              <a:rPr lang="ro-RO" b="1" dirty="0">
                <a:solidFill>
                  <a:schemeClr val="tx1"/>
                </a:solidFill>
              </a:rPr>
              <a:t>/</a:t>
            </a:r>
            <a:r>
              <a:rPr lang="en-US" dirty="0">
                <a:solidFill>
                  <a:schemeClr val="tx1"/>
                </a:solidFill>
              </a:rPr>
              <a:t>sleep latency, time, efficiency. </a:t>
            </a:r>
            <a:endParaRPr lang="ro-RO" dirty="0">
              <a:solidFill>
                <a:schemeClr val="tx1"/>
              </a:solidFill>
            </a:endParaRPr>
          </a:p>
          <a:p>
            <a:pPr algn="ctr"/>
            <a:r>
              <a:rPr lang="en-US" dirty="0">
                <a:solidFill>
                  <a:schemeClr val="tx1"/>
                </a:solidFill>
                <a:latin typeface="Arial" panose="020B0604020202020204" pitchFamily="34" charset="0"/>
                <a:cs typeface="Arial" panose="020B0604020202020204" pitchFamily="34" charset="0"/>
              </a:rPr>
              <a:t> </a:t>
            </a:r>
          </a:p>
        </p:txBody>
      </p:sp>
      <p:sp>
        <p:nvSpPr>
          <p:cNvPr id="7" name="Rectangle: Rounded Corners 5">
            <a:extLst>
              <a:ext uri="{FF2B5EF4-FFF2-40B4-BE49-F238E27FC236}">
                <a16:creationId xmlns:a16="http://schemas.microsoft.com/office/drawing/2014/main" id="{093B4C78-1AEA-4271-9E9E-C15F1F8A7496}"/>
              </a:ext>
            </a:extLst>
          </p:cNvPr>
          <p:cNvSpPr/>
          <p:nvPr/>
        </p:nvSpPr>
        <p:spPr>
          <a:xfrm>
            <a:off x="1981200" y="4267200"/>
            <a:ext cx="6705600" cy="1752600"/>
          </a:xfrm>
          <a:prstGeom prst="roundRect">
            <a:avLst/>
          </a:prstGeom>
          <a:solidFill>
            <a:schemeClr val="bg1"/>
          </a:solidFill>
          <a:ln w="127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Ø"/>
            </a:pPr>
            <a:endParaRPr lang="en-US" dirty="0">
              <a:solidFill>
                <a:schemeClr val="tx1"/>
              </a:solidFill>
              <a:latin typeface="Arial" panose="020B0604020202020204" pitchFamily="34" charset="0"/>
              <a:cs typeface="Arial" panose="020B0604020202020204" pitchFamily="34" charset="0"/>
            </a:endParaRPr>
          </a:p>
          <a:p>
            <a:pPr algn="just"/>
            <a:r>
              <a:rPr lang="ro-RO" b="1" dirty="0">
                <a:solidFill>
                  <a:schemeClr val="tx1"/>
                </a:solidFill>
              </a:rPr>
              <a:t>Increased consumption of</a:t>
            </a:r>
          </a:p>
          <a:p>
            <a:pPr algn="just">
              <a:buFontTx/>
              <a:buChar char="-"/>
            </a:pPr>
            <a:r>
              <a:rPr lang="ro-RO" dirty="0">
                <a:solidFill>
                  <a:schemeClr val="tx1"/>
                </a:solidFill>
              </a:rPr>
              <a:t> </a:t>
            </a:r>
            <a:r>
              <a:rPr lang="en-US" dirty="0">
                <a:solidFill>
                  <a:schemeClr val="tx1"/>
                </a:solidFill>
              </a:rPr>
              <a:t>caffeinated and sugar-rich</a:t>
            </a:r>
            <a:r>
              <a:rPr lang="ro-RO" dirty="0">
                <a:solidFill>
                  <a:schemeClr val="tx1"/>
                </a:solidFill>
              </a:rPr>
              <a:t> </a:t>
            </a:r>
            <a:r>
              <a:rPr lang="en-US" dirty="0">
                <a:solidFill>
                  <a:schemeClr val="tx1"/>
                </a:solidFill>
              </a:rPr>
              <a:t>beverages</a:t>
            </a:r>
            <a:endParaRPr lang="ro-RO" dirty="0">
              <a:solidFill>
                <a:schemeClr val="tx1"/>
              </a:solidFill>
            </a:endParaRPr>
          </a:p>
          <a:p>
            <a:pPr algn="just">
              <a:buFontTx/>
              <a:buChar char="-"/>
            </a:pPr>
            <a:r>
              <a:rPr lang="ro-RO" dirty="0">
                <a:solidFill>
                  <a:schemeClr val="tx1"/>
                </a:solidFill>
              </a:rPr>
              <a:t> </a:t>
            </a:r>
            <a:r>
              <a:rPr lang="en-US" dirty="0">
                <a:solidFill>
                  <a:schemeClr val="tx1"/>
                </a:solidFill>
              </a:rPr>
              <a:t>high fat (mainly saturated fat)  </a:t>
            </a:r>
            <a:endParaRPr lang="ro-RO" dirty="0">
              <a:solidFill>
                <a:schemeClr val="tx1"/>
              </a:solidFill>
            </a:endParaRPr>
          </a:p>
          <a:p>
            <a:pPr algn="just">
              <a:buFontTx/>
              <a:buChar char="-"/>
            </a:pPr>
            <a:r>
              <a:rPr lang="ro-RO" dirty="0">
                <a:solidFill>
                  <a:schemeClr val="tx1"/>
                </a:solidFill>
              </a:rPr>
              <a:t> </a:t>
            </a:r>
            <a:r>
              <a:rPr lang="en-US" dirty="0">
                <a:solidFill>
                  <a:schemeClr val="tx1"/>
                </a:solidFill>
              </a:rPr>
              <a:t>processed foods </a:t>
            </a:r>
            <a:endParaRPr lang="ro-RO" dirty="0">
              <a:solidFill>
                <a:schemeClr val="tx1"/>
              </a:solidFill>
            </a:endParaRPr>
          </a:p>
          <a:p>
            <a:pPr algn="just">
              <a:buNone/>
            </a:pPr>
            <a:r>
              <a:rPr lang="ro-RO" b="1" dirty="0">
                <a:solidFill>
                  <a:schemeClr val="tx1">
                    <a:lumMod val="95000"/>
                    <a:lumOff val="5000"/>
                  </a:schemeClr>
                </a:solidFill>
              </a:rPr>
              <a:t>can affect negatively  our </a:t>
            </a:r>
            <a:r>
              <a:rPr lang="en-US" b="1" dirty="0">
                <a:solidFill>
                  <a:schemeClr val="tx1">
                    <a:lumMod val="95000"/>
                    <a:lumOff val="5000"/>
                  </a:schemeClr>
                </a:solidFill>
              </a:rPr>
              <a:t>sleep quality </a:t>
            </a:r>
            <a:r>
              <a:rPr lang="en-US" b="1" dirty="0">
                <a:solidFill>
                  <a:schemeClr val="tx1"/>
                </a:solidFill>
              </a:rPr>
              <a:t>and duration</a:t>
            </a:r>
            <a:endParaRPr lang="ro-RO" b="1" dirty="0">
              <a:solidFill>
                <a:schemeClr val="tx1"/>
              </a:solidFill>
            </a:endParaRPr>
          </a:p>
          <a:p>
            <a:pPr algn="just">
              <a:buFontTx/>
              <a:buChar char="-"/>
            </a:pPr>
            <a:endParaRPr lang="ro-RO" dirty="0">
              <a:solidFill>
                <a:schemeClr val="tx1"/>
              </a:solidFill>
            </a:endParaRPr>
          </a:p>
          <a:p>
            <a:pPr algn="ctr"/>
            <a:r>
              <a:rPr lang="en-US" dirty="0">
                <a:solidFill>
                  <a:schemeClr val="tx1"/>
                </a:solidFill>
                <a:latin typeface="Arial" panose="020B0604020202020204" pitchFamily="34" charset="0"/>
                <a:cs typeface="Arial" panose="020B0604020202020204" pitchFamily="34" charset="0"/>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66800"/>
            <a:ext cx="8229600" cy="762000"/>
          </a:xfrm>
        </p:spPr>
        <p:txBody>
          <a:bodyPr>
            <a:normAutofit fontScale="90000"/>
          </a:bodyPr>
          <a:lstStyle/>
          <a:p>
            <a:pPr algn="ctr"/>
            <a:r>
              <a:rPr lang="ro-RO" sz="2800" b="1" dirty="0">
                <a:solidFill>
                  <a:srgbClr val="2A495C"/>
                </a:solidFill>
              </a:rPr>
              <a:t>T</a:t>
            </a:r>
            <a:r>
              <a:rPr lang="en-US" sz="2800" b="1" dirty="0">
                <a:solidFill>
                  <a:srgbClr val="2A495C"/>
                </a:solidFill>
              </a:rPr>
              <a:t>he relationships in the short sleeping group</a:t>
            </a:r>
            <a:r>
              <a:rPr lang="ro-RO" sz="2800" b="1" dirty="0">
                <a:solidFill>
                  <a:srgbClr val="2A495C"/>
                </a:solidFill>
              </a:rPr>
              <a:t> and dietary intake </a:t>
            </a:r>
            <a:endParaRPr lang="ro-RO" sz="2800" dirty="0"/>
          </a:p>
        </p:txBody>
      </p:sp>
      <p:sp>
        <p:nvSpPr>
          <p:cNvPr id="4" name="Rectangle 3"/>
          <p:cNvSpPr/>
          <p:nvPr/>
        </p:nvSpPr>
        <p:spPr>
          <a:xfrm>
            <a:off x="304800" y="6324600"/>
            <a:ext cx="8610600" cy="307777"/>
          </a:xfrm>
          <a:prstGeom prst="rect">
            <a:avLst/>
          </a:prstGeom>
        </p:spPr>
        <p:txBody>
          <a:bodyPr wrap="square">
            <a:spAutoFit/>
          </a:bodyPr>
          <a:lstStyle/>
          <a:p>
            <a:pPr algn="ctr"/>
            <a:r>
              <a:rPr lang="ro-RO" sz="1400" i="1" dirty="0"/>
              <a:t>Campanini MZ, Sleep. 2017;40(3). Jenny Theorell-Haglow, </a:t>
            </a:r>
            <a:r>
              <a:rPr lang="en-US" sz="1400" i="1" dirty="0"/>
              <a:t>Journal of Clinical Sleep Medicine, </a:t>
            </a:r>
            <a:r>
              <a:rPr lang="ro-RO" sz="1400" i="1" dirty="0"/>
              <a:t> 2020</a:t>
            </a:r>
          </a:p>
        </p:txBody>
      </p:sp>
      <p:sp>
        <p:nvSpPr>
          <p:cNvPr id="5" name="Rounded Rectangle 4"/>
          <p:cNvSpPr/>
          <p:nvPr/>
        </p:nvSpPr>
        <p:spPr>
          <a:xfrm>
            <a:off x="381000" y="2057400"/>
            <a:ext cx="8458200" cy="12954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dirty="0"/>
              <a:t>The study shows </a:t>
            </a:r>
            <a:r>
              <a:rPr lang="en-US" b="1" dirty="0"/>
              <a:t>that short sleep duration is associated with low adherence to a healthy diet </a:t>
            </a:r>
            <a:r>
              <a:rPr lang="ro-RO" b="1" dirty="0"/>
              <a:t>....</a:t>
            </a:r>
            <a:r>
              <a:rPr lang="en-US" dirty="0"/>
              <a:t>but only in combination with poor sleep quality</a:t>
            </a:r>
            <a:endParaRPr lang="ro-RO" dirty="0"/>
          </a:p>
        </p:txBody>
      </p:sp>
      <p:sp>
        <p:nvSpPr>
          <p:cNvPr id="6" name="Rounded Rectangle 5"/>
          <p:cNvSpPr/>
          <p:nvPr/>
        </p:nvSpPr>
        <p:spPr>
          <a:xfrm>
            <a:off x="807863" y="4860966"/>
            <a:ext cx="7467600" cy="137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b="1" dirty="0"/>
              <a:t>Mediterranean diet is associated with </a:t>
            </a:r>
            <a:endParaRPr lang="ro-RO" b="1" dirty="0"/>
          </a:p>
          <a:p>
            <a:pPr algn="ctr">
              <a:lnSpc>
                <a:spcPct val="150000"/>
              </a:lnSpc>
            </a:pPr>
            <a:r>
              <a:rPr lang="en-US" b="1" dirty="0"/>
              <a:t>fewer insomnia symptoms and adequate sleep duration </a:t>
            </a:r>
            <a:endParaRPr lang="ro-RO" b="1" dirty="0"/>
          </a:p>
        </p:txBody>
      </p:sp>
      <p:pic>
        <p:nvPicPr>
          <p:cNvPr id="40962" name="Picture 2" descr="https://pub.mdpi-res.com/nutrients/nutrients-11-01848/article_deploy/html/images/nutrients-11-01848-ag-550.jpg?156696553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67000" y="3505200"/>
            <a:ext cx="3551693" cy="1295400"/>
          </a:xfrm>
          <a:prstGeom prst="rect">
            <a:avLst/>
          </a:prstGeom>
          <a:noFill/>
        </p:spPr>
      </p:pic>
      <p:pic>
        <p:nvPicPr>
          <p:cNvPr id="7" name="Picture 6">
            <a:extLst>
              <a:ext uri="{FF2B5EF4-FFF2-40B4-BE49-F238E27FC236}">
                <a16:creationId xmlns:a16="http://schemas.microsoft.com/office/drawing/2014/main" id="{66E980E3-B41D-70B8-84C4-8843433C50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3400" y="0"/>
            <a:ext cx="8016526" cy="758548"/>
          </a:xfrm>
          <a:prstGeom prst="rect">
            <a:avLst/>
          </a:prstGeom>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487362"/>
          </a:xfrm>
          <a:solidFill>
            <a:schemeClr val="bg1"/>
          </a:solidFill>
        </p:spPr>
        <p:txBody>
          <a:bodyPr>
            <a:noAutofit/>
          </a:bodyPr>
          <a:lstStyle/>
          <a:p>
            <a:pPr algn="ctr"/>
            <a:br>
              <a:rPr lang="ro-RO" sz="3200" b="1" dirty="0">
                <a:solidFill>
                  <a:srgbClr val="265C5C"/>
                </a:solidFill>
              </a:rPr>
            </a:br>
            <a:r>
              <a:rPr lang="ro-RO" sz="3200" b="1" dirty="0">
                <a:solidFill>
                  <a:srgbClr val="265C5C"/>
                </a:solidFill>
              </a:rPr>
              <a:t>Night Eating Syndrome</a:t>
            </a:r>
            <a:br>
              <a:rPr lang="ro-RO" sz="3200" b="1" dirty="0">
                <a:solidFill>
                  <a:srgbClr val="265C5C"/>
                </a:solidFill>
              </a:rPr>
            </a:br>
            <a:endParaRPr lang="ro-RO" sz="3200" b="1" dirty="0">
              <a:solidFill>
                <a:srgbClr val="265C5C"/>
              </a:solidFill>
            </a:endParaRPr>
          </a:p>
        </p:txBody>
      </p:sp>
      <p:sp>
        <p:nvSpPr>
          <p:cNvPr id="4" name="Rounded Rectangle 3"/>
          <p:cNvSpPr/>
          <p:nvPr/>
        </p:nvSpPr>
        <p:spPr>
          <a:xfrm>
            <a:off x="228600" y="1219200"/>
            <a:ext cx="8686800" cy="1752600"/>
          </a:xfrm>
          <a:prstGeom prst="roundRect">
            <a:avLst/>
          </a:prstGeom>
          <a:solidFill>
            <a:srgbClr val="3269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sz="1600" dirty="0"/>
          </a:p>
          <a:p>
            <a:pPr algn="ctr"/>
            <a:endParaRPr lang="ro-RO" dirty="0"/>
          </a:p>
          <a:p>
            <a:pPr algn="ctr"/>
            <a:r>
              <a:rPr lang="ro-RO" dirty="0"/>
              <a:t>Night eating syndrome</a:t>
            </a:r>
            <a:r>
              <a:rPr lang="ro-RO" b="1" dirty="0"/>
              <a:t> is a disorder who affect around 1.5% of people</a:t>
            </a:r>
            <a:r>
              <a:rPr lang="ro-RO" dirty="0"/>
              <a:t>.  </a:t>
            </a:r>
          </a:p>
          <a:p>
            <a:pPr algn="ctr"/>
            <a:r>
              <a:rPr lang="ro-RO" dirty="0"/>
              <a:t> They are </a:t>
            </a:r>
            <a:r>
              <a:rPr lang="ro-RO" b="1" dirty="0"/>
              <a:t>normally not hungry in the morning</a:t>
            </a:r>
            <a:endParaRPr lang="en-US" b="1" dirty="0"/>
          </a:p>
          <a:p>
            <a:pPr algn="ctr"/>
            <a:r>
              <a:rPr lang="ro-RO" b="1" dirty="0"/>
              <a:t>... but feel a strong urge to eat at night!!!</a:t>
            </a:r>
          </a:p>
          <a:p>
            <a:pPr algn="ctr"/>
            <a:endParaRPr lang="ro-RO" dirty="0"/>
          </a:p>
          <a:p>
            <a:pPr algn="ctr"/>
            <a:r>
              <a:rPr lang="ro-RO" dirty="0"/>
              <a:t>.....</a:t>
            </a:r>
            <a:r>
              <a:rPr lang="ro-RO" b="1" dirty="0"/>
              <a:t>is believed to be connected  with  a dysfunnction of circadian rhythm</a:t>
            </a:r>
            <a:r>
              <a:rPr lang="ro-RO" dirty="0"/>
              <a:t>. </a:t>
            </a:r>
          </a:p>
          <a:p>
            <a:pPr algn="ctr"/>
            <a:endParaRPr lang="ro-RO" b="1" dirty="0"/>
          </a:p>
          <a:p>
            <a:pPr algn="ctr"/>
            <a:endParaRPr lang="ro-RO" sz="1600" dirty="0"/>
          </a:p>
        </p:txBody>
      </p:sp>
      <p:sp>
        <p:nvSpPr>
          <p:cNvPr id="5" name="Rounded Rectangle 4"/>
          <p:cNvSpPr/>
          <p:nvPr/>
        </p:nvSpPr>
        <p:spPr>
          <a:xfrm>
            <a:off x="609600" y="3124200"/>
            <a:ext cx="7848600" cy="14478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p>
          <a:p>
            <a:pPr algn="ctr"/>
            <a:r>
              <a:rPr lang="ro-RO" b="1" dirty="0"/>
              <a:t>Insomnia</a:t>
            </a:r>
            <a:r>
              <a:rPr lang="ro-RO" dirty="0"/>
              <a:t> is a typical symptom  among people with night eating syndrome. </a:t>
            </a:r>
          </a:p>
          <a:p>
            <a:pPr algn="ctr"/>
            <a:r>
              <a:rPr lang="ro-RO" dirty="0"/>
              <a:t>Waking up multiple times in the night is common... and </a:t>
            </a:r>
          </a:p>
          <a:p>
            <a:pPr algn="ctr"/>
            <a:r>
              <a:rPr lang="ro-RO" dirty="0"/>
              <a:t>Eating  may  be seen as necessary to getting back to sleep.</a:t>
            </a:r>
          </a:p>
          <a:p>
            <a:pPr algn="ctr"/>
            <a:endParaRPr lang="ro-RO" dirty="0"/>
          </a:p>
        </p:txBody>
      </p:sp>
      <p:sp>
        <p:nvSpPr>
          <p:cNvPr id="6" name="Rounded Rectangle 5"/>
          <p:cNvSpPr/>
          <p:nvPr/>
        </p:nvSpPr>
        <p:spPr>
          <a:xfrm>
            <a:off x="228600" y="4876800"/>
            <a:ext cx="8763000" cy="1143000"/>
          </a:xfrm>
          <a:prstGeom prst="roundRect">
            <a:avLst/>
          </a:prstGeom>
          <a:solidFill>
            <a:srgbClr val="3269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a:t>This syndrome is associated with </a:t>
            </a:r>
            <a:r>
              <a:rPr lang="ro-RO" b="1" dirty="0"/>
              <a:t>obesity  </a:t>
            </a:r>
            <a:r>
              <a:rPr lang="ro-RO" dirty="0">
                <a:latin typeface="Arial"/>
                <a:cs typeface="Arial"/>
              </a:rPr>
              <a:t>→ </a:t>
            </a:r>
            <a:r>
              <a:rPr lang="ro-RO" dirty="0"/>
              <a:t>it often causes emotional distress such as </a:t>
            </a:r>
            <a:r>
              <a:rPr lang="ro-RO" b="1" dirty="0"/>
              <a:t>shame or guilt</a:t>
            </a:r>
            <a:r>
              <a:rPr lang="ro-RO" dirty="0"/>
              <a:t>, </a:t>
            </a:r>
          </a:p>
          <a:p>
            <a:pPr algn="ctr"/>
            <a:r>
              <a:rPr lang="ro-RO" dirty="0"/>
              <a:t>and its </a:t>
            </a:r>
            <a:r>
              <a:rPr lang="ro-RO" b="1" dirty="0"/>
              <a:t>sleep interruptions can cause daytime sleepiness</a:t>
            </a:r>
            <a:endParaRPr lang="ro-RO" dirty="0"/>
          </a:p>
        </p:txBody>
      </p:sp>
      <p:sp>
        <p:nvSpPr>
          <p:cNvPr id="9" name="Rectangle 8"/>
          <p:cNvSpPr/>
          <p:nvPr/>
        </p:nvSpPr>
        <p:spPr>
          <a:xfrm>
            <a:off x="152400" y="6248400"/>
            <a:ext cx="8763000" cy="523220"/>
          </a:xfrm>
          <a:prstGeom prst="rect">
            <a:avLst/>
          </a:prstGeom>
        </p:spPr>
        <p:txBody>
          <a:bodyPr wrap="square">
            <a:spAutoFit/>
          </a:bodyPr>
          <a:lstStyle/>
          <a:p>
            <a:pPr lvl="0" algn="ctr"/>
            <a:r>
              <a:rPr lang="ro-RO" sz="1400" i="1" dirty="0">
                <a:solidFill>
                  <a:schemeClr val="tx1">
                    <a:lumMod val="75000"/>
                    <a:lumOff val="25000"/>
                  </a:schemeClr>
                </a:solidFill>
              </a:rPr>
              <a:t>Youdim, A.2020, January. Obesity. Merck Manual Professional Version.;  Allison, K. C.,2021. Treatment of night eating syndrome. The Psychiatric Clinics of North America; responsabile de acest fapt!!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458200" cy="1066800"/>
          </a:xfrm>
          <a:solidFill>
            <a:schemeClr val="bg2"/>
          </a:solidFill>
        </p:spPr>
        <p:txBody>
          <a:bodyPr>
            <a:noAutofit/>
          </a:bodyPr>
          <a:lstStyle/>
          <a:p>
            <a:pPr algn="ctr"/>
            <a:r>
              <a:rPr lang="ro-RO" sz="2400" b="1" dirty="0">
                <a:solidFill>
                  <a:srgbClr val="2A495C"/>
                </a:solidFill>
              </a:rPr>
              <a:t>Plant based diets </a:t>
            </a:r>
            <a:r>
              <a:rPr lang="en-US" sz="2400" b="1" dirty="0">
                <a:solidFill>
                  <a:srgbClr val="2A495C"/>
                </a:solidFill>
              </a:rPr>
              <a:t>such as the Mediterranean diet</a:t>
            </a:r>
            <a:r>
              <a:rPr lang="ro-RO" sz="2400" b="1" dirty="0">
                <a:solidFill>
                  <a:srgbClr val="2A495C"/>
                </a:solidFill>
              </a:rPr>
              <a:t> ...</a:t>
            </a:r>
            <a:r>
              <a:rPr lang="en-US" sz="2400" b="1" dirty="0">
                <a:solidFill>
                  <a:srgbClr val="2A495C"/>
                </a:solidFill>
              </a:rPr>
              <a:t> </a:t>
            </a:r>
            <a:br>
              <a:rPr lang="ro-RO" sz="2400" b="1" dirty="0">
                <a:solidFill>
                  <a:srgbClr val="2A495C"/>
                </a:solidFill>
              </a:rPr>
            </a:br>
            <a:r>
              <a:rPr lang="ro-RO" sz="2400" b="1" dirty="0">
                <a:solidFill>
                  <a:srgbClr val="2A495C"/>
                </a:solidFill>
              </a:rPr>
              <a:t>are </a:t>
            </a:r>
            <a:r>
              <a:rPr lang="en-US" sz="2400" b="1" dirty="0">
                <a:solidFill>
                  <a:srgbClr val="2A495C"/>
                </a:solidFill>
              </a:rPr>
              <a:t>associated with better sleep quality and/or duration</a:t>
            </a:r>
            <a:r>
              <a:rPr lang="ro-RO" sz="2400" b="1" dirty="0">
                <a:solidFill>
                  <a:srgbClr val="2A495C"/>
                </a:solidFill>
              </a:rPr>
              <a:t> </a:t>
            </a:r>
          </a:p>
        </p:txBody>
      </p:sp>
      <p:sp>
        <p:nvSpPr>
          <p:cNvPr id="3" name="Content Placeholder 2"/>
          <p:cNvSpPr>
            <a:spLocks noGrp="1"/>
          </p:cNvSpPr>
          <p:nvPr>
            <p:ph idx="1"/>
          </p:nvPr>
        </p:nvSpPr>
        <p:spPr>
          <a:xfrm>
            <a:off x="228600" y="1752600"/>
            <a:ext cx="5334000" cy="1981200"/>
          </a:xfrm>
        </p:spPr>
        <p:txBody>
          <a:bodyPr>
            <a:noAutofit/>
          </a:bodyPr>
          <a:lstStyle/>
          <a:p>
            <a:pPr algn="just">
              <a:buNone/>
            </a:pPr>
            <a:endParaRPr lang="ro-RO" sz="1600" dirty="0">
              <a:latin typeface="Arial" pitchFamily="34" charset="0"/>
              <a:cs typeface="Arial" pitchFamily="34" charset="0"/>
            </a:endParaRPr>
          </a:p>
          <a:p>
            <a:pPr marL="566928" indent="-457200" algn="just">
              <a:buNone/>
            </a:pPr>
            <a:r>
              <a:rPr lang="ro-RO" sz="1600" b="1" dirty="0">
                <a:latin typeface="Arial" pitchFamily="34" charset="0"/>
                <a:cs typeface="Arial" pitchFamily="34" charset="0"/>
              </a:rPr>
              <a:t>A. O</a:t>
            </a:r>
            <a:r>
              <a:rPr lang="en-US" sz="1600" b="1" dirty="0">
                <a:latin typeface="Arial" pitchFamily="34" charset="0"/>
                <a:cs typeface="Arial" pitchFamily="34" charset="0"/>
              </a:rPr>
              <a:t>live oil consumption</a:t>
            </a:r>
            <a:r>
              <a:rPr lang="en-US" sz="1600" dirty="0">
                <a:latin typeface="Arial" pitchFamily="34" charset="0"/>
                <a:cs typeface="Arial" pitchFamily="34" charset="0"/>
              </a:rPr>
              <a:t>, which is typical of the Mediterranean diet and a rich source of MUFA</a:t>
            </a:r>
            <a:r>
              <a:rPr lang="ro-RO" sz="1600" dirty="0">
                <a:latin typeface="Arial" pitchFamily="34" charset="0"/>
                <a:cs typeface="Arial" pitchFamily="34" charset="0"/>
              </a:rPr>
              <a:t>/ monounsaturated fatty acid</a:t>
            </a:r>
            <a:r>
              <a:rPr lang="en-US" sz="1600" dirty="0">
                <a:latin typeface="Arial" pitchFamily="34" charset="0"/>
                <a:cs typeface="Arial" pitchFamily="34" charset="0"/>
              </a:rPr>
              <a:t> and </a:t>
            </a:r>
            <a:r>
              <a:rPr lang="en-US" sz="1600" dirty="0" err="1">
                <a:latin typeface="Arial" pitchFamily="34" charset="0"/>
                <a:cs typeface="Arial" pitchFamily="34" charset="0"/>
              </a:rPr>
              <a:t>polyphenols</a:t>
            </a:r>
            <a:r>
              <a:rPr lang="en-US" sz="1600" dirty="0">
                <a:latin typeface="Arial" pitchFamily="34" charset="0"/>
                <a:cs typeface="Arial" pitchFamily="34" charset="0"/>
              </a:rPr>
              <a:t> </a:t>
            </a:r>
            <a:r>
              <a:rPr lang="ro-RO" sz="1600" dirty="0">
                <a:latin typeface="Arial" pitchFamily="34" charset="0"/>
                <a:cs typeface="Arial" pitchFamily="34" charset="0"/>
              </a:rPr>
              <a:t>→</a:t>
            </a:r>
            <a:r>
              <a:rPr lang="en-US" sz="1600" dirty="0">
                <a:latin typeface="Arial" pitchFamily="34" charset="0"/>
                <a:cs typeface="Arial" pitchFamily="34" charset="0"/>
              </a:rPr>
              <a:t> </a:t>
            </a:r>
            <a:r>
              <a:rPr lang="ro-RO" sz="1600" b="1" dirty="0">
                <a:latin typeface="Arial" pitchFamily="34" charset="0"/>
                <a:cs typeface="Arial" pitchFamily="34" charset="0"/>
              </a:rPr>
              <a:t>could be </a:t>
            </a:r>
            <a:r>
              <a:rPr lang="en-US" sz="1600" b="1" dirty="0">
                <a:latin typeface="Arial" pitchFamily="34" charset="0"/>
                <a:cs typeface="Arial" pitchFamily="34" charset="0"/>
              </a:rPr>
              <a:t>potentially protective for sleep</a:t>
            </a:r>
            <a:r>
              <a:rPr lang="ro-RO" sz="1600" b="1" dirty="0">
                <a:latin typeface="Arial" pitchFamily="34" charset="0"/>
                <a:cs typeface="Arial" pitchFamily="34" charset="0"/>
              </a:rPr>
              <a:t> </a:t>
            </a:r>
          </a:p>
          <a:p>
            <a:pPr marL="566928" indent="-457200" algn="just">
              <a:buNone/>
            </a:pPr>
            <a:r>
              <a:rPr lang="ro-RO" sz="1600" i="1" dirty="0">
                <a:latin typeface="Arial" pitchFamily="34" charset="0"/>
                <a:cs typeface="Arial" pitchFamily="34" charset="0"/>
              </a:rPr>
              <a:t>	</a:t>
            </a:r>
            <a:r>
              <a:rPr lang="ro-RO" sz="1400" i="1" dirty="0">
                <a:latin typeface="Arial" pitchFamily="34" charset="0"/>
                <a:cs typeface="Arial" pitchFamily="34" charset="0"/>
              </a:rPr>
              <a:t>(Flor-Alemany, M.; </a:t>
            </a:r>
            <a:r>
              <a:rPr lang="en-US" sz="1400" i="1" dirty="0">
                <a:latin typeface="Arial" pitchFamily="34" charset="0"/>
                <a:cs typeface="Arial" pitchFamily="34" charset="0"/>
              </a:rPr>
              <a:t>Nutrients 2020,</a:t>
            </a:r>
            <a:r>
              <a:rPr lang="it-IT" sz="1400" i="1" dirty="0">
                <a:latin typeface="Arial" pitchFamily="34" charset="0"/>
                <a:cs typeface="Arial" pitchFamily="34" charset="0"/>
              </a:rPr>
              <a:t> Godos, J.; </a:t>
            </a:r>
            <a:r>
              <a:rPr lang="en-US" sz="1400" i="1" dirty="0">
                <a:latin typeface="Arial" pitchFamily="34" charset="0"/>
                <a:cs typeface="Arial" pitchFamily="34" charset="0"/>
              </a:rPr>
              <a:t>Nutrients 2019,</a:t>
            </a:r>
            <a:r>
              <a:rPr lang="ro-RO" sz="1400" i="1" dirty="0">
                <a:latin typeface="Arial" pitchFamily="34" charset="0"/>
                <a:cs typeface="Arial" pitchFamily="34" charset="0"/>
              </a:rPr>
              <a:t> Gupta, K.; </a:t>
            </a:r>
            <a:r>
              <a:rPr lang="fr-FR" sz="1400" i="1" dirty="0" err="1">
                <a:latin typeface="Arial" pitchFamily="34" charset="0"/>
                <a:cs typeface="Arial" pitchFamily="34" charset="0"/>
              </a:rPr>
              <a:t>Appetite</a:t>
            </a:r>
            <a:r>
              <a:rPr lang="fr-FR" sz="1400" i="1" dirty="0">
                <a:latin typeface="Arial" pitchFamily="34" charset="0"/>
                <a:cs typeface="Arial" pitchFamily="34" charset="0"/>
              </a:rPr>
              <a:t> 2022</a:t>
            </a:r>
            <a:r>
              <a:rPr lang="ro-RO" sz="1600" i="1" dirty="0">
                <a:latin typeface="Arial" pitchFamily="34" charset="0"/>
                <a:cs typeface="Arial" pitchFamily="34" charset="0"/>
              </a:rPr>
              <a:t>)</a:t>
            </a:r>
          </a:p>
          <a:p>
            <a:pPr algn="just">
              <a:buNone/>
            </a:pPr>
            <a:endParaRPr lang="ro-RO" sz="1600" dirty="0">
              <a:latin typeface="Arial" pitchFamily="34" charset="0"/>
              <a:cs typeface="Arial" pitchFamily="34" charset="0"/>
            </a:endParaRPr>
          </a:p>
          <a:p>
            <a:pPr algn="just"/>
            <a:endParaRPr lang="ro-RO" sz="1600" dirty="0">
              <a:latin typeface="Arial" pitchFamily="34" charset="0"/>
              <a:cs typeface="Arial" pitchFamily="34" charset="0"/>
            </a:endParaRPr>
          </a:p>
          <a:p>
            <a:pPr algn="just"/>
            <a:endParaRPr lang="ro-RO" sz="1600" dirty="0">
              <a:latin typeface="Arial" pitchFamily="34" charset="0"/>
              <a:cs typeface="Arial" pitchFamily="34" charset="0"/>
            </a:endParaRPr>
          </a:p>
          <a:p>
            <a:pPr algn="just"/>
            <a:endParaRPr lang="ro-RO" sz="1600" dirty="0">
              <a:latin typeface="Arial" pitchFamily="34" charset="0"/>
              <a:cs typeface="Arial" pitchFamily="34" charset="0"/>
            </a:endParaRPr>
          </a:p>
        </p:txBody>
      </p:sp>
      <p:sp>
        <p:nvSpPr>
          <p:cNvPr id="5" name="Rectangle 4"/>
          <p:cNvSpPr/>
          <p:nvPr/>
        </p:nvSpPr>
        <p:spPr>
          <a:xfrm>
            <a:off x="3733800" y="4505861"/>
            <a:ext cx="5105400" cy="1323439"/>
          </a:xfrm>
          <a:prstGeom prst="rect">
            <a:avLst/>
          </a:prstGeom>
        </p:spPr>
        <p:txBody>
          <a:bodyPr wrap="square">
            <a:spAutoFit/>
          </a:bodyPr>
          <a:lstStyle/>
          <a:p>
            <a:pPr algn="just"/>
            <a:r>
              <a:rPr lang="ro-RO" sz="1600" b="1" dirty="0">
                <a:latin typeface="Arial" pitchFamily="34" charset="0"/>
                <a:cs typeface="Arial" pitchFamily="34" charset="0"/>
              </a:rPr>
              <a:t>B. Regarding dietary fats </a:t>
            </a:r>
            <a:r>
              <a:rPr lang="ro-RO" sz="1600" dirty="0">
                <a:latin typeface="Arial" pitchFamily="34" charset="0"/>
                <a:cs typeface="Arial" pitchFamily="34" charset="0"/>
              </a:rPr>
              <a:t>- </a:t>
            </a:r>
            <a:r>
              <a:rPr lang="en-US" sz="1600" b="1" dirty="0">
                <a:latin typeface="Arial" pitchFamily="34" charset="0"/>
                <a:cs typeface="Arial" pitchFamily="34" charset="0"/>
              </a:rPr>
              <a:t>a higher intake of MUFA</a:t>
            </a:r>
            <a:r>
              <a:rPr lang="ro-RO" sz="1600" b="1" dirty="0">
                <a:latin typeface="Arial" pitchFamily="34" charset="0"/>
                <a:cs typeface="Arial" pitchFamily="34" charset="0"/>
              </a:rPr>
              <a:t>/</a:t>
            </a:r>
            <a:r>
              <a:rPr lang="ro-RO" sz="1600" dirty="0">
                <a:latin typeface="Arial" pitchFamily="34" charset="0"/>
                <a:cs typeface="Arial" pitchFamily="34" charset="0"/>
              </a:rPr>
              <a:t> </a:t>
            </a:r>
            <a:r>
              <a:rPr lang="ro-RO" sz="1600" b="1" dirty="0">
                <a:latin typeface="Arial" pitchFamily="34" charset="0"/>
                <a:cs typeface="Arial" pitchFamily="34" charset="0"/>
              </a:rPr>
              <a:t>mono - unsaturated fatty acid</a:t>
            </a:r>
            <a:r>
              <a:rPr lang="en-US" sz="1600" b="1" dirty="0">
                <a:latin typeface="Arial" pitchFamily="34" charset="0"/>
                <a:cs typeface="Arial" pitchFamily="34" charset="0"/>
              </a:rPr>
              <a:t> </a:t>
            </a:r>
            <a:r>
              <a:rPr lang="en-US" sz="1600" dirty="0">
                <a:latin typeface="Arial" pitchFamily="34" charset="0"/>
                <a:cs typeface="Arial" pitchFamily="34" charset="0"/>
              </a:rPr>
              <a:t>to PUFA</a:t>
            </a:r>
            <a:r>
              <a:rPr lang="ro-RO" sz="1600" dirty="0">
                <a:latin typeface="Arial" pitchFamily="34" charset="0"/>
                <a:cs typeface="Arial" pitchFamily="34" charset="0"/>
              </a:rPr>
              <a:t>/ polyunsaturated fatty acids </a:t>
            </a:r>
            <a:r>
              <a:rPr lang="en-US" sz="1600" dirty="0">
                <a:latin typeface="Arial" pitchFamily="34" charset="0"/>
                <a:cs typeface="Arial" pitchFamily="34" charset="0"/>
              </a:rPr>
              <a:t> ratio and of unsaturated fat, </a:t>
            </a:r>
            <a:r>
              <a:rPr lang="ro-RO" sz="1600" dirty="0">
                <a:latin typeface="Arial" pitchFamily="34" charset="0"/>
                <a:cs typeface="Arial" pitchFamily="34" charset="0"/>
              </a:rPr>
              <a:t>...can </a:t>
            </a:r>
            <a:r>
              <a:rPr lang="en-US" sz="1600" b="1" dirty="0">
                <a:latin typeface="Arial" pitchFamily="34" charset="0"/>
                <a:cs typeface="Arial" pitchFamily="34" charset="0"/>
              </a:rPr>
              <a:t>predicted better sleep quality </a:t>
            </a:r>
            <a:endParaRPr lang="ro-RO" sz="1600" b="1" dirty="0">
              <a:latin typeface="Arial" pitchFamily="34" charset="0"/>
              <a:cs typeface="Arial" pitchFamily="34" charset="0"/>
            </a:endParaRPr>
          </a:p>
          <a:p>
            <a:pPr algn="just"/>
            <a:r>
              <a:rPr lang="ro-RO" sz="1400" i="1" dirty="0">
                <a:latin typeface="Arial" pitchFamily="34" charset="0"/>
                <a:cs typeface="Arial" pitchFamily="34" charset="0"/>
              </a:rPr>
              <a:t>(Zuraikat, F.M.; Nutrients 2020)</a:t>
            </a:r>
          </a:p>
        </p:txBody>
      </p:sp>
      <p:pic>
        <p:nvPicPr>
          <p:cNvPr id="58370" name="Picture 2" descr="Nutritionists, gut health experts weigh in on TikTok olive oil trend - Good  Morning Americ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5715000" y="1981200"/>
            <a:ext cx="2844799" cy="1981200"/>
          </a:xfrm>
          <a:prstGeom prst="rect">
            <a:avLst/>
          </a:prstGeom>
          <a:noFill/>
        </p:spPr>
      </p:pic>
      <p:pic>
        <p:nvPicPr>
          <p:cNvPr id="5837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3400" y="3810000"/>
            <a:ext cx="3031236" cy="1981200"/>
          </a:xfrm>
          <a:prstGeom prst="rect">
            <a:avLst/>
          </a:prstGeom>
          <a:noFill/>
          <a:ln w="9525">
            <a:noFill/>
            <a:miter lim="800000"/>
            <a:headEnd/>
            <a:tailEnd/>
          </a:ln>
        </p:spPr>
      </p:pic>
      <p:pic>
        <p:nvPicPr>
          <p:cNvPr id="7" name="Picture 6">
            <a:extLst>
              <a:ext uri="{FF2B5EF4-FFF2-40B4-BE49-F238E27FC236}">
                <a16:creationId xmlns:a16="http://schemas.microsoft.com/office/drawing/2014/main" id="{66E980E3-B41D-70B8-84C4-8843433C50A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5800" y="5943600"/>
            <a:ext cx="8016526" cy="75854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2800" y="685800"/>
            <a:ext cx="5486400" cy="2057400"/>
          </a:xfrm>
        </p:spPr>
        <p:txBody>
          <a:bodyPr>
            <a:noAutofit/>
          </a:bodyPr>
          <a:lstStyle/>
          <a:p>
            <a:pPr algn="just">
              <a:buNone/>
            </a:pPr>
            <a:r>
              <a:rPr lang="ro-RO" sz="1600" b="1" dirty="0">
                <a:latin typeface="Arial" pitchFamily="34" charset="0"/>
                <a:cs typeface="Arial" pitchFamily="34" charset="0"/>
              </a:rPr>
              <a:t>C. F</a:t>
            </a:r>
            <a:r>
              <a:rPr lang="en-US" sz="1600" b="1" dirty="0" err="1">
                <a:latin typeface="Arial" pitchFamily="34" charset="0"/>
                <a:cs typeface="Arial" pitchFamily="34" charset="0"/>
              </a:rPr>
              <a:t>atty</a:t>
            </a:r>
            <a:r>
              <a:rPr lang="en-US" sz="1600" b="1" dirty="0">
                <a:latin typeface="Arial" pitchFamily="34" charset="0"/>
                <a:cs typeface="Arial" pitchFamily="34" charset="0"/>
              </a:rPr>
              <a:t> fish </a:t>
            </a:r>
            <a:r>
              <a:rPr lang="en-US" sz="1600" dirty="0">
                <a:latin typeface="Arial" pitchFamily="34" charset="0"/>
                <a:cs typeface="Arial" pitchFamily="34" charset="0"/>
              </a:rPr>
              <a:t>(&gt;150 g three times a week), a major food source of unsaturated fat, as well as plasma concentrations of n-3 fatty acids</a:t>
            </a:r>
            <a:r>
              <a:rPr lang="ro-RO" sz="1600" dirty="0">
                <a:latin typeface="Arial" pitchFamily="34" charset="0"/>
                <a:cs typeface="Arial" pitchFamily="34" charset="0"/>
              </a:rPr>
              <a:t>/ </a:t>
            </a:r>
            <a:r>
              <a:rPr lang="en-US" sz="1600" dirty="0" err="1">
                <a:latin typeface="Arial" pitchFamily="34" charset="0"/>
                <a:cs typeface="Arial" pitchFamily="34" charset="0"/>
              </a:rPr>
              <a:t>docosahexaenoic</a:t>
            </a:r>
            <a:r>
              <a:rPr lang="en-US" sz="1600" dirty="0">
                <a:latin typeface="Arial" pitchFamily="34" charset="0"/>
                <a:cs typeface="Arial" pitchFamily="34" charset="0"/>
              </a:rPr>
              <a:t> acid (DHA) </a:t>
            </a:r>
            <a:r>
              <a:rPr lang="ro-RO" sz="1600" dirty="0">
                <a:latin typeface="Arial" pitchFamily="34" charset="0"/>
                <a:cs typeface="Arial" pitchFamily="34" charset="0"/>
              </a:rPr>
              <a:t>→ </a:t>
            </a:r>
            <a:r>
              <a:rPr lang="en-US" sz="1600" dirty="0">
                <a:latin typeface="Arial" pitchFamily="34" charset="0"/>
                <a:cs typeface="Arial" pitchFamily="34" charset="0"/>
              </a:rPr>
              <a:t>were </a:t>
            </a:r>
            <a:r>
              <a:rPr lang="en-US" sz="1600" b="1" dirty="0">
                <a:latin typeface="Arial" pitchFamily="34" charset="0"/>
                <a:cs typeface="Arial" pitchFamily="34" charset="0"/>
              </a:rPr>
              <a:t>positively associated with sleep quality in adults </a:t>
            </a:r>
            <a:r>
              <a:rPr lang="ro-RO" sz="1600" b="1" dirty="0">
                <a:latin typeface="Arial" pitchFamily="34" charset="0"/>
                <a:cs typeface="Arial" pitchFamily="34" charset="0"/>
              </a:rPr>
              <a:t> </a:t>
            </a:r>
            <a:r>
              <a:rPr lang="en-US" sz="1600" dirty="0">
                <a:latin typeface="Arial" pitchFamily="34" charset="0"/>
                <a:cs typeface="Arial" pitchFamily="34" charset="0"/>
              </a:rPr>
              <a:t>and pediatric populations</a:t>
            </a:r>
            <a:r>
              <a:rPr lang="ro-RO" sz="1600" dirty="0">
                <a:latin typeface="Arial" pitchFamily="34" charset="0"/>
                <a:cs typeface="Arial" pitchFamily="34" charset="0"/>
              </a:rPr>
              <a:t> </a:t>
            </a:r>
          </a:p>
          <a:p>
            <a:pPr algn="just">
              <a:buNone/>
            </a:pPr>
            <a:r>
              <a:rPr lang="ro-RO" sz="1600" i="1" dirty="0">
                <a:latin typeface="Arial" pitchFamily="34" charset="0"/>
                <a:cs typeface="Arial" pitchFamily="34" charset="0"/>
              </a:rPr>
              <a:t>	</a:t>
            </a:r>
            <a:r>
              <a:rPr lang="ro-RO" sz="1400" i="1" dirty="0">
                <a:latin typeface="Arial" pitchFamily="34" charset="0"/>
                <a:cs typeface="Arial" pitchFamily="34" charset="0"/>
              </a:rPr>
              <a:t>(</a:t>
            </a:r>
            <a:r>
              <a:rPr lang="it-IT" sz="1400" i="1" dirty="0">
                <a:latin typeface="Arial" pitchFamily="34" charset="0"/>
                <a:cs typeface="Arial" pitchFamily="34" charset="0"/>
              </a:rPr>
              <a:t>Muscogiuri, G.</a:t>
            </a:r>
            <a:r>
              <a:rPr lang="en-US" sz="1400" i="1" dirty="0">
                <a:latin typeface="Arial" pitchFamily="34" charset="0"/>
                <a:cs typeface="Arial" pitchFamily="34" charset="0"/>
              </a:rPr>
              <a:t>Nutrients 2020</a:t>
            </a:r>
            <a:r>
              <a:rPr lang="ro-RO" sz="1400" i="1" dirty="0">
                <a:latin typeface="Arial" pitchFamily="34" charset="0"/>
                <a:cs typeface="Arial" pitchFamily="34" charset="0"/>
              </a:rPr>
              <a:t>; Del Brutto, O.H.; </a:t>
            </a:r>
            <a:r>
              <a:rPr lang="en-US" sz="1400" i="1" dirty="0">
                <a:latin typeface="Arial" pitchFamily="34" charset="0"/>
                <a:cs typeface="Arial" pitchFamily="34" charset="0"/>
              </a:rPr>
              <a:t>Sleep Med. 2016</a:t>
            </a:r>
            <a:r>
              <a:rPr lang="ro-RO" sz="1400" i="1" dirty="0">
                <a:latin typeface="Arial" pitchFamily="34" charset="0"/>
                <a:cs typeface="Arial" pitchFamily="34" charset="0"/>
              </a:rPr>
              <a:t>; Montgomery, P.; </a:t>
            </a:r>
            <a:r>
              <a:rPr lang="en-US" sz="1400" i="1" dirty="0">
                <a:latin typeface="Arial" pitchFamily="34" charset="0"/>
                <a:cs typeface="Arial" pitchFamily="34" charset="0"/>
              </a:rPr>
              <a:t>J. Sleep Res. 2014</a:t>
            </a:r>
            <a:r>
              <a:rPr lang="ro-RO" sz="1400" i="1" dirty="0">
                <a:latin typeface="Arial" pitchFamily="34" charset="0"/>
                <a:cs typeface="Arial" pitchFamily="34" charset="0"/>
              </a:rPr>
              <a:t>)</a:t>
            </a:r>
          </a:p>
          <a:p>
            <a:pPr algn="just">
              <a:buNone/>
            </a:pPr>
            <a:endParaRPr lang="ro-RO" sz="1600" dirty="0">
              <a:latin typeface="Arial" pitchFamily="34" charset="0"/>
              <a:cs typeface="Arial" pitchFamily="34" charset="0"/>
            </a:endParaRPr>
          </a:p>
          <a:p>
            <a:pPr algn="just"/>
            <a:endParaRPr lang="ro-RO" sz="1600" dirty="0">
              <a:latin typeface="Arial" pitchFamily="34" charset="0"/>
              <a:cs typeface="Arial" pitchFamily="34" charset="0"/>
            </a:endParaRPr>
          </a:p>
          <a:p>
            <a:pPr algn="just"/>
            <a:endParaRPr lang="ro-RO" sz="1600" dirty="0">
              <a:latin typeface="Arial" pitchFamily="34" charset="0"/>
              <a:cs typeface="Arial" pitchFamily="34" charset="0"/>
            </a:endParaRPr>
          </a:p>
        </p:txBody>
      </p:sp>
      <p:sp>
        <p:nvSpPr>
          <p:cNvPr id="4" name="Rectangle 3"/>
          <p:cNvSpPr/>
          <p:nvPr/>
        </p:nvSpPr>
        <p:spPr>
          <a:xfrm>
            <a:off x="228600" y="3886200"/>
            <a:ext cx="4724400" cy="1754326"/>
          </a:xfrm>
          <a:prstGeom prst="rect">
            <a:avLst/>
          </a:prstGeom>
        </p:spPr>
        <p:txBody>
          <a:bodyPr wrap="square">
            <a:spAutoFit/>
          </a:bodyPr>
          <a:lstStyle/>
          <a:p>
            <a:pPr algn="just"/>
            <a:r>
              <a:rPr lang="ro-RO" b="1" dirty="0">
                <a:latin typeface="Arial" pitchFamily="34" charset="0"/>
                <a:cs typeface="Arial" pitchFamily="34" charset="0"/>
              </a:rPr>
              <a:t>D</a:t>
            </a:r>
            <a:r>
              <a:rPr lang="ro-RO" dirty="0">
                <a:latin typeface="Arial" pitchFamily="34" charset="0"/>
                <a:cs typeface="Arial" pitchFamily="34" charset="0"/>
              </a:rPr>
              <a:t>. The Mediteranean </a:t>
            </a:r>
            <a:r>
              <a:rPr lang="en-US" dirty="0">
                <a:latin typeface="Arial" pitchFamily="34" charset="0"/>
                <a:cs typeface="Arial" pitchFamily="34" charset="0"/>
              </a:rPr>
              <a:t>d</a:t>
            </a:r>
            <a:r>
              <a:rPr lang="ro-RO" dirty="0">
                <a:latin typeface="Arial" pitchFamily="34" charset="0"/>
                <a:cs typeface="Arial" pitchFamily="34" charset="0"/>
              </a:rPr>
              <a:t>iet</a:t>
            </a:r>
            <a:r>
              <a:rPr lang="en-US" dirty="0">
                <a:latin typeface="Arial" pitchFamily="34" charset="0"/>
                <a:cs typeface="Arial" pitchFamily="34" charset="0"/>
              </a:rPr>
              <a:t> </a:t>
            </a:r>
            <a:r>
              <a:rPr lang="en-US" b="1" dirty="0">
                <a:latin typeface="Arial" pitchFamily="34" charset="0"/>
                <a:cs typeface="Arial" pitchFamily="34" charset="0"/>
              </a:rPr>
              <a:t>richness in </a:t>
            </a:r>
            <a:r>
              <a:rPr lang="en-US" b="1" dirty="0" err="1">
                <a:latin typeface="Arial" pitchFamily="34" charset="0"/>
                <a:cs typeface="Arial" pitchFamily="34" charset="0"/>
              </a:rPr>
              <a:t>polyphenols</a:t>
            </a:r>
            <a:r>
              <a:rPr lang="ro-RO" b="1" dirty="0">
                <a:latin typeface="Arial" pitchFamily="34" charset="0"/>
                <a:cs typeface="Arial" pitchFamily="34" charset="0"/>
              </a:rPr>
              <a:t> -</a:t>
            </a:r>
            <a:r>
              <a:rPr lang="en-US" dirty="0">
                <a:latin typeface="Arial" pitchFamily="34" charset="0"/>
                <a:cs typeface="Arial" pitchFamily="34" charset="0"/>
              </a:rPr>
              <a:t> which are </a:t>
            </a:r>
            <a:r>
              <a:rPr lang="en-US" b="1" dirty="0">
                <a:latin typeface="Arial" pitchFamily="34" charset="0"/>
                <a:cs typeface="Arial" pitchFamily="34" charset="0"/>
              </a:rPr>
              <a:t>antioxidant compounds naturally </a:t>
            </a:r>
            <a:r>
              <a:rPr lang="en-US" dirty="0">
                <a:latin typeface="Arial" pitchFamily="34" charset="0"/>
                <a:cs typeface="Arial" pitchFamily="34" charset="0"/>
              </a:rPr>
              <a:t>present in plant foods and beverages</a:t>
            </a:r>
            <a:r>
              <a:rPr lang="ro-RO" dirty="0">
                <a:latin typeface="Arial" pitchFamily="34" charset="0"/>
                <a:cs typeface="Arial" pitchFamily="34" charset="0"/>
              </a:rPr>
              <a:t>... </a:t>
            </a:r>
            <a:r>
              <a:rPr lang="ro-RO" b="1" dirty="0">
                <a:latin typeface="Arial" pitchFamily="34" charset="0"/>
                <a:cs typeface="Arial" pitchFamily="34" charset="0"/>
              </a:rPr>
              <a:t>have partial results on sleep </a:t>
            </a:r>
          </a:p>
          <a:p>
            <a:pPr algn="just"/>
            <a:r>
              <a:rPr lang="ro-RO" sz="1400" i="1" dirty="0">
                <a:latin typeface="Arial" pitchFamily="34" charset="0"/>
                <a:cs typeface="Arial" pitchFamily="34" charset="0"/>
              </a:rPr>
              <a:t>(</a:t>
            </a:r>
            <a:r>
              <a:rPr lang="en-US" sz="1400" i="1" dirty="0" err="1">
                <a:latin typeface="Arial" pitchFamily="34" charset="0"/>
                <a:cs typeface="Arial" pitchFamily="34" charset="0"/>
              </a:rPr>
              <a:t>Fraga</a:t>
            </a:r>
            <a:r>
              <a:rPr lang="en-US" sz="1400" i="1" dirty="0">
                <a:latin typeface="Arial" pitchFamily="34" charset="0"/>
                <a:cs typeface="Arial" pitchFamily="34" charset="0"/>
              </a:rPr>
              <a:t>, C.G.; Croft, K.D.; </a:t>
            </a:r>
            <a:r>
              <a:rPr lang="ro-RO" sz="1400" i="1" dirty="0">
                <a:latin typeface="Arial" pitchFamily="34" charset="0"/>
                <a:cs typeface="Arial" pitchFamily="34" charset="0"/>
              </a:rPr>
              <a:t> Food Funct. 2019)</a:t>
            </a:r>
          </a:p>
        </p:txBody>
      </p:sp>
      <p:pic>
        <p:nvPicPr>
          <p:cNvPr id="6145"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685800"/>
            <a:ext cx="3038829" cy="1905000"/>
          </a:xfrm>
          <a:prstGeom prst="rect">
            <a:avLst/>
          </a:prstGeom>
          <a:noFill/>
          <a:ln w="9525">
            <a:noFill/>
            <a:miter lim="800000"/>
            <a:headEnd/>
            <a:tailEnd/>
          </a:ln>
        </p:spPr>
      </p:pic>
      <p:pic>
        <p:nvPicPr>
          <p:cNvPr id="614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4600" y="4191000"/>
            <a:ext cx="2673801" cy="1676400"/>
          </a:xfrm>
          <a:prstGeom prst="rect">
            <a:avLst/>
          </a:prstGeom>
          <a:noFill/>
          <a:ln w="9525">
            <a:noFill/>
            <a:miter lim="800000"/>
            <a:headEnd/>
            <a:tailEnd/>
          </a:ln>
        </p:spPr>
      </p:pic>
      <p:pic>
        <p:nvPicPr>
          <p:cNvPr id="6149"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29200" y="2819400"/>
            <a:ext cx="2388570" cy="1676400"/>
          </a:xfrm>
          <a:prstGeom prst="rect">
            <a:avLst/>
          </a:prstGeom>
          <a:noFill/>
          <a:ln w="9525">
            <a:noFill/>
            <a:miter lim="800000"/>
            <a:headEnd/>
            <a:tailEnd/>
          </a:ln>
        </p:spPr>
      </p:pic>
      <p:pic>
        <p:nvPicPr>
          <p:cNvPr id="7" name="Picture 6">
            <a:extLst>
              <a:ext uri="{FF2B5EF4-FFF2-40B4-BE49-F238E27FC236}">
                <a16:creationId xmlns:a16="http://schemas.microsoft.com/office/drawing/2014/main" id="{66E980E3-B41D-70B8-84C4-8843433C50A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9600" y="6099452"/>
            <a:ext cx="8016526" cy="75854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4400" y="1295400"/>
            <a:ext cx="4114800" cy="2209800"/>
          </a:xfrm>
        </p:spPr>
        <p:txBody>
          <a:bodyPr>
            <a:noAutofit/>
          </a:bodyPr>
          <a:lstStyle/>
          <a:p>
            <a:pPr algn="ctr">
              <a:lnSpc>
                <a:spcPct val="120000"/>
              </a:lnSpc>
              <a:buNone/>
            </a:pPr>
            <a:r>
              <a:rPr lang="ro-RO" sz="2400" b="1" dirty="0">
                <a:solidFill>
                  <a:srgbClr val="265C5C"/>
                </a:solidFill>
              </a:rPr>
              <a:t>	</a:t>
            </a:r>
          </a:p>
          <a:p>
            <a:pPr algn="ctr">
              <a:lnSpc>
                <a:spcPct val="120000"/>
              </a:lnSpc>
              <a:buNone/>
            </a:pPr>
            <a:r>
              <a:rPr lang="en-US" sz="2400" b="1" dirty="0">
                <a:solidFill>
                  <a:srgbClr val="265C5C"/>
                </a:solidFill>
              </a:rPr>
              <a:t>Potential pathways involved in sleep regulation</a:t>
            </a:r>
            <a:endParaRPr lang="ro-RO" sz="2400" b="1" dirty="0">
              <a:solidFill>
                <a:srgbClr val="265C5C"/>
              </a:solidFill>
            </a:endParaRPr>
          </a:p>
          <a:p>
            <a:pPr algn="ctr">
              <a:lnSpc>
                <a:spcPct val="120000"/>
              </a:lnSpc>
              <a:buNone/>
            </a:pPr>
            <a:r>
              <a:rPr lang="en-US" sz="2400" b="1" dirty="0">
                <a:solidFill>
                  <a:srgbClr val="265C5C"/>
                </a:solidFill>
              </a:rPr>
              <a:t>by the Mediterranean diet foods and nutrients </a:t>
            </a:r>
            <a:endParaRPr lang="ro-RO" sz="2400" b="1" dirty="0">
              <a:solidFill>
                <a:srgbClr val="265C5C"/>
              </a:solidFill>
            </a:endParaRPr>
          </a:p>
        </p:txBody>
      </p:sp>
      <p:sp>
        <p:nvSpPr>
          <p:cNvPr id="6" name="Rounded Rectangle 5"/>
          <p:cNvSpPr/>
          <p:nvPr/>
        </p:nvSpPr>
        <p:spPr>
          <a:xfrm>
            <a:off x="1676400" y="5638800"/>
            <a:ext cx="1828800" cy="5334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1066800"/>
            <a:ext cx="4343400" cy="4756150"/>
          </a:xfrm>
          <a:prstGeom prst="rect">
            <a:avLst/>
          </a:prstGeom>
          <a:noFill/>
          <a:ln w="57150">
            <a:solidFill>
              <a:srgbClr val="2A495C"/>
            </a:solidFill>
            <a:miter lim="800000"/>
            <a:headEnd/>
            <a:tailEnd/>
          </a:ln>
        </p:spPr>
      </p:pic>
      <p:pic>
        <p:nvPicPr>
          <p:cNvPr id="5" name="Picture 4">
            <a:extLst>
              <a:ext uri="{FF2B5EF4-FFF2-40B4-BE49-F238E27FC236}">
                <a16:creationId xmlns:a16="http://schemas.microsoft.com/office/drawing/2014/main" id="{66E980E3-B41D-70B8-84C4-8843433C50A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 y="6099452"/>
            <a:ext cx="7772400" cy="75854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686800" cy="609600"/>
          </a:xfrm>
        </p:spPr>
        <p:txBody>
          <a:bodyPr>
            <a:normAutofit/>
          </a:bodyPr>
          <a:lstStyle/>
          <a:p>
            <a:pPr algn="ctr"/>
            <a:r>
              <a:rPr lang="ro-RO" sz="2800" b="1" dirty="0">
                <a:solidFill>
                  <a:srgbClr val="326970"/>
                </a:solidFill>
              </a:rPr>
              <a:t>1. </a:t>
            </a:r>
            <a:r>
              <a:rPr lang="en-US" sz="2800" b="1" dirty="0">
                <a:solidFill>
                  <a:srgbClr val="326970"/>
                </a:solidFill>
              </a:rPr>
              <a:t>Metabolic and Vascular Improvements</a:t>
            </a:r>
            <a:endParaRPr lang="ro-RO" sz="2800" dirty="0">
              <a:solidFill>
                <a:srgbClr val="326970"/>
              </a:solidFill>
            </a:endParaRPr>
          </a:p>
        </p:txBody>
      </p:sp>
      <p:sp>
        <p:nvSpPr>
          <p:cNvPr id="3" name="Content Placeholder 2"/>
          <p:cNvSpPr>
            <a:spLocks noGrp="1"/>
          </p:cNvSpPr>
          <p:nvPr>
            <p:ph idx="1"/>
          </p:nvPr>
        </p:nvSpPr>
        <p:spPr>
          <a:xfrm>
            <a:off x="228600" y="1676400"/>
            <a:ext cx="8610600" cy="3733800"/>
          </a:xfrm>
        </p:spPr>
        <p:txBody>
          <a:bodyPr>
            <a:noAutofit/>
          </a:bodyPr>
          <a:lstStyle/>
          <a:p>
            <a:pPr algn="just">
              <a:lnSpc>
                <a:spcPct val="120000"/>
              </a:lnSpc>
            </a:pPr>
            <a:r>
              <a:rPr lang="en-US" sz="1800" dirty="0"/>
              <a:t>Epidemiological and interventional studies </a:t>
            </a:r>
            <a:r>
              <a:rPr lang="ro-RO" sz="1800" dirty="0"/>
              <a:t> - </a:t>
            </a:r>
            <a:r>
              <a:rPr lang="en-US" sz="1800" b="1" dirty="0"/>
              <a:t>strong evidence in support of Mediterranean diet </a:t>
            </a:r>
            <a:r>
              <a:rPr lang="ro-RO" sz="1800" b="1" dirty="0"/>
              <a:t>in prevention of </a:t>
            </a:r>
            <a:r>
              <a:rPr lang="en-US" sz="1800" dirty="0" err="1"/>
              <a:t>cardiometabolic</a:t>
            </a:r>
            <a:r>
              <a:rPr lang="en-US" sz="1800" dirty="0"/>
              <a:t> diseases including obesity, type 2 diabetes, heart failure, coronary artery disease, </a:t>
            </a:r>
            <a:r>
              <a:rPr lang="en-US" sz="1800" dirty="0" err="1"/>
              <a:t>cerebrovascular</a:t>
            </a:r>
            <a:r>
              <a:rPr lang="en-US" sz="1800" dirty="0"/>
              <a:t> diseases and peripheral artery diseases </a:t>
            </a:r>
            <a:endParaRPr lang="ro-RO" sz="1800" dirty="0"/>
          </a:p>
          <a:p>
            <a:pPr algn="just">
              <a:lnSpc>
                <a:spcPct val="120000"/>
              </a:lnSpc>
            </a:pPr>
            <a:endParaRPr lang="ro-RO" sz="1800" dirty="0"/>
          </a:p>
          <a:p>
            <a:pPr algn="just">
              <a:lnSpc>
                <a:spcPct val="120000"/>
              </a:lnSpc>
            </a:pPr>
            <a:r>
              <a:rPr lang="en-US" sz="1800" b="1" dirty="0"/>
              <a:t>Improvements</a:t>
            </a:r>
            <a:r>
              <a:rPr lang="en-US" sz="1800" dirty="0"/>
              <a:t> in adiposity and body weight, blood pressure, blood lipids, glucose metabolism and insulin sensitivity </a:t>
            </a:r>
            <a:r>
              <a:rPr lang="ro-RO" sz="1800" dirty="0">
                <a:latin typeface="Arial"/>
                <a:cs typeface="Arial"/>
              </a:rPr>
              <a:t>→ </a:t>
            </a:r>
            <a:r>
              <a:rPr lang="en-US" sz="1800" dirty="0"/>
              <a:t>have </a:t>
            </a:r>
            <a:r>
              <a:rPr lang="en-US" sz="1800" b="1" dirty="0"/>
              <a:t>been reported in association with </a:t>
            </a:r>
            <a:r>
              <a:rPr lang="ro-RO" sz="1800" b="1" dirty="0"/>
              <a:t>good </a:t>
            </a:r>
            <a:r>
              <a:rPr lang="en-US" sz="1800" b="1" dirty="0"/>
              <a:t>adherence to the Mediterranean diet </a:t>
            </a:r>
            <a:r>
              <a:rPr lang="en-US" sz="1800" dirty="0"/>
              <a:t> </a:t>
            </a:r>
            <a:endParaRPr lang="ro-RO" sz="1800" dirty="0"/>
          </a:p>
          <a:p>
            <a:pPr algn="just">
              <a:lnSpc>
                <a:spcPct val="120000"/>
              </a:lnSpc>
              <a:buNone/>
            </a:pPr>
            <a:endParaRPr lang="ro-RO" sz="1800" b="1" dirty="0"/>
          </a:p>
          <a:p>
            <a:pPr algn="just">
              <a:lnSpc>
                <a:spcPct val="120000"/>
              </a:lnSpc>
            </a:pPr>
            <a:r>
              <a:rPr lang="en-US" sz="1800" b="1" dirty="0"/>
              <a:t>Mediterranean diet </a:t>
            </a:r>
            <a:r>
              <a:rPr lang="ro-RO" sz="1800" b="1" dirty="0"/>
              <a:t>can </a:t>
            </a:r>
            <a:r>
              <a:rPr lang="en-US" sz="1800" b="1" dirty="0"/>
              <a:t>reduced </a:t>
            </a:r>
            <a:r>
              <a:rPr lang="en-US" sz="1800" dirty="0"/>
              <a:t>the levels of inflammatory markers in individuals with </a:t>
            </a:r>
            <a:r>
              <a:rPr lang="ro-RO" sz="1800" dirty="0"/>
              <a:t>OSA</a:t>
            </a:r>
            <a:r>
              <a:rPr lang="en-US" sz="1800" dirty="0"/>
              <a:t>   </a:t>
            </a:r>
            <a:endParaRPr lang="ro-RO" sz="1800" dirty="0"/>
          </a:p>
          <a:p>
            <a:pPr algn="just">
              <a:lnSpc>
                <a:spcPct val="120000"/>
              </a:lnSpc>
            </a:pPr>
            <a:endParaRPr lang="ro-RO" sz="1800" b="1" dirty="0"/>
          </a:p>
        </p:txBody>
      </p:sp>
      <p:sp>
        <p:nvSpPr>
          <p:cNvPr id="4" name="Rectangle 3"/>
          <p:cNvSpPr/>
          <p:nvPr/>
        </p:nvSpPr>
        <p:spPr>
          <a:xfrm>
            <a:off x="304800" y="6172200"/>
            <a:ext cx="8610600" cy="523220"/>
          </a:xfrm>
          <a:prstGeom prst="rect">
            <a:avLst/>
          </a:prstGeom>
        </p:spPr>
        <p:txBody>
          <a:bodyPr wrap="square">
            <a:spAutoFit/>
          </a:bodyPr>
          <a:lstStyle/>
          <a:p>
            <a:pPr algn="ctr"/>
            <a:r>
              <a:rPr lang="ro-RO" sz="1400" i="1" dirty="0"/>
              <a:t>Tuttolomondo, A.;. Metabolic and Vascular Effect of the Mediterranean Diet. Int. J. Mol. Sci. 2019; Georgoulis, M.; Yiannakouris, </a:t>
            </a:r>
            <a:r>
              <a:rPr lang="en-US" sz="1400" i="1" dirty="0"/>
              <a:t>Results of the “MIMOSA” randomized clinical trial. Eur. J. </a:t>
            </a:r>
            <a:r>
              <a:rPr lang="en-US" sz="1400" i="1" dirty="0" err="1"/>
              <a:t>Nutr</a:t>
            </a:r>
            <a:r>
              <a:rPr lang="en-US" sz="1400" i="1" dirty="0"/>
              <a:t>. 2021</a:t>
            </a:r>
            <a:endParaRPr lang="ro-RO" sz="1400" i="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763000" cy="685800"/>
          </a:xfrm>
        </p:spPr>
        <p:txBody>
          <a:bodyPr>
            <a:normAutofit/>
          </a:bodyPr>
          <a:lstStyle/>
          <a:p>
            <a:pPr algn="ctr"/>
            <a:r>
              <a:rPr lang="en-US" sz="2800" b="1" dirty="0">
                <a:solidFill>
                  <a:srgbClr val="326970"/>
                </a:solidFill>
              </a:rPr>
              <a:t>Metabolic and Vascular Improvements</a:t>
            </a:r>
            <a:endParaRPr lang="ro-RO" sz="2800" dirty="0">
              <a:solidFill>
                <a:srgbClr val="326970"/>
              </a:solidFill>
            </a:endParaRPr>
          </a:p>
        </p:txBody>
      </p:sp>
      <p:sp>
        <p:nvSpPr>
          <p:cNvPr id="3" name="Content Placeholder 2"/>
          <p:cNvSpPr>
            <a:spLocks noGrp="1"/>
          </p:cNvSpPr>
          <p:nvPr>
            <p:ph idx="1"/>
          </p:nvPr>
        </p:nvSpPr>
        <p:spPr>
          <a:xfrm>
            <a:off x="533400" y="1371600"/>
            <a:ext cx="8001000" cy="4038600"/>
          </a:xfrm>
        </p:spPr>
        <p:txBody>
          <a:bodyPr>
            <a:normAutofit fontScale="62500" lnSpcReduction="20000"/>
          </a:bodyPr>
          <a:lstStyle/>
          <a:p>
            <a:pPr algn="just">
              <a:lnSpc>
                <a:spcPct val="120000"/>
              </a:lnSpc>
            </a:pPr>
            <a:endParaRPr lang="ro-RO" dirty="0"/>
          </a:p>
          <a:p>
            <a:pPr algn="just">
              <a:lnSpc>
                <a:spcPct val="120000"/>
              </a:lnSpc>
              <a:buNone/>
            </a:pPr>
            <a:r>
              <a:rPr lang="en-US" dirty="0"/>
              <a:t>The link between </a:t>
            </a:r>
            <a:r>
              <a:rPr lang="en-US" b="1" dirty="0"/>
              <a:t>endothelial function and sleep is bidirectional</a:t>
            </a:r>
            <a:r>
              <a:rPr lang="en-US" dirty="0"/>
              <a:t> </a:t>
            </a:r>
            <a:endParaRPr lang="ro-RO" dirty="0"/>
          </a:p>
          <a:p>
            <a:pPr algn="just">
              <a:lnSpc>
                <a:spcPct val="120000"/>
              </a:lnSpc>
              <a:buNone/>
            </a:pPr>
            <a:endParaRPr lang="ro-RO" dirty="0"/>
          </a:p>
          <a:p>
            <a:pPr algn="just">
              <a:lnSpc>
                <a:spcPct val="120000"/>
              </a:lnSpc>
              <a:buFont typeface="Arial" charset="0"/>
              <a:buChar char="•"/>
            </a:pPr>
            <a:r>
              <a:rPr lang="en-US" b="1" dirty="0"/>
              <a:t>sleep disturbances</a:t>
            </a:r>
            <a:r>
              <a:rPr lang="ro-RO" b="1" dirty="0"/>
              <a:t>/SASO</a:t>
            </a:r>
            <a:r>
              <a:rPr lang="en-US" b="1" dirty="0"/>
              <a:t> </a:t>
            </a:r>
            <a:r>
              <a:rPr lang="ro-RO" b="1" dirty="0"/>
              <a:t>can induce</a:t>
            </a:r>
            <a:r>
              <a:rPr lang="en-US" b="1" dirty="0"/>
              <a:t> endothelial dysfunction</a:t>
            </a:r>
            <a:endParaRPr lang="ro-RO" b="1" dirty="0"/>
          </a:p>
          <a:p>
            <a:pPr algn="just">
              <a:lnSpc>
                <a:spcPct val="120000"/>
              </a:lnSpc>
              <a:buNone/>
            </a:pPr>
            <a:r>
              <a:rPr lang="ro-RO" i="1" dirty="0"/>
              <a:t>and</a:t>
            </a:r>
          </a:p>
          <a:p>
            <a:pPr algn="just">
              <a:lnSpc>
                <a:spcPct val="120000"/>
              </a:lnSpc>
              <a:buFont typeface="Arial" charset="0"/>
              <a:buChar char="•"/>
            </a:pPr>
            <a:r>
              <a:rPr lang="en-US" b="1" dirty="0"/>
              <a:t>endothelial function </a:t>
            </a:r>
            <a:r>
              <a:rPr lang="ro-RO" b="1" dirty="0"/>
              <a:t>is</a:t>
            </a:r>
            <a:r>
              <a:rPr lang="en-US" b="1" dirty="0"/>
              <a:t> crucial for brain health and function</a:t>
            </a:r>
            <a:r>
              <a:rPr lang="ro-RO" b="1" dirty="0"/>
              <a:t> </a:t>
            </a:r>
          </a:p>
          <a:p>
            <a:pPr algn="just">
              <a:lnSpc>
                <a:spcPct val="120000"/>
              </a:lnSpc>
              <a:buFontTx/>
              <a:buChar char="-"/>
            </a:pPr>
            <a:r>
              <a:rPr lang="en-US" dirty="0"/>
              <a:t>by contributing </a:t>
            </a:r>
            <a:r>
              <a:rPr lang="ro-RO" dirty="0"/>
              <a:t> </a:t>
            </a:r>
            <a:r>
              <a:rPr lang="en-US" dirty="0"/>
              <a:t>to the systemic vascular tone, immune function and </a:t>
            </a:r>
            <a:r>
              <a:rPr lang="en-US" dirty="0" err="1"/>
              <a:t>hemostasis</a:t>
            </a:r>
            <a:r>
              <a:rPr lang="en-US" dirty="0"/>
              <a:t>, </a:t>
            </a:r>
            <a:endParaRPr lang="ro-RO" dirty="0"/>
          </a:p>
          <a:p>
            <a:pPr algn="just">
              <a:lnSpc>
                <a:spcPct val="120000"/>
              </a:lnSpc>
              <a:buFontTx/>
              <a:buChar char="-"/>
            </a:pPr>
            <a:r>
              <a:rPr lang="en-US" dirty="0"/>
              <a:t>by controlling </a:t>
            </a:r>
            <a:r>
              <a:rPr lang="ro-RO" dirty="0"/>
              <a:t>of </a:t>
            </a:r>
            <a:r>
              <a:rPr lang="en-US" dirty="0"/>
              <a:t>blood flow and blood–brain barrier function</a:t>
            </a:r>
            <a:endParaRPr lang="ro-RO" dirty="0"/>
          </a:p>
          <a:p>
            <a:pPr algn="just">
              <a:lnSpc>
                <a:spcPct val="120000"/>
              </a:lnSpc>
              <a:buFontTx/>
              <a:buChar char="-"/>
            </a:pPr>
            <a:endParaRPr lang="ro-RO" dirty="0"/>
          </a:p>
          <a:p>
            <a:pPr algn="just">
              <a:lnSpc>
                <a:spcPct val="120000"/>
              </a:lnSpc>
              <a:buFont typeface="Arial" charset="0"/>
              <a:buChar char="•"/>
            </a:pPr>
            <a:r>
              <a:rPr lang="ro-RO" dirty="0"/>
              <a:t>AND...</a:t>
            </a:r>
            <a:r>
              <a:rPr lang="ro-RO" b="1" dirty="0"/>
              <a:t>a</a:t>
            </a:r>
            <a:r>
              <a:rPr lang="en-US" b="1" dirty="0" err="1"/>
              <a:t>ny</a:t>
            </a:r>
            <a:r>
              <a:rPr lang="en-US" b="1" dirty="0"/>
              <a:t> improvements</a:t>
            </a:r>
            <a:r>
              <a:rPr lang="en-US" dirty="0"/>
              <a:t> of the endothelial function with the Mediterranean diet</a:t>
            </a:r>
            <a:r>
              <a:rPr lang="ro-RO" dirty="0"/>
              <a:t>...is</a:t>
            </a:r>
            <a:r>
              <a:rPr lang="en-US" dirty="0"/>
              <a:t> </a:t>
            </a:r>
            <a:r>
              <a:rPr lang="en-US" b="1" dirty="0"/>
              <a:t>an important contributor to </a:t>
            </a:r>
            <a:r>
              <a:rPr lang="en-US" dirty="0"/>
              <a:t>preserving brain function and</a:t>
            </a:r>
            <a:r>
              <a:rPr lang="en-US" b="1" dirty="0"/>
              <a:t> regulating sleep.</a:t>
            </a:r>
            <a:endParaRPr lang="ro-RO" b="1" dirty="0"/>
          </a:p>
        </p:txBody>
      </p:sp>
      <p:sp>
        <p:nvSpPr>
          <p:cNvPr id="4" name="Rectangle 3"/>
          <p:cNvSpPr/>
          <p:nvPr/>
        </p:nvSpPr>
        <p:spPr>
          <a:xfrm>
            <a:off x="76200" y="5943600"/>
            <a:ext cx="8839200" cy="646331"/>
          </a:xfrm>
          <a:prstGeom prst="rect">
            <a:avLst/>
          </a:prstGeom>
        </p:spPr>
        <p:txBody>
          <a:bodyPr wrap="square">
            <a:spAutoFit/>
          </a:bodyPr>
          <a:lstStyle/>
          <a:p>
            <a:pPr algn="ctr"/>
            <a:r>
              <a:rPr lang="ro-RO" sz="1200" i="1" dirty="0"/>
              <a:t>Quick, S.; Moss, A Vessel for Change: Endothelial Dysfunction in Cerebral Small Vessel Disease. Trends Neurosci. 2021, Faraguna, U.;. J. Neurosci. 2008,  Giese, M.; Unternahrer, E.; An indicator of insomnia? Mol. Psychiatry 2014, </a:t>
            </a:r>
          </a:p>
          <a:p>
            <a:pPr algn="ctr"/>
            <a:r>
              <a:rPr lang="ro-RO" sz="1200" i="1" dirty="0"/>
              <a:t>Marie, C.; J. Cereb. Blood Flow Metab. 2018</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66800"/>
            <a:ext cx="8686800" cy="1066800"/>
          </a:xfrm>
        </p:spPr>
        <p:txBody>
          <a:bodyPr>
            <a:normAutofit/>
          </a:bodyPr>
          <a:lstStyle/>
          <a:p>
            <a:pPr algn="ctr"/>
            <a:r>
              <a:rPr lang="ro-RO" sz="2800" b="1" dirty="0">
                <a:solidFill>
                  <a:srgbClr val="326970"/>
                </a:solidFill>
              </a:rPr>
              <a:t>2. </a:t>
            </a:r>
            <a:r>
              <a:rPr lang="en-US" sz="2800" b="1" dirty="0">
                <a:solidFill>
                  <a:srgbClr val="326970"/>
                </a:solidFill>
              </a:rPr>
              <a:t>Blunting of Inflammation and Oxidative Stress</a:t>
            </a:r>
            <a:endParaRPr lang="ro-RO" sz="2800" b="1" dirty="0">
              <a:solidFill>
                <a:srgbClr val="326970"/>
              </a:solidFill>
            </a:endParaRPr>
          </a:p>
        </p:txBody>
      </p:sp>
      <p:sp>
        <p:nvSpPr>
          <p:cNvPr id="3" name="Content Placeholder 2"/>
          <p:cNvSpPr>
            <a:spLocks noGrp="1"/>
          </p:cNvSpPr>
          <p:nvPr>
            <p:ph idx="1"/>
          </p:nvPr>
        </p:nvSpPr>
        <p:spPr>
          <a:xfrm>
            <a:off x="304800" y="2362200"/>
            <a:ext cx="8458200" cy="3124200"/>
          </a:xfrm>
        </p:spPr>
        <p:txBody>
          <a:bodyPr>
            <a:noAutofit/>
          </a:bodyPr>
          <a:lstStyle/>
          <a:p>
            <a:pPr algn="just">
              <a:buNone/>
            </a:pPr>
            <a:r>
              <a:rPr lang="en-US" sz="1800" b="1" dirty="0"/>
              <a:t>Chronic low-grade inflammation and </a:t>
            </a:r>
            <a:endParaRPr lang="ro-RO" sz="1800" b="1" dirty="0"/>
          </a:p>
          <a:p>
            <a:pPr algn="just">
              <a:buNone/>
            </a:pPr>
            <a:r>
              <a:rPr lang="en-US" sz="1800" b="1" dirty="0"/>
              <a:t>an imbalance in the oxidant/antioxidant system</a:t>
            </a:r>
            <a:endParaRPr lang="ro-RO" sz="1800" b="1" dirty="0"/>
          </a:p>
          <a:p>
            <a:pPr algn="just"/>
            <a:endParaRPr lang="en-US" sz="1800" dirty="0"/>
          </a:p>
          <a:p>
            <a:pPr algn="just">
              <a:buNone/>
            </a:pPr>
            <a:r>
              <a:rPr lang="en-US" sz="2000" dirty="0"/>
              <a:t>are crucial pathogenic processes in the </a:t>
            </a:r>
            <a:r>
              <a:rPr lang="en-US" sz="2000" b="1" dirty="0"/>
              <a:t>development and progression </a:t>
            </a:r>
            <a:r>
              <a:rPr lang="en-US" sz="2000" dirty="0"/>
              <a:t>of chronic diseases</a:t>
            </a:r>
            <a:r>
              <a:rPr lang="ro-RO" sz="2000" dirty="0"/>
              <a:t> </a:t>
            </a:r>
            <a:r>
              <a:rPr lang="en-US" sz="2000" dirty="0"/>
              <a:t>such </a:t>
            </a:r>
            <a:endParaRPr lang="ro-RO" sz="2000" dirty="0"/>
          </a:p>
          <a:p>
            <a:pPr algn="just"/>
            <a:r>
              <a:rPr lang="en-US" sz="2000" dirty="0"/>
              <a:t>as diabetes, </a:t>
            </a:r>
            <a:endParaRPr lang="ro-RO" sz="2000" dirty="0"/>
          </a:p>
          <a:p>
            <a:pPr algn="just"/>
            <a:r>
              <a:rPr lang="en-US" sz="2000" dirty="0"/>
              <a:t>cardiovascular diseases, </a:t>
            </a:r>
            <a:endParaRPr lang="ro-RO" sz="2000" dirty="0"/>
          </a:p>
          <a:p>
            <a:pPr algn="just"/>
            <a:r>
              <a:rPr lang="ro-RO" sz="2000" dirty="0"/>
              <a:t>c</a:t>
            </a:r>
            <a:r>
              <a:rPr lang="en-US" sz="2000" dirty="0" err="1"/>
              <a:t>ancer</a:t>
            </a:r>
            <a:r>
              <a:rPr lang="en-US" sz="2000" dirty="0"/>
              <a:t>  </a:t>
            </a:r>
            <a:endParaRPr lang="ro-RO" sz="2000" dirty="0"/>
          </a:p>
          <a:p>
            <a:pPr algn="just"/>
            <a:r>
              <a:rPr lang="en-US" sz="2000" dirty="0"/>
              <a:t>as well as mental and neurodegenerative</a:t>
            </a:r>
            <a:r>
              <a:rPr lang="ro-RO" sz="2000" dirty="0"/>
              <a:t> diseases </a:t>
            </a:r>
          </a:p>
        </p:txBody>
      </p:sp>
      <p:sp>
        <p:nvSpPr>
          <p:cNvPr id="4" name="Rectangle 3"/>
          <p:cNvSpPr/>
          <p:nvPr/>
        </p:nvSpPr>
        <p:spPr>
          <a:xfrm>
            <a:off x="228600" y="5943600"/>
            <a:ext cx="8610600" cy="738664"/>
          </a:xfrm>
          <a:prstGeom prst="rect">
            <a:avLst/>
          </a:prstGeom>
        </p:spPr>
        <p:txBody>
          <a:bodyPr wrap="square">
            <a:spAutoFit/>
          </a:bodyPr>
          <a:lstStyle/>
          <a:p>
            <a:pPr algn="ctr"/>
            <a:r>
              <a:rPr lang="en-US" sz="1400" i="1" dirty="0" err="1"/>
              <a:t>Khansari</a:t>
            </a:r>
            <a:r>
              <a:rPr lang="en-US" sz="1400" i="1" dirty="0"/>
              <a:t>, N.; Recent Pat. </a:t>
            </a:r>
            <a:r>
              <a:rPr lang="en-US" sz="1400" i="1" dirty="0" err="1"/>
              <a:t>Inflamm</a:t>
            </a:r>
            <a:r>
              <a:rPr lang="en-US" sz="1400" i="1" dirty="0"/>
              <a:t>. Allergy Drug </a:t>
            </a:r>
            <a:r>
              <a:rPr lang="en-US" sz="1400" i="1" dirty="0" err="1"/>
              <a:t>Discov</a:t>
            </a:r>
            <a:r>
              <a:rPr lang="en-US" sz="1400" i="1" dirty="0"/>
              <a:t>. </a:t>
            </a:r>
            <a:r>
              <a:rPr lang="en-US" sz="1400" b="1" i="1" dirty="0"/>
              <a:t>2009</a:t>
            </a:r>
            <a:r>
              <a:rPr lang="ro-RO" sz="1400" b="1" i="1" dirty="0"/>
              <a:t>;  </a:t>
            </a:r>
            <a:r>
              <a:rPr lang="ro-RO" sz="1400" i="1" dirty="0"/>
              <a:t>Agostinho, P.; Curr. </a:t>
            </a:r>
            <a:r>
              <a:rPr lang="fr-FR" sz="1400" i="1" dirty="0"/>
              <a:t>Pharm. Des. </a:t>
            </a:r>
            <a:r>
              <a:rPr lang="fr-FR" sz="1400" b="1" i="1" dirty="0"/>
              <a:t>2010</a:t>
            </a:r>
            <a:r>
              <a:rPr lang="ro-RO" sz="1400" b="1" i="1" dirty="0"/>
              <a:t>;</a:t>
            </a:r>
            <a:r>
              <a:rPr lang="fr-FR" sz="1400" b="1" i="1" dirty="0"/>
              <a:t> </a:t>
            </a:r>
            <a:r>
              <a:rPr lang="en-US" sz="1400" i="1" dirty="0"/>
              <a:t>Leonard, B.E. Inflammation and depression: A causal or coincidental link to the </a:t>
            </a:r>
            <a:r>
              <a:rPr lang="en-US" sz="1400" i="1" dirty="0" err="1"/>
              <a:t>pathophysiology</a:t>
            </a:r>
            <a:r>
              <a:rPr lang="en-US" sz="1400" i="1" dirty="0"/>
              <a:t>? </a:t>
            </a:r>
            <a:r>
              <a:rPr lang="en-US" sz="1400" i="1" dirty="0" err="1"/>
              <a:t>Acta</a:t>
            </a:r>
            <a:r>
              <a:rPr lang="en-US" sz="1400" i="1" dirty="0"/>
              <a:t> </a:t>
            </a:r>
            <a:r>
              <a:rPr lang="en-US" sz="1400" i="1" dirty="0" err="1"/>
              <a:t>Neuropsychiatr</a:t>
            </a:r>
            <a:r>
              <a:rPr lang="en-US" sz="1400" i="1" dirty="0"/>
              <a:t>. </a:t>
            </a:r>
            <a:r>
              <a:rPr lang="en-US" sz="1400" b="1" i="1" dirty="0"/>
              <a:t>2018</a:t>
            </a:r>
            <a:endParaRPr lang="ro-RO" sz="1400" i="1" dirty="0"/>
          </a:p>
        </p:txBody>
      </p:sp>
      <p:pic>
        <p:nvPicPr>
          <p:cNvPr id="5" name="Picture 4">
            <a:extLst>
              <a:ext uri="{FF2B5EF4-FFF2-40B4-BE49-F238E27FC236}">
                <a16:creationId xmlns:a16="http://schemas.microsoft.com/office/drawing/2014/main" id="{66E980E3-B41D-70B8-84C4-8843433C50A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400" y="152400"/>
            <a:ext cx="8016526" cy="75854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95400"/>
            <a:ext cx="8229600" cy="731838"/>
          </a:xfrm>
        </p:spPr>
        <p:txBody>
          <a:bodyPr>
            <a:normAutofit fontScale="90000"/>
          </a:bodyPr>
          <a:lstStyle/>
          <a:p>
            <a:r>
              <a:rPr lang="ro-RO" b="1" dirty="0">
                <a:solidFill>
                  <a:srgbClr val="326970"/>
                </a:solidFill>
              </a:rPr>
              <a:t>3. Neuroprotection</a:t>
            </a:r>
            <a:br>
              <a:rPr lang="en-US" b="1" dirty="0">
                <a:solidFill>
                  <a:schemeClr val="accent5">
                    <a:lumMod val="50000"/>
                  </a:schemeClr>
                </a:solidFill>
              </a:rPr>
            </a:br>
            <a:endParaRPr lang="ro-RO" dirty="0">
              <a:solidFill>
                <a:schemeClr val="accent5">
                  <a:lumMod val="50000"/>
                </a:schemeClr>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762892887"/>
              </p:ext>
            </p:extLst>
          </p:nvPr>
        </p:nvGraphicFramePr>
        <p:xfrm>
          <a:off x="457200" y="1600200"/>
          <a:ext cx="8229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457200" y="6019800"/>
            <a:ext cx="8382000" cy="523220"/>
          </a:xfrm>
          <a:prstGeom prst="rect">
            <a:avLst/>
          </a:prstGeom>
        </p:spPr>
        <p:txBody>
          <a:bodyPr wrap="square">
            <a:spAutoFit/>
          </a:bodyPr>
          <a:lstStyle/>
          <a:p>
            <a:pPr algn="ctr"/>
            <a:r>
              <a:rPr lang="ro-RO" sz="1400" i="1" dirty="0"/>
              <a:t>Siervo, M.; </a:t>
            </a:r>
            <a:r>
              <a:rPr lang="en-US" sz="1400" i="1" dirty="0"/>
              <a:t>Free </a:t>
            </a:r>
            <a:r>
              <a:rPr lang="en-US" sz="1400" i="1" dirty="0" err="1"/>
              <a:t>Radic</a:t>
            </a:r>
            <a:r>
              <a:rPr lang="en-US" sz="1400" i="1" dirty="0"/>
              <a:t>. Biol. Med. 2021</a:t>
            </a:r>
            <a:r>
              <a:rPr lang="ro-RO" sz="1400" i="1" dirty="0"/>
              <a:t>; Lassale, C.; </a:t>
            </a:r>
            <a:r>
              <a:rPr lang="en-US" sz="1400" i="1" dirty="0"/>
              <a:t>Mol. Psychiatry 201</a:t>
            </a:r>
            <a:r>
              <a:rPr lang="ro-RO" sz="1400" i="1" dirty="0"/>
              <a:t>9; Sadeghi, O.; Keshteli,</a:t>
            </a:r>
            <a:r>
              <a:rPr lang="en-US" sz="1400" i="1" dirty="0"/>
              <a:t>. </a:t>
            </a:r>
            <a:r>
              <a:rPr lang="en-US" sz="1400" i="1" dirty="0" err="1"/>
              <a:t>Nutr</a:t>
            </a:r>
            <a:r>
              <a:rPr lang="en-US" sz="1400" i="1" dirty="0"/>
              <a:t>. </a:t>
            </a:r>
            <a:r>
              <a:rPr lang="en-US" sz="1400" i="1" dirty="0" err="1"/>
              <a:t>Neurosci</a:t>
            </a:r>
            <a:r>
              <a:rPr lang="en-US" sz="1400" i="1" dirty="0"/>
              <a:t>. 2021</a:t>
            </a:r>
            <a:r>
              <a:rPr lang="ro-RO" sz="1400" i="1" dirty="0"/>
              <a:t>; </a:t>
            </a:r>
            <a:r>
              <a:rPr lang="en-US" sz="1400" i="1" dirty="0"/>
              <a:t>Fang, H.; J. Cell. Mol. Med. 2019</a:t>
            </a:r>
            <a:endParaRPr lang="ro-RO" sz="1400" i="1" dirty="0"/>
          </a:p>
        </p:txBody>
      </p:sp>
      <p:pic>
        <p:nvPicPr>
          <p:cNvPr id="1028" name="Picture 4"/>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772400" y="3657600"/>
            <a:ext cx="933450" cy="777875"/>
          </a:xfrm>
          <a:prstGeom prst="rect">
            <a:avLst/>
          </a:prstGeom>
          <a:noFill/>
          <a:ln w="9525">
            <a:noFill/>
            <a:miter lim="800000"/>
            <a:headEnd/>
            <a:tailEnd/>
          </a:ln>
        </p:spPr>
      </p:pic>
      <p:pic>
        <p:nvPicPr>
          <p:cNvPr id="6" name="Picture 5">
            <a:extLst>
              <a:ext uri="{FF2B5EF4-FFF2-40B4-BE49-F238E27FC236}">
                <a16:creationId xmlns:a16="http://schemas.microsoft.com/office/drawing/2014/main" id="{66E980E3-B41D-70B8-84C4-8843433C50A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33400" y="228600"/>
            <a:ext cx="8016526" cy="75854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0"/>
            <a:ext cx="5915025" cy="665163"/>
          </a:xfrm>
        </p:spPr>
        <p:txBody>
          <a:bodyPr>
            <a:normAutofit/>
          </a:bodyPr>
          <a:lstStyle/>
          <a:p>
            <a:pPr algn="ctr">
              <a:defRPr/>
            </a:pPr>
            <a:r>
              <a:rPr lang="en-US" sz="2400" b="1" dirty="0">
                <a:solidFill>
                  <a:srgbClr val="265C5C"/>
                </a:solidFill>
                <a:latin typeface="Arial Black" pitchFamily="34" charset="0"/>
              </a:rPr>
              <a:t>DISCLOSURE</a:t>
            </a:r>
            <a:endParaRPr lang="ro-RO" sz="2400" b="1" dirty="0">
              <a:solidFill>
                <a:srgbClr val="265C5C"/>
              </a:solidFill>
              <a:latin typeface="Arial Black" pitchFamily="34" charset="0"/>
            </a:endParaRPr>
          </a:p>
        </p:txBody>
      </p:sp>
      <p:sp>
        <p:nvSpPr>
          <p:cNvPr id="5" name="Footer Placeholder 4"/>
          <p:cNvSpPr>
            <a:spLocks noGrp="1"/>
          </p:cNvSpPr>
          <p:nvPr>
            <p:ph type="ftr" sz="quarter" idx="4294967295"/>
          </p:nvPr>
        </p:nvSpPr>
        <p:spPr>
          <a:xfrm>
            <a:off x="3486150" y="6356352"/>
            <a:ext cx="2171700" cy="365125"/>
          </a:xfrm>
          <a:prstGeom prst="rect">
            <a:avLst/>
          </a:prstGeom>
        </p:spPr>
        <p:txBody>
          <a:bodyPr/>
          <a:lstStyle/>
          <a:p>
            <a:pPr>
              <a:defRPr/>
            </a:pPr>
            <a:endParaRPr lang="en-US" dirty="0"/>
          </a:p>
        </p:txBody>
      </p:sp>
      <p:sp>
        <p:nvSpPr>
          <p:cNvPr id="5125" name="Content Placeholder 2"/>
          <p:cNvSpPr>
            <a:spLocks noGrp="1"/>
          </p:cNvSpPr>
          <p:nvPr>
            <p:ph sz="quarter" idx="1"/>
          </p:nvPr>
        </p:nvSpPr>
        <p:spPr>
          <a:xfrm>
            <a:off x="381000" y="1905000"/>
            <a:ext cx="8382000" cy="2311400"/>
          </a:xfrm>
        </p:spPr>
        <p:txBody>
          <a:bodyPr>
            <a:noAutofit/>
          </a:bodyPr>
          <a:lstStyle/>
          <a:p>
            <a:pPr algn="just"/>
            <a:r>
              <a:rPr lang="en-US" altLang="en-US" sz="2000" dirty="0">
                <a:solidFill>
                  <a:schemeClr val="tx1">
                    <a:lumMod val="85000"/>
                    <a:lumOff val="15000"/>
                  </a:schemeClr>
                </a:solidFill>
              </a:rPr>
              <a:t>ADVISORY BOARD – </a:t>
            </a:r>
            <a:r>
              <a:rPr lang="en-US" altLang="en-US" sz="2000" dirty="0" err="1">
                <a:solidFill>
                  <a:schemeClr val="tx1">
                    <a:lumMod val="85000"/>
                    <a:lumOff val="15000"/>
                  </a:schemeClr>
                </a:solidFill>
              </a:rPr>
              <a:t>Boehringer</a:t>
            </a:r>
            <a:r>
              <a:rPr lang="en-US" altLang="en-US" sz="2000" dirty="0">
                <a:solidFill>
                  <a:schemeClr val="tx1">
                    <a:lumMod val="85000"/>
                    <a:lumOff val="15000"/>
                  </a:schemeClr>
                </a:solidFill>
              </a:rPr>
              <a:t> </a:t>
            </a:r>
            <a:r>
              <a:rPr lang="en-US" altLang="en-US" sz="2000" dirty="0" err="1">
                <a:solidFill>
                  <a:schemeClr val="tx1">
                    <a:lumMod val="85000"/>
                    <a:lumOff val="15000"/>
                  </a:schemeClr>
                </a:solidFill>
              </a:rPr>
              <a:t>Ingelheim</a:t>
            </a:r>
            <a:r>
              <a:rPr lang="en-US" altLang="en-US" sz="2000" dirty="0">
                <a:solidFill>
                  <a:schemeClr val="tx1">
                    <a:lumMod val="85000"/>
                    <a:lumOff val="15000"/>
                  </a:schemeClr>
                </a:solidFill>
              </a:rPr>
              <a:t>, CHIESI,  Novartis, Astra Zeneca, Pfizer</a:t>
            </a:r>
          </a:p>
          <a:p>
            <a:pPr algn="just"/>
            <a:endParaRPr lang="en-US" altLang="en-US" sz="2000" dirty="0">
              <a:solidFill>
                <a:schemeClr val="tx1">
                  <a:lumMod val="85000"/>
                  <a:lumOff val="15000"/>
                </a:schemeClr>
              </a:solidFill>
            </a:endParaRPr>
          </a:p>
          <a:p>
            <a:pPr algn="just"/>
            <a:r>
              <a:rPr lang="en-US" altLang="en-US" sz="2000" dirty="0">
                <a:solidFill>
                  <a:schemeClr val="tx1">
                    <a:lumMod val="85000"/>
                    <a:lumOff val="15000"/>
                  </a:schemeClr>
                </a:solidFill>
              </a:rPr>
              <a:t>SPEAKER for - Astra Zeneca, </a:t>
            </a:r>
            <a:r>
              <a:rPr lang="en-US" altLang="en-US" sz="2000" dirty="0" err="1">
                <a:solidFill>
                  <a:schemeClr val="tx1">
                    <a:lumMod val="85000"/>
                    <a:lumOff val="15000"/>
                  </a:schemeClr>
                </a:solidFill>
              </a:rPr>
              <a:t>Boehringer-Ingelheim</a:t>
            </a:r>
            <a:r>
              <a:rPr lang="en-US" altLang="en-US" sz="2000" dirty="0">
                <a:solidFill>
                  <a:schemeClr val="tx1">
                    <a:lumMod val="85000"/>
                    <a:lumOff val="15000"/>
                  </a:schemeClr>
                </a:solidFill>
              </a:rPr>
              <a:t>, CHIESI, </a:t>
            </a:r>
            <a:r>
              <a:rPr lang="ro-RO" altLang="en-US" sz="2000" dirty="0">
                <a:solidFill>
                  <a:schemeClr val="tx1">
                    <a:lumMod val="85000"/>
                    <a:lumOff val="15000"/>
                  </a:schemeClr>
                </a:solidFill>
              </a:rPr>
              <a:t>Berlin Chemie</a:t>
            </a:r>
            <a:r>
              <a:rPr lang="it-IT" altLang="en-US" sz="2000" baseline="30000" dirty="0">
                <a:solidFill>
                  <a:schemeClr val="tx1">
                    <a:lumMod val="85000"/>
                    <a:lumOff val="15000"/>
                  </a:schemeClr>
                </a:solidFill>
                <a:cs typeface="Calibri" panose="020F0502020204030204" pitchFamily="34" charset="0"/>
              </a:rPr>
              <a:t>, </a:t>
            </a:r>
            <a:r>
              <a:rPr lang="en-US" altLang="en-US" sz="2000" dirty="0">
                <a:solidFill>
                  <a:schemeClr val="tx1">
                    <a:lumMod val="85000"/>
                    <a:lumOff val="15000"/>
                  </a:schemeClr>
                </a:solidFill>
              </a:rPr>
              <a:t>PFIZER, </a:t>
            </a:r>
            <a:r>
              <a:rPr lang="en-US" altLang="en-US" sz="2000" dirty="0" err="1">
                <a:solidFill>
                  <a:schemeClr val="tx1">
                    <a:lumMod val="85000"/>
                    <a:lumOff val="15000"/>
                  </a:schemeClr>
                </a:solidFill>
              </a:rPr>
              <a:t>Terapia</a:t>
            </a:r>
            <a:r>
              <a:rPr lang="en-US" altLang="en-US" sz="2000" dirty="0">
                <a:solidFill>
                  <a:schemeClr val="tx1">
                    <a:lumMod val="85000"/>
                    <a:lumOff val="15000"/>
                  </a:schemeClr>
                </a:solidFill>
              </a:rPr>
              <a:t>,  Sandoz, Novartis,  J&amp;J, </a:t>
            </a:r>
            <a:r>
              <a:rPr lang="en-US" altLang="en-US" sz="2000" dirty="0" err="1">
                <a:solidFill>
                  <a:schemeClr val="tx1">
                    <a:lumMod val="85000"/>
                    <a:lumOff val="15000"/>
                  </a:schemeClr>
                </a:solidFill>
              </a:rPr>
              <a:t>Servier</a:t>
            </a:r>
            <a:r>
              <a:rPr lang="en-US" altLang="en-US" sz="2000" dirty="0">
                <a:solidFill>
                  <a:schemeClr val="tx1">
                    <a:lumMod val="85000"/>
                    <a:lumOff val="15000"/>
                  </a:schemeClr>
                </a:solidFill>
              </a:rPr>
              <a:t>, Sun WAVE,  </a:t>
            </a:r>
            <a:r>
              <a:rPr lang="en-US" altLang="en-US" sz="2000" dirty="0" err="1">
                <a:solidFill>
                  <a:schemeClr val="tx1">
                    <a:lumMod val="85000"/>
                    <a:lumOff val="15000"/>
                  </a:schemeClr>
                </a:solidFill>
              </a:rPr>
              <a:t>Medochemie</a:t>
            </a:r>
            <a:r>
              <a:rPr lang="en-US" altLang="en-US" sz="2000" dirty="0">
                <a:solidFill>
                  <a:schemeClr val="tx1">
                    <a:lumMod val="85000"/>
                    <a:lumOff val="15000"/>
                  </a:schemeClr>
                </a:solidFill>
              </a:rPr>
              <a:t>, </a:t>
            </a:r>
            <a:r>
              <a:rPr lang="en-US" altLang="en-US" sz="2000" dirty="0" err="1">
                <a:solidFill>
                  <a:schemeClr val="tx1">
                    <a:lumMod val="85000"/>
                    <a:lumOff val="15000"/>
                  </a:schemeClr>
                </a:solidFill>
              </a:rPr>
              <a:t>Antibiotice</a:t>
            </a:r>
            <a:r>
              <a:rPr lang="en-US" altLang="en-US" sz="2000" dirty="0">
                <a:solidFill>
                  <a:schemeClr val="tx1">
                    <a:lumMod val="85000"/>
                    <a:lumOff val="15000"/>
                  </a:schemeClr>
                </a:solidFill>
              </a:rPr>
              <a:t> Iasi, KRKA, </a:t>
            </a:r>
            <a:r>
              <a:rPr lang="ro-RO" altLang="en-US" sz="2000" dirty="0">
                <a:solidFill>
                  <a:schemeClr val="tx1">
                    <a:lumMod val="85000"/>
                    <a:lumOff val="15000"/>
                  </a:schemeClr>
                </a:solidFill>
              </a:rPr>
              <a:t> Zentiva, </a:t>
            </a:r>
            <a:r>
              <a:rPr lang="en-US" altLang="en-US" sz="2000" dirty="0">
                <a:solidFill>
                  <a:schemeClr val="tx1">
                    <a:lumMod val="85000"/>
                    <a:lumOff val="15000"/>
                  </a:schemeClr>
                </a:solidFill>
              </a:rPr>
              <a:t> </a:t>
            </a:r>
            <a:r>
              <a:rPr lang="ro-RO" altLang="en-US" sz="2000" dirty="0">
                <a:solidFill>
                  <a:schemeClr val="tx1">
                    <a:lumMod val="85000"/>
                    <a:lumOff val="15000"/>
                  </a:schemeClr>
                </a:solidFill>
              </a:rPr>
              <a:t>Linde,</a:t>
            </a:r>
            <a:r>
              <a:rPr lang="en-US" altLang="en-US" sz="2000" dirty="0">
                <a:solidFill>
                  <a:schemeClr val="tx1">
                    <a:lumMod val="85000"/>
                    <a:lumOff val="15000"/>
                  </a:schemeClr>
                </a:solidFill>
              </a:rPr>
              <a:t> </a:t>
            </a:r>
            <a:r>
              <a:rPr lang="ro-RO" altLang="en-US" sz="2000" dirty="0">
                <a:solidFill>
                  <a:schemeClr val="tx1">
                    <a:lumMod val="85000"/>
                    <a:lumOff val="15000"/>
                  </a:schemeClr>
                </a:solidFill>
              </a:rPr>
              <a:t>VitalAire</a:t>
            </a:r>
            <a:endParaRPr lang="en-US" altLang="en-US" sz="2000" dirty="0">
              <a:solidFill>
                <a:schemeClr val="tx1">
                  <a:lumMod val="85000"/>
                  <a:lumOff val="15000"/>
                </a:schemeClr>
              </a:solidFill>
            </a:endParaRPr>
          </a:p>
          <a:p>
            <a:pPr algn="just"/>
            <a:endParaRPr lang="en-US" altLang="en-US" sz="2000" dirty="0">
              <a:solidFill>
                <a:schemeClr val="tx1">
                  <a:lumMod val="85000"/>
                  <a:lumOff val="15000"/>
                </a:schemeClr>
              </a:solidFill>
            </a:endParaRPr>
          </a:p>
          <a:p>
            <a:pPr algn="just"/>
            <a:r>
              <a:rPr lang="en-US" altLang="en-US" sz="2000" dirty="0">
                <a:solidFill>
                  <a:schemeClr val="tx1">
                    <a:lumMod val="85000"/>
                    <a:lumOff val="15000"/>
                  </a:schemeClr>
                </a:solidFill>
              </a:rPr>
              <a:t>CLINICAL STUDIES – CHIESI, ASTRA ZENECA, SANOFI</a:t>
            </a:r>
          </a:p>
          <a:p>
            <a:pPr algn="just">
              <a:buNone/>
            </a:pPr>
            <a:endParaRPr lang="en-US" altLang="en-US" sz="2000" dirty="0">
              <a:solidFill>
                <a:schemeClr val="tx1">
                  <a:lumMod val="85000"/>
                  <a:lumOff val="15000"/>
                </a:schemeClr>
              </a:solidFill>
            </a:endParaRPr>
          </a:p>
          <a:p>
            <a:pPr algn="just"/>
            <a:r>
              <a:rPr lang="en-US" altLang="en-US" sz="2000" dirty="0">
                <a:solidFill>
                  <a:schemeClr val="tx1">
                    <a:lumMod val="85000"/>
                    <a:lumOff val="15000"/>
                  </a:schemeClr>
                </a:solidFill>
              </a:rPr>
              <a:t>NO FINANCIAL RELANTIONSHIP or other nature to </a:t>
            </a:r>
            <a:r>
              <a:rPr lang="en-US" altLang="en-US" sz="2000" dirty="0" err="1">
                <a:solidFill>
                  <a:schemeClr val="tx1">
                    <a:lumMod val="85000"/>
                    <a:lumOff val="15000"/>
                  </a:schemeClr>
                </a:solidFill>
              </a:rPr>
              <a:t>tabacco</a:t>
            </a:r>
            <a:r>
              <a:rPr lang="en-US" altLang="en-US" sz="2000" dirty="0">
                <a:solidFill>
                  <a:schemeClr val="tx1">
                    <a:lumMod val="85000"/>
                    <a:lumOff val="15000"/>
                  </a:schemeClr>
                </a:solidFill>
              </a:rPr>
              <a:t> industry </a:t>
            </a:r>
          </a:p>
          <a:p>
            <a:pPr algn="just"/>
            <a:endParaRPr lang="ro-RO" altLang="en-US" sz="2000" dirty="0">
              <a:solidFill>
                <a:schemeClr val="tx1">
                  <a:lumMod val="85000"/>
                  <a:lumOff val="15000"/>
                </a:scheme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2</a:t>
            </a:fld>
            <a:endParaRPr lang="en-US" dirty="0"/>
          </a:p>
        </p:txBody>
      </p:sp>
    </p:spTree>
    <p:extLst>
      <p:ext uri="{BB962C8B-B14F-4D97-AF65-F5344CB8AC3E}">
        <p14:creationId xmlns:p14="http://schemas.microsoft.com/office/powerpoint/2010/main" val="2109940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762000"/>
          </a:xfrm>
        </p:spPr>
        <p:txBody>
          <a:bodyPr>
            <a:normAutofit/>
          </a:bodyPr>
          <a:lstStyle/>
          <a:p>
            <a:pPr algn="ctr"/>
            <a:r>
              <a:rPr lang="ro-RO" sz="3200" b="1" dirty="0">
                <a:solidFill>
                  <a:srgbClr val="326970"/>
                </a:solidFill>
              </a:rPr>
              <a:t>4. Melatonin Biosynthesis</a:t>
            </a:r>
          </a:p>
        </p:txBody>
      </p:sp>
      <p:sp>
        <p:nvSpPr>
          <p:cNvPr id="3" name="Content Placeholder 2"/>
          <p:cNvSpPr>
            <a:spLocks noGrp="1"/>
          </p:cNvSpPr>
          <p:nvPr>
            <p:ph idx="1"/>
          </p:nvPr>
        </p:nvSpPr>
        <p:spPr>
          <a:xfrm>
            <a:off x="152400" y="1569027"/>
            <a:ext cx="5410200" cy="4267200"/>
          </a:xfrm>
        </p:spPr>
        <p:txBody>
          <a:bodyPr>
            <a:noAutofit/>
          </a:bodyPr>
          <a:lstStyle/>
          <a:p>
            <a:pPr algn="just">
              <a:lnSpc>
                <a:spcPct val="120000"/>
              </a:lnSpc>
            </a:pPr>
            <a:r>
              <a:rPr lang="en-US" sz="1600" dirty="0"/>
              <a:t>A potential mechanism associating diet and sleep improvement … </a:t>
            </a:r>
            <a:r>
              <a:rPr lang="ro-RO" sz="1600" dirty="0"/>
              <a:t>is </a:t>
            </a:r>
            <a:r>
              <a:rPr lang="en-US" sz="1600" dirty="0"/>
              <a:t>the</a:t>
            </a:r>
            <a:r>
              <a:rPr lang="en-US" sz="1600" b="1" dirty="0"/>
              <a:t> tryptophan</a:t>
            </a:r>
            <a:r>
              <a:rPr lang="ro-RO" sz="1600" b="1" dirty="0"/>
              <a:t> </a:t>
            </a:r>
            <a:r>
              <a:rPr lang="en-US" sz="1600" b="1" dirty="0"/>
              <a:t>-</a:t>
            </a:r>
            <a:r>
              <a:rPr lang="ro-RO" sz="1600" b="1" dirty="0"/>
              <a:t> </a:t>
            </a:r>
            <a:r>
              <a:rPr lang="en-US" sz="1600" b="1" dirty="0"/>
              <a:t>serotonin</a:t>
            </a:r>
            <a:r>
              <a:rPr lang="ro-RO" sz="1600" b="1" dirty="0"/>
              <a:t> </a:t>
            </a:r>
            <a:r>
              <a:rPr lang="en-US" sz="1600" b="1" dirty="0"/>
              <a:t>-</a:t>
            </a:r>
            <a:r>
              <a:rPr lang="ro-RO" sz="1600" b="1" dirty="0"/>
              <a:t> </a:t>
            </a:r>
            <a:r>
              <a:rPr lang="en-US" sz="1600" b="1" dirty="0"/>
              <a:t>melatonin system</a:t>
            </a:r>
            <a:r>
              <a:rPr lang="en-US" sz="1600" dirty="0"/>
              <a:t>.</a:t>
            </a:r>
          </a:p>
          <a:p>
            <a:pPr algn="just">
              <a:lnSpc>
                <a:spcPct val="120000"/>
              </a:lnSpc>
            </a:pPr>
            <a:endParaRPr lang="ro-RO" sz="1600" b="1" dirty="0"/>
          </a:p>
          <a:p>
            <a:pPr algn="just"/>
            <a:r>
              <a:rPr lang="en-US" sz="1600" dirty="0"/>
              <a:t>With </a:t>
            </a:r>
            <a:r>
              <a:rPr lang="en-US" sz="1600" b="1" dirty="0"/>
              <a:t>evening</a:t>
            </a:r>
            <a:r>
              <a:rPr lang="ro-RO" sz="1600" b="1" dirty="0"/>
              <a:t> </a:t>
            </a:r>
            <a:r>
              <a:rPr lang="en-US" sz="1600" b="1" dirty="0"/>
              <a:t>darkness</a:t>
            </a:r>
            <a:r>
              <a:rPr lang="en-US" sz="1600" dirty="0"/>
              <a:t> in the pineal gland of the brain </a:t>
            </a:r>
            <a:r>
              <a:rPr lang="en-US" sz="1600" b="1" dirty="0"/>
              <a:t>serotonin is converted into melatonin </a:t>
            </a:r>
            <a:r>
              <a:rPr lang="ro-RO" sz="1600" dirty="0"/>
              <a:t>– </a:t>
            </a:r>
            <a:endParaRPr lang="en-US" sz="1600" dirty="0"/>
          </a:p>
          <a:p>
            <a:pPr algn="just"/>
            <a:endParaRPr lang="en-US" sz="1600" b="1" dirty="0"/>
          </a:p>
          <a:p>
            <a:pPr algn="just"/>
            <a:r>
              <a:rPr lang="en-US" sz="1600" b="1" dirty="0"/>
              <a:t>playing a central role in the sleep</a:t>
            </a:r>
            <a:r>
              <a:rPr lang="ro-RO" sz="1600" b="1" dirty="0"/>
              <a:t> - </a:t>
            </a:r>
            <a:r>
              <a:rPr lang="en-US" sz="1600" b="1" dirty="0"/>
              <a:t>wake cycle, sleep</a:t>
            </a:r>
            <a:r>
              <a:rPr lang="ro-RO" sz="1600" b="1" dirty="0"/>
              <a:t> </a:t>
            </a:r>
            <a:r>
              <a:rPr lang="en-US" sz="1600" b="1" dirty="0"/>
              <a:t>induction</a:t>
            </a:r>
            <a:r>
              <a:rPr lang="en-US" sz="1600" dirty="0"/>
              <a:t> and maintenance until dawn</a:t>
            </a:r>
            <a:r>
              <a:rPr lang="ro-RO" sz="1600" dirty="0"/>
              <a:t>/morning </a:t>
            </a:r>
            <a:r>
              <a:rPr lang="en-US" sz="1600" dirty="0"/>
              <a:t>  </a:t>
            </a:r>
            <a:endParaRPr lang="ro-RO" sz="1600" dirty="0"/>
          </a:p>
          <a:p>
            <a:pPr algn="just">
              <a:buNone/>
            </a:pPr>
            <a:endParaRPr lang="ro-RO" sz="1600" dirty="0"/>
          </a:p>
          <a:p>
            <a:pPr algn="just"/>
            <a:r>
              <a:rPr lang="en-US" sz="1600" b="1" dirty="0"/>
              <a:t>Melatonin supplements </a:t>
            </a:r>
            <a:r>
              <a:rPr lang="en-US" sz="1600" dirty="0"/>
              <a:t>are widely used to</a:t>
            </a:r>
            <a:r>
              <a:rPr lang="ro-RO" sz="1600" dirty="0"/>
              <a:t> </a:t>
            </a:r>
            <a:r>
              <a:rPr lang="en-US" sz="1600" dirty="0"/>
              <a:t>treat insomnia and sleep apnea, </a:t>
            </a:r>
            <a:r>
              <a:rPr lang="en-US" sz="1600" b="1" dirty="0"/>
              <a:t>helping in improving sleep quality and duration.</a:t>
            </a:r>
            <a:endParaRPr lang="ro-RO" sz="1600" b="1" dirty="0"/>
          </a:p>
          <a:p>
            <a:pPr algn="just">
              <a:lnSpc>
                <a:spcPct val="120000"/>
              </a:lnSpc>
            </a:pPr>
            <a:endParaRPr lang="ro-RO" sz="1600" dirty="0"/>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3600" y="1447800"/>
            <a:ext cx="2824593" cy="1762368"/>
          </a:xfrm>
          <a:prstGeom prst="rect">
            <a:avLst/>
          </a:prstGeom>
          <a:noFill/>
          <a:ln w="9525">
            <a:solidFill>
              <a:srgbClr val="2A495C"/>
            </a:solidFill>
            <a:miter lim="800000"/>
            <a:headEnd/>
            <a:tailEnd/>
          </a:ln>
        </p:spPr>
      </p:pic>
      <p:sp>
        <p:nvSpPr>
          <p:cNvPr id="7" name="Rectangle 6"/>
          <p:cNvSpPr/>
          <p:nvPr/>
        </p:nvSpPr>
        <p:spPr>
          <a:xfrm>
            <a:off x="381000" y="6172200"/>
            <a:ext cx="5105400" cy="461665"/>
          </a:xfrm>
          <a:prstGeom prst="rect">
            <a:avLst/>
          </a:prstGeom>
        </p:spPr>
        <p:txBody>
          <a:bodyPr wrap="square">
            <a:spAutoFit/>
          </a:bodyPr>
          <a:lstStyle/>
          <a:p>
            <a:pPr algn="ctr"/>
            <a:r>
              <a:rPr lang="ro-RO" sz="1200" i="1" dirty="0"/>
              <a:t>Masters, A.; Melatonin, the Hormone of Darkness: From Sleep </a:t>
            </a:r>
            <a:r>
              <a:rPr lang="en-US" sz="1200" i="1" dirty="0"/>
              <a:t>Promotion to Ebola Treatment. Brain </a:t>
            </a:r>
            <a:r>
              <a:rPr lang="en-US" sz="1200" i="1" dirty="0" err="1"/>
              <a:t>Disord</a:t>
            </a:r>
            <a:r>
              <a:rPr lang="en-US" sz="1200" i="1" dirty="0"/>
              <a:t>. </a:t>
            </a:r>
            <a:r>
              <a:rPr lang="en-US" sz="1200" i="1" dirty="0" err="1"/>
              <a:t>Ther</a:t>
            </a:r>
            <a:r>
              <a:rPr lang="en-US" sz="1200" i="1" dirty="0"/>
              <a:t>. </a:t>
            </a:r>
            <a:r>
              <a:rPr lang="en-US" sz="1200" b="1" i="1" dirty="0"/>
              <a:t>2014</a:t>
            </a:r>
            <a:endParaRPr lang="ro-RO" sz="1200" i="1" dirty="0"/>
          </a:p>
        </p:txBody>
      </p:sp>
      <p:pic>
        <p:nvPicPr>
          <p:cNvPr id="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91200" y="3429000"/>
            <a:ext cx="3252788" cy="2995612"/>
          </a:xfrm>
          <a:prstGeom prst="rect">
            <a:avLst/>
          </a:prstGeom>
          <a:noFill/>
          <a:ln w="9525">
            <a:noFill/>
            <a:miter lim="800000"/>
            <a:headEnd/>
            <a:tailEnd/>
          </a:ln>
        </p:spPr>
      </p:pic>
      <p:sp>
        <p:nvSpPr>
          <p:cNvPr id="9" name="Rounded Rectangle 8"/>
          <p:cNvSpPr/>
          <p:nvPr/>
        </p:nvSpPr>
        <p:spPr>
          <a:xfrm>
            <a:off x="6248400" y="4038600"/>
            <a:ext cx="2133600"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534400" cy="1066800"/>
          </a:xfrm>
        </p:spPr>
        <p:txBody>
          <a:bodyPr>
            <a:normAutofit/>
          </a:bodyPr>
          <a:lstStyle/>
          <a:p>
            <a:r>
              <a:rPr lang="en-US" sz="3200" b="1" dirty="0">
                <a:solidFill>
                  <a:srgbClr val="2A495C"/>
                </a:solidFill>
              </a:rPr>
              <a:t>Diet may affect melatonin biosynthetic pathway at different levels</a:t>
            </a:r>
            <a:endParaRPr lang="ro-RO" sz="3200" b="1" dirty="0">
              <a:solidFill>
                <a:srgbClr val="326970"/>
              </a:solidFill>
            </a:endParaRPr>
          </a:p>
        </p:txBody>
      </p:sp>
      <p:sp>
        <p:nvSpPr>
          <p:cNvPr id="3" name="Content Placeholder 2"/>
          <p:cNvSpPr>
            <a:spLocks noGrp="1"/>
          </p:cNvSpPr>
          <p:nvPr>
            <p:ph idx="1"/>
          </p:nvPr>
        </p:nvSpPr>
        <p:spPr>
          <a:xfrm>
            <a:off x="152400" y="1898362"/>
            <a:ext cx="5181600" cy="4038600"/>
          </a:xfrm>
        </p:spPr>
        <p:txBody>
          <a:bodyPr>
            <a:normAutofit fontScale="62500" lnSpcReduction="20000"/>
          </a:bodyPr>
          <a:lstStyle/>
          <a:p>
            <a:pPr algn="just">
              <a:lnSpc>
                <a:spcPct val="120000"/>
              </a:lnSpc>
            </a:pPr>
            <a:r>
              <a:rPr lang="ro-RO" b="1" dirty="0">
                <a:latin typeface="+mj-lt"/>
              </a:rPr>
              <a:t>First pathway some foods and </a:t>
            </a:r>
            <a:r>
              <a:rPr lang="en-US" b="1" dirty="0">
                <a:latin typeface="+mj-lt"/>
              </a:rPr>
              <a:t>beverages</a:t>
            </a:r>
            <a:r>
              <a:rPr lang="en-US" dirty="0">
                <a:latin typeface="+mj-lt"/>
              </a:rPr>
              <a:t>, most of which are typical of the Mediterranean diet</a:t>
            </a:r>
            <a:r>
              <a:rPr lang="ro-RO" dirty="0">
                <a:latin typeface="+mj-lt"/>
              </a:rPr>
              <a:t> </a:t>
            </a:r>
            <a:r>
              <a:rPr lang="en-US" dirty="0">
                <a:latin typeface="+mj-lt"/>
                <a:cs typeface="Arial"/>
              </a:rPr>
              <a:t>→</a:t>
            </a:r>
            <a:r>
              <a:rPr lang="ro-RO" dirty="0">
                <a:latin typeface="+mj-lt"/>
                <a:cs typeface="Arial"/>
              </a:rPr>
              <a:t> </a:t>
            </a:r>
            <a:r>
              <a:rPr lang="en-US" dirty="0">
                <a:latin typeface="+mj-lt"/>
              </a:rPr>
              <a:t> </a:t>
            </a:r>
            <a:r>
              <a:rPr lang="en-US" b="1" dirty="0">
                <a:latin typeface="+mj-lt"/>
              </a:rPr>
              <a:t>are natural sources of</a:t>
            </a:r>
            <a:r>
              <a:rPr lang="ro-RO" b="1" dirty="0">
                <a:latin typeface="+mj-lt"/>
              </a:rPr>
              <a:t> </a:t>
            </a:r>
            <a:r>
              <a:rPr lang="en-US" b="1" dirty="0">
                <a:latin typeface="+mj-lt"/>
              </a:rPr>
              <a:t>melatonin precursors </a:t>
            </a:r>
            <a:r>
              <a:rPr lang="ro-RO" b="1" dirty="0">
                <a:latin typeface="+mj-lt"/>
              </a:rPr>
              <a:t>- </a:t>
            </a:r>
            <a:r>
              <a:rPr lang="en-US" b="1" dirty="0">
                <a:latin typeface="+mj-lt"/>
              </a:rPr>
              <a:t>tryptophan and serotonin</a:t>
            </a:r>
            <a:endParaRPr lang="ro-RO" b="1" dirty="0">
              <a:latin typeface="+mj-lt"/>
            </a:endParaRPr>
          </a:p>
          <a:p>
            <a:pPr algn="just">
              <a:lnSpc>
                <a:spcPct val="120000"/>
              </a:lnSpc>
              <a:buNone/>
            </a:pPr>
            <a:endParaRPr lang="ro-RO" dirty="0">
              <a:latin typeface="+mj-lt"/>
            </a:endParaRPr>
          </a:p>
          <a:p>
            <a:pPr algn="just">
              <a:lnSpc>
                <a:spcPct val="120000"/>
              </a:lnSpc>
            </a:pPr>
            <a:r>
              <a:rPr lang="en-US" b="1" dirty="0">
                <a:latin typeface="+mj-lt"/>
              </a:rPr>
              <a:t>Consuming tryptophan</a:t>
            </a:r>
            <a:r>
              <a:rPr lang="ro-RO" b="1" dirty="0">
                <a:latin typeface="+mj-lt"/>
              </a:rPr>
              <a:t> by </a:t>
            </a:r>
            <a:r>
              <a:rPr lang="en-US" b="1" dirty="0">
                <a:latin typeface="+mj-lt"/>
              </a:rPr>
              <a:t>enriched cereals </a:t>
            </a:r>
            <a:r>
              <a:rPr lang="en-US" dirty="0">
                <a:latin typeface="+mj-lt"/>
              </a:rPr>
              <a:t>for one-week increased plasma levels of</a:t>
            </a:r>
            <a:r>
              <a:rPr lang="ro-RO" dirty="0">
                <a:latin typeface="+mj-lt"/>
              </a:rPr>
              <a:t> </a:t>
            </a:r>
            <a:r>
              <a:rPr lang="en-US" dirty="0">
                <a:latin typeface="+mj-lt"/>
              </a:rPr>
              <a:t>serotonin and melatonin</a:t>
            </a:r>
            <a:r>
              <a:rPr lang="en-US" dirty="0">
                <a:latin typeface="+mj-lt"/>
                <a:cs typeface="Arial"/>
              </a:rPr>
              <a:t> </a:t>
            </a:r>
            <a:endParaRPr lang="ro-RO" dirty="0">
              <a:latin typeface="+mj-lt"/>
              <a:cs typeface="Arial"/>
            </a:endParaRPr>
          </a:p>
          <a:p>
            <a:pPr algn="just">
              <a:lnSpc>
                <a:spcPct val="120000"/>
              </a:lnSpc>
            </a:pPr>
            <a:r>
              <a:rPr lang="en-US" dirty="0">
                <a:latin typeface="+mj-lt"/>
                <a:cs typeface="Arial"/>
              </a:rPr>
              <a:t>→</a:t>
            </a:r>
            <a:r>
              <a:rPr lang="en-US" dirty="0">
                <a:latin typeface="+mj-lt"/>
              </a:rPr>
              <a:t> </a:t>
            </a:r>
            <a:r>
              <a:rPr lang="en-US" b="1" dirty="0">
                <a:latin typeface="+mj-lt"/>
              </a:rPr>
              <a:t>increased sleep efficiency, total sleep time</a:t>
            </a:r>
            <a:endParaRPr lang="ro-RO" b="1" dirty="0">
              <a:latin typeface="+mj-lt"/>
            </a:endParaRPr>
          </a:p>
          <a:p>
            <a:pPr algn="just">
              <a:lnSpc>
                <a:spcPct val="120000"/>
              </a:lnSpc>
            </a:pPr>
            <a:r>
              <a:rPr lang="en-US" b="1" dirty="0">
                <a:latin typeface="+mj-lt"/>
              </a:rPr>
              <a:t>decreased</a:t>
            </a:r>
            <a:r>
              <a:rPr lang="ro-RO" b="1" dirty="0">
                <a:latin typeface="+mj-lt"/>
              </a:rPr>
              <a:t> </a:t>
            </a:r>
            <a:r>
              <a:rPr lang="en-US" b="1" dirty="0">
                <a:latin typeface="+mj-lt"/>
              </a:rPr>
              <a:t>sleep fragmentation</a:t>
            </a:r>
            <a:r>
              <a:rPr lang="en-US" dirty="0">
                <a:latin typeface="+mj-lt"/>
              </a:rPr>
              <a:t> </a:t>
            </a:r>
          </a:p>
          <a:p>
            <a:pPr algn="just">
              <a:lnSpc>
                <a:spcPct val="120000"/>
              </a:lnSpc>
            </a:pPr>
            <a:r>
              <a:rPr lang="en-US" b="1" dirty="0">
                <a:latin typeface="+mj-lt"/>
                <a:cs typeface="Arial"/>
              </a:rPr>
              <a:t>→ increased performance </a:t>
            </a:r>
            <a:endParaRPr lang="ro-RO" b="1" dirty="0">
              <a:latin typeface="+mj-lt"/>
            </a:endParaRPr>
          </a:p>
          <a:p>
            <a:pPr algn="just">
              <a:lnSpc>
                <a:spcPct val="120000"/>
              </a:lnSpc>
            </a:pPr>
            <a:endParaRPr lang="ro-RO" dirty="0">
              <a:latin typeface="+mj-lt"/>
            </a:endParaRPr>
          </a:p>
          <a:p>
            <a:pPr algn="just">
              <a:lnSpc>
                <a:spcPct val="120000"/>
              </a:lnSpc>
            </a:pPr>
            <a:endParaRPr lang="ro-RO" dirty="0">
              <a:latin typeface="+mj-lt"/>
            </a:endParaRPr>
          </a:p>
        </p:txBody>
      </p:sp>
      <p:sp>
        <p:nvSpPr>
          <p:cNvPr id="6" name="Rounded Rectangle 5"/>
          <p:cNvSpPr/>
          <p:nvPr/>
        </p:nvSpPr>
        <p:spPr>
          <a:xfrm>
            <a:off x="6019800" y="2819400"/>
            <a:ext cx="2438400" cy="228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7" name="Rounded Rectangle 6"/>
          <p:cNvSpPr/>
          <p:nvPr/>
        </p:nvSpPr>
        <p:spPr>
          <a:xfrm>
            <a:off x="6934200" y="3505200"/>
            <a:ext cx="1600200" cy="228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8" name="Rectangle 7"/>
          <p:cNvSpPr/>
          <p:nvPr/>
        </p:nvSpPr>
        <p:spPr>
          <a:xfrm>
            <a:off x="152400" y="6235125"/>
            <a:ext cx="8686800" cy="584775"/>
          </a:xfrm>
          <a:prstGeom prst="rect">
            <a:avLst/>
          </a:prstGeom>
        </p:spPr>
        <p:txBody>
          <a:bodyPr wrap="square">
            <a:spAutoFit/>
          </a:bodyPr>
          <a:lstStyle/>
          <a:p>
            <a:pPr algn="ctr"/>
            <a:r>
              <a:rPr lang="it-IT" sz="1600" i="1" dirty="0"/>
              <a:t>Iriti, M.; J. Pineal Res. 2010</a:t>
            </a:r>
            <a:r>
              <a:rPr lang="ro-RO" sz="1600" i="1" dirty="0"/>
              <a:t> Pocivavsek, A.; </a:t>
            </a:r>
            <a:r>
              <a:rPr lang="en-US" sz="1600" i="1" dirty="0"/>
              <a:t> Sleep 2017, </a:t>
            </a:r>
            <a:r>
              <a:rPr lang="ro-RO" sz="1600" i="1" dirty="0"/>
              <a:t>Bravo, R.; </a:t>
            </a:r>
            <a:r>
              <a:rPr lang="en-US" sz="1600" i="1" dirty="0"/>
              <a:t>Age</a:t>
            </a:r>
            <a:r>
              <a:rPr lang="ro-RO" sz="1600" i="1" dirty="0"/>
              <a:t> (Dordr) 2013,</a:t>
            </a:r>
            <a:r>
              <a:rPr lang="en-US" sz="1600" i="1" dirty="0">
                <a:latin typeface="URWPalladioL-Bold"/>
              </a:rPr>
              <a:t> Monika </a:t>
            </a:r>
            <a:r>
              <a:rPr lang="en-US" sz="1600" i="1" dirty="0" err="1">
                <a:latin typeface="URWPalladioL-Bold"/>
              </a:rPr>
              <a:t>Sejbuk</a:t>
            </a:r>
            <a:r>
              <a:rPr lang="en-US" sz="1600" i="1" dirty="0">
                <a:latin typeface="URWPalladioL-Bold"/>
              </a:rPr>
              <a:t> </a:t>
            </a:r>
            <a:r>
              <a:rPr lang="en-US" sz="1600" i="1" dirty="0"/>
              <a:t>Nutrients 2022</a:t>
            </a:r>
            <a:endParaRPr lang="ro-RO" sz="1600" i="1" dirty="0"/>
          </a:p>
        </p:txBody>
      </p:sp>
      <p:pic>
        <p:nvPicPr>
          <p:cNvPr id="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62600" y="1752600"/>
            <a:ext cx="3352800" cy="42291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0" y="3657600"/>
            <a:ext cx="5486400" cy="2438400"/>
          </a:xfrm>
        </p:spPr>
        <p:txBody>
          <a:bodyPr>
            <a:noAutofit/>
          </a:bodyPr>
          <a:lstStyle/>
          <a:p>
            <a:pPr algn="just">
              <a:lnSpc>
                <a:spcPct val="120000"/>
              </a:lnSpc>
              <a:buNone/>
            </a:pPr>
            <a:r>
              <a:rPr lang="en-US" sz="1600" b="1" dirty="0">
                <a:latin typeface="+mj-lt"/>
              </a:rPr>
              <a:t>Finally, some nutrients </a:t>
            </a:r>
            <a:r>
              <a:rPr lang="en-US" sz="1600" dirty="0">
                <a:latin typeface="+mj-lt"/>
              </a:rPr>
              <a:t>characteristic of the Mediterranean dietary pattern</a:t>
            </a:r>
            <a:r>
              <a:rPr lang="ro-RO" sz="1600" dirty="0">
                <a:latin typeface="+mj-lt"/>
              </a:rPr>
              <a:t> </a:t>
            </a:r>
            <a:r>
              <a:rPr lang="en-US" sz="1600" dirty="0">
                <a:latin typeface="+mj-lt"/>
              </a:rPr>
              <a:t> such as </a:t>
            </a:r>
            <a:endParaRPr lang="ro-RO" sz="1600" dirty="0">
              <a:latin typeface="+mj-lt"/>
            </a:endParaRPr>
          </a:p>
          <a:p>
            <a:pPr algn="just">
              <a:lnSpc>
                <a:spcPct val="120000"/>
              </a:lnSpc>
              <a:buFontTx/>
              <a:buChar char="-"/>
            </a:pPr>
            <a:r>
              <a:rPr lang="en-US" sz="1600" dirty="0">
                <a:latin typeface="+mj-lt"/>
              </a:rPr>
              <a:t>n-3</a:t>
            </a:r>
            <a:r>
              <a:rPr lang="ro-RO" sz="1600" dirty="0">
                <a:latin typeface="+mj-lt"/>
              </a:rPr>
              <a:t> </a:t>
            </a:r>
            <a:r>
              <a:rPr lang="en-US" sz="1600" dirty="0">
                <a:latin typeface="+mj-lt"/>
              </a:rPr>
              <a:t>fatty acids</a:t>
            </a:r>
            <a:r>
              <a:rPr lang="ro-RO" sz="1600" dirty="0">
                <a:latin typeface="+mj-lt"/>
              </a:rPr>
              <a:t>/</a:t>
            </a:r>
            <a:r>
              <a:rPr lang="en-US" sz="1600" dirty="0">
                <a:latin typeface="+mj-lt"/>
              </a:rPr>
              <a:t>found in fish and nuts, seeds and dried fruit and</a:t>
            </a:r>
            <a:endParaRPr lang="ro-RO" sz="1600" dirty="0">
              <a:latin typeface="+mj-lt"/>
            </a:endParaRPr>
          </a:p>
          <a:p>
            <a:pPr algn="just">
              <a:lnSpc>
                <a:spcPct val="120000"/>
              </a:lnSpc>
              <a:buFontTx/>
              <a:buChar char="-"/>
            </a:pPr>
            <a:r>
              <a:rPr lang="en-US" sz="1600" dirty="0">
                <a:latin typeface="+mj-lt"/>
              </a:rPr>
              <a:t> B</a:t>
            </a:r>
            <a:r>
              <a:rPr lang="ro-RO" sz="1600" dirty="0">
                <a:latin typeface="+mj-lt"/>
              </a:rPr>
              <a:t> </a:t>
            </a:r>
            <a:r>
              <a:rPr lang="en-US" sz="1600" dirty="0">
                <a:latin typeface="+mj-lt"/>
              </a:rPr>
              <a:t>group vitamins</a:t>
            </a:r>
            <a:r>
              <a:rPr lang="ro-RO" sz="1600" dirty="0">
                <a:latin typeface="+mj-lt"/>
              </a:rPr>
              <a:t>/</a:t>
            </a:r>
            <a:r>
              <a:rPr lang="en-US" sz="1600" dirty="0">
                <a:latin typeface="+mj-lt"/>
              </a:rPr>
              <a:t>found in</a:t>
            </a:r>
            <a:r>
              <a:rPr lang="ro-RO" sz="1600" dirty="0">
                <a:latin typeface="+mj-lt"/>
              </a:rPr>
              <a:t> </a:t>
            </a:r>
            <a:r>
              <a:rPr lang="en-US" sz="1600" dirty="0">
                <a:latin typeface="+mj-lt"/>
              </a:rPr>
              <a:t>fruit and vegetables, </a:t>
            </a:r>
          </a:p>
          <a:p>
            <a:pPr algn="just">
              <a:lnSpc>
                <a:spcPct val="120000"/>
              </a:lnSpc>
              <a:buNone/>
            </a:pPr>
            <a:r>
              <a:rPr lang="ro-RO" sz="1600" b="1" dirty="0">
                <a:latin typeface="+mj-lt"/>
              </a:rPr>
              <a:t>	can </a:t>
            </a:r>
            <a:r>
              <a:rPr lang="en-US" sz="1600" b="1" dirty="0">
                <a:latin typeface="+mj-lt"/>
              </a:rPr>
              <a:t>affect melatonin biosynthesis in the brain </a:t>
            </a:r>
            <a:endParaRPr lang="ro-RO" sz="1600" b="1" dirty="0">
              <a:latin typeface="+mj-lt"/>
            </a:endParaRPr>
          </a:p>
          <a:p>
            <a:pPr algn="just"/>
            <a:r>
              <a:rPr lang="en-US" sz="1600" b="1" dirty="0">
                <a:latin typeface="+mj-lt"/>
              </a:rPr>
              <a:t>Lower B vitamins intake </a:t>
            </a:r>
            <a:r>
              <a:rPr lang="ro-RO" sz="1600" b="1" dirty="0">
                <a:latin typeface="+mj-lt"/>
              </a:rPr>
              <a:t> was corelate with  poor quality of sleep</a:t>
            </a:r>
            <a:endParaRPr lang="ro-RO" sz="1600" dirty="0">
              <a:latin typeface="+mj-lt"/>
            </a:endParaRPr>
          </a:p>
        </p:txBody>
      </p:sp>
      <p:sp>
        <p:nvSpPr>
          <p:cNvPr id="4" name="Title 1"/>
          <p:cNvSpPr>
            <a:spLocks noGrp="1"/>
          </p:cNvSpPr>
          <p:nvPr>
            <p:ph type="title"/>
          </p:nvPr>
        </p:nvSpPr>
        <p:spPr>
          <a:xfrm>
            <a:off x="228600" y="533400"/>
            <a:ext cx="8686800" cy="914400"/>
          </a:xfrm>
          <a:solidFill>
            <a:schemeClr val="bg1"/>
          </a:solidFill>
        </p:spPr>
        <p:txBody>
          <a:bodyPr>
            <a:noAutofit/>
          </a:bodyPr>
          <a:lstStyle/>
          <a:p>
            <a:pPr algn="ctr"/>
            <a:r>
              <a:rPr lang="en-US" sz="2800" b="1" dirty="0">
                <a:solidFill>
                  <a:srgbClr val="2A495C"/>
                </a:solidFill>
              </a:rPr>
              <a:t>Diet may affect melatonin biosynthetic pathway at different levels</a:t>
            </a:r>
            <a:endParaRPr lang="ro-RO" sz="2800" b="1" dirty="0">
              <a:solidFill>
                <a:srgbClr val="2A495C"/>
              </a:solidFill>
            </a:endParaRPr>
          </a:p>
        </p:txBody>
      </p:sp>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62600" y="1600200"/>
            <a:ext cx="3275905" cy="1905000"/>
          </a:xfrm>
          <a:prstGeom prst="rect">
            <a:avLst/>
          </a:prstGeom>
          <a:noFill/>
          <a:ln w="9525">
            <a:noFill/>
            <a:miter lim="800000"/>
            <a:headEnd/>
            <a:tailEnd/>
          </a:ln>
        </p:spPr>
      </p:pic>
      <p:sp>
        <p:nvSpPr>
          <p:cNvPr id="6" name="Rectangle 5"/>
          <p:cNvSpPr/>
          <p:nvPr/>
        </p:nvSpPr>
        <p:spPr>
          <a:xfrm>
            <a:off x="152400" y="1676400"/>
            <a:ext cx="5257800" cy="1815882"/>
          </a:xfrm>
          <a:prstGeom prst="rect">
            <a:avLst/>
          </a:prstGeom>
        </p:spPr>
        <p:txBody>
          <a:bodyPr wrap="square">
            <a:spAutoFit/>
          </a:bodyPr>
          <a:lstStyle/>
          <a:p>
            <a:pPr algn="just"/>
            <a:r>
              <a:rPr lang="en-US" sz="1600" b="1" dirty="0">
                <a:latin typeface="+mj-lt"/>
              </a:rPr>
              <a:t>A second pathway </a:t>
            </a:r>
            <a:r>
              <a:rPr lang="ro-RO" sz="1600" dirty="0">
                <a:latin typeface="+mj-lt"/>
                <a:cs typeface="Arial"/>
              </a:rPr>
              <a:t>→</a:t>
            </a:r>
            <a:r>
              <a:rPr lang="ro-RO" sz="1600" dirty="0">
                <a:latin typeface="+mj-lt"/>
              </a:rPr>
              <a:t> </a:t>
            </a:r>
            <a:r>
              <a:rPr lang="en-US" sz="1600" dirty="0">
                <a:latin typeface="+mj-lt"/>
              </a:rPr>
              <a:t>is by affecting the </a:t>
            </a:r>
            <a:r>
              <a:rPr lang="en-US" sz="1600" b="1" dirty="0">
                <a:latin typeface="+mj-lt"/>
              </a:rPr>
              <a:t>transport of tryptophan across the BBB</a:t>
            </a:r>
            <a:r>
              <a:rPr lang="ro-RO" sz="1600" b="1" dirty="0">
                <a:latin typeface="+mj-lt"/>
              </a:rPr>
              <a:t>/</a:t>
            </a:r>
            <a:r>
              <a:rPr lang="en-US" sz="1600" b="1" dirty="0">
                <a:latin typeface="+mj-lt"/>
              </a:rPr>
              <a:t> blood-brain barrier</a:t>
            </a:r>
            <a:r>
              <a:rPr lang="en-US" sz="1600" dirty="0">
                <a:latin typeface="+mj-lt"/>
              </a:rPr>
              <a:t> </a:t>
            </a:r>
            <a:r>
              <a:rPr lang="ro-RO" sz="1600" dirty="0">
                <a:latin typeface="+mj-lt"/>
                <a:cs typeface="Arial"/>
              </a:rPr>
              <a:t>→ </a:t>
            </a:r>
            <a:r>
              <a:rPr lang="ro-RO" sz="1600" b="1" dirty="0">
                <a:latin typeface="+mj-lt"/>
              </a:rPr>
              <a:t>for melatonin synthesis </a:t>
            </a:r>
          </a:p>
          <a:p>
            <a:pPr algn="just"/>
            <a:endParaRPr lang="ro-RO" sz="1600" b="1" dirty="0">
              <a:latin typeface="+mj-lt"/>
            </a:endParaRPr>
          </a:p>
          <a:p>
            <a:pPr algn="just"/>
            <a:r>
              <a:rPr lang="ro-RO" sz="1600" dirty="0">
                <a:latin typeface="+mj-lt"/>
                <a:cs typeface="Arial"/>
              </a:rPr>
              <a:t>→ </a:t>
            </a:r>
            <a:r>
              <a:rPr lang="en-US" sz="1600" dirty="0">
                <a:latin typeface="+mj-lt"/>
              </a:rPr>
              <a:t>a </a:t>
            </a:r>
            <a:r>
              <a:rPr lang="en-US" sz="1600" b="1" dirty="0">
                <a:latin typeface="+mj-lt"/>
              </a:rPr>
              <a:t>high carbohydrate diet </a:t>
            </a:r>
            <a:r>
              <a:rPr lang="en-US" sz="1600" dirty="0">
                <a:latin typeface="+mj-lt"/>
              </a:rPr>
              <a:t>favors tryptophan entry into the brain</a:t>
            </a:r>
            <a:r>
              <a:rPr lang="ro-RO" sz="1600" dirty="0">
                <a:latin typeface="+mj-lt"/>
                <a:cs typeface="Arial"/>
              </a:rPr>
              <a:t> → </a:t>
            </a:r>
            <a:r>
              <a:rPr lang="en-US" sz="1600" b="1" dirty="0">
                <a:latin typeface="+mj-lt"/>
              </a:rPr>
              <a:t>promoting</a:t>
            </a:r>
            <a:r>
              <a:rPr lang="ro-RO" sz="1600" b="1" dirty="0">
                <a:latin typeface="+mj-lt"/>
              </a:rPr>
              <a:t> </a:t>
            </a:r>
            <a:r>
              <a:rPr lang="en-US" sz="1600" b="1" dirty="0">
                <a:latin typeface="+mj-lt"/>
              </a:rPr>
              <a:t>sleep </a:t>
            </a:r>
            <a:r>
              <a:rPr lang="ro-RO" sz="1600" b="1" dirty="0">
                <a:latin typeface="+mj-lt"/>
              </a:rPr>
              <a:t>by</a:t>
            </a:r>
            <a:r>
              <a:rPr lang="en-US" sz="1600" b="1" dirty="0">
                <a:latin typeface="+mj-lt"/>
              </a:rPr>
              <a:t> increased production of serotonin </a:t>
            </a:r>
            <a:endParaRPr lang="ro-RO" sz="1600" dirty="0">
              <a:latin typeface="+mj-lt"/>
            </a:endParaRPr>
          </a:p>
        </p:txBody>
      </p:sp>
      <p:sp>
        <p:nvSpPr>
          <p:cNvPr id="7" name="Rectangle 6"/>
          <p:cNvSpPr/>
          <p:nvPr/>
        </p:nvSpPr>
        <p:spPr>
          <a:xfrm>
            <a:off x="7086600" y="2971800"/>
            <a:ext cx="1880643" cy="461665"/>
          </a:xfrm>
          <a:prstGeom prst="rect">
            <a:avLst/>
          </a:prstGeom>
        </p:spPr>
        <p:txBody>
          <a:bodyPr wrap="none">
            <a:spAutoFit/>
          </a:bodyPr>
          <a:lstStyle/>
          <a:p>
            <a:pPr algn="ctr"/>
            <a:r>
              <a:rPr lang="ro-RO" sz="1200" i="1" dirty="0"/>
              <a:t>Barbara Strasser</a:t>
            </a:r>
          </a:p>
          <a:p>
            <a:pPr algn="ctr"/>
            <a:r>
              <a:rPr lang="en-US" sz="1200" i="1" dirty="0"/>
              <a:t>Aging and Disease 2018 </a:t>
            </a:r>
            <a:endParaRPr lang="ro-RO" sz="1200" i="1" dirty="0"/>
          </a:p>
        </p:txBody>
      </p:sp>
      <p:pic>
        <p:nvPicPr>
          <p:cNvPr id="3077" name="Picture 5" descr="Vitamin B | Bogatstvo je zdravlj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66800" y="5105400"/>
            <a:ext cx="2362200" cy="1579480"/>
          </a:xfrm>
          <a:prstGeom prst="rect">
            <a:avLst/>
          </a:prstGeom>
          <a:noFill/>
        </p:spPr>
      </p:pic>
      <p:pic>
        <p:nvPicPr>
          <p:cNvPr id="3078"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8600" y="3810000"/>
            <a:ext cx="2286000" cy="1600200"/>
          </a:xfrm>
          <a:prstGeom prst="rect">
            <a:avLst/>
          </a:prstGeom>
          <a:noFill/>
          <a:ln w="9525">
            <a:noFill/>
            <a:miter lim="800000"/>
            <a:headEnd/>
            <a:tailEnd/>
          </a:ln>
        </p:spPr>
      </p:pic>
      <p:sp>
        <p:nvSpPr>
          <p:cNvPr id="10" name="Rectangle 9"/>
          <p:cNvSpPr/>
          <p:nvPr/>
        </p:nvSpPr>
        <p:spPr>
          <a:xfrm>
            <a:off x="4114800" y="6248400"/>
            <a:ext cx="4572000" cy="523220"/>
          </a:xfrm>
          <a:prstGeom prst="rect">
            <a:avLst/>
          </a:prstGeom>
        </p:spPr>
        <p:txBody>
          <a:bodyPr>
            <a:spAutoFit/>
          </a:bodyPr>
          <a:lstStyle/>
          <a:p>
            <a:pPr algn="ctr"/>
            <a:r>
              <a:rPr lang="ro-RO" sz="1400" i="1" dirty="0"/>
              <a:t>Sato-Mito, N.;</a:t>
            </a:r>
            <a:r>
              <a:rPr lang="en-US" sz="1400" i="1" dirty="0"/>
              <a:t>.</a:t>
            </a:r>
            <a:r>
              <a:rPr lang="ro-RO" sz="1400" i="1" dirty="0"/>
              <a:t>Sleep Med. 2011</a:t>
            </a:r>
          </a:p>
          <a:p>
            <a:pPr algn="ctr"/>
            <a:r>
              <a:rPr lang="ro-RO" sz="1400" i="1" dirty="0"/>
              <a:t>Masters, A.; </a:t>
            </a:r>
            <a:r>
              <a:rPr lang="en-US" sz="1400" i="1" dirty="0"/>
              <a:t>Brain </a:t>
            </a:r>
            <a:r>
              <a:rPr lang="en-US" sz="1400" i="1" dirty="0" err="1"/>
              <a:t>Disord</a:t>
            </a:r>
            <a:r>
              <a:rPr lang="en-US" sz="1400" i="1" dirty="0"/>
              <a:t>. </a:t>
            </a:r>
            <a:r>
              <a:rPr lang="en-US" sz="1400" i="1" dirty="0" err="1"/>
              <a:t>Ther</a:t>
            </a:r>
            <a:r>
              <a:rPr lang="en-US" sz="1400" b="1" i="1" dirty="0"/>
              <a:t>. 2014</a:t>
            </a:r>
            <a:endParaRPr lang="ro-RO" sz="1400" b="1" i="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153400" cy="533400"/>
          </a:xfrm>
        </p:spPr>
        <p:txBody>
          <a:bodyPr>
            <a:noAutofit/>
          </a:bodyPr>
          <a:lstStyle/>
          <a:p>
            <a:pPr algn="ctr"/>
            <a:r>
              <a:rPr lang="ro-RO" sz="3200" b="1" dirty="0">
                <a:solidFill>
                  <a:srgbClr val="326970"/>
                </a:solidFill>
              </a:rPr>
              <a:t>5. Microbiota Modulation </a:t>
            </a:r>
          </a:p>
        </p:txBody>
      </p:sp>
      <p:sp>
        <p:nvSpPr>
          <p:cNvPr id="3" name="Content Placeholder 2"/>
          <p:cNvSpPr>
            <a:spLocks noGrp="1"/>
          </p:cNvSpPr>
          <p:nvPr>
            <p:ph idx="1"/>
          </p:nvPr>
        </p:nvSpPr>
        <p:spPr>
          <a:xfrm>
            <a:off x="228600" y="1447800"/>
            <a:ext cx="8610600" cy="4495800"/>
          </a:xfrm>
        </p:spPr>
        <p:txBody>
          <a:bodyPr>
            <a:normAutofit fontScale="62500" lnSpcReduction="20000"/>
          </a:bodyPr>
          <a:lstStyle/>
          <a:p>
            <a:pPr algn="just">
              <a:lnSpc>
                <a:spcPct val="120000"/>
              </a:lnSpc>
            </a:pPr>
            <a:r>
              <a:rPr lang="en-US" dirty="0"/>
              <a:t>Another potential pathway by </a:t>
            </a:r>
            <a:r>
              <a:rPr lang="en-US" b="1" dirty="0"/>
              <a:t>which the diet can improve sleep quality </a:t>
            </a:r>
            <a:r>
              <a:rPr lang="ro-RO" b="1" dirty="0"/>
              <a:t>...</a:t>
            </a:r>
            <a:r>
              <a:rPr lang="en-US" b="1" dirty="0"/>
              <a:t>is the </a:t>
            </a:r>
            <a:r>
              <a:rPr lang="en-US" b="1" dirty="0" err="1"/>
              <a:t>microbiome</a:t>
            </a:r>
            <a:r>
              <a:rPr lang="en-US" b="1" dirty="0"/>
              <a:t> </a:t>
            </a:r>
            <a:endParaRPr lang="ro-RO" b="1" dirty="0"/>
          </a:p>
          <a:p>
            <a:pPr algn="just">
              <a:lnSpc>
                <a:spcPct val="120000"/>
              </a:lnSpc>
              <a:buNone/>
            </a:pPr>
            <a:r>
              <a:rPr lang="en-US" b="1" dirty="0">
                <a:latin typeface="Arial"/>
                <a:cs typeface="Arial"/>
              </a:rPr>
              <a:t>→</a:t>
            </a:r>
            <a:r>
              <a:rPr lang="en-US" b="1" dirty="0"/>
              <a:t> </a:t>
            </a:r>
            <a:r>
              <a:rPr lang="ro-RO" b="1" dirty="0"/>
              <a:t>   </a:t>
            </a:r>
            <a:r>
              <a:rPr lang="en-US" sz="2600" dirty="0"/>
              <a:t>a</a:t>
            </a:r>
            <a:r>
              <a:rPr lang="ro-RO" sz="2600" dirty="0"/>
              <a:t> </a:t>
            </a:r>
            <a:r>
              <a:rPr lang="en-US" sz="2600" dirty="0"/>
              <a:t>complex ecosystem located in the human gastrointestinal tract and </a:t>
            </a:r>
            <a:endParaRPr lang="ro-RO" sz="2600" dirty="0"/>
          </a:p>
          <a:p>
            <a:pPr algn="just">
              <a:lnSpc>
                <a:spcPct val="120000"/>
              </a:lnSpc>
              <a:buNone/>
            </a:pPr>
            <a:r>
              <a:rPr lang="en-US" sz="2600" b="1" dirty="0">
                <a:latin typeface="Arial"/>
                <a:cs typeface="Arial"/>
              </a:rPr>
              <a:t>→ </a:t>
            </a:r>
            <a:r>
              <a:rPr lang="ro-RO" sz="2600" b="1" dirty="0">
                <a:latin typeface="Arial"/>
                <a:cs typeface="Arial"/>
              </a:rPr>
              <a:t> </a:t>
            </a:r>
            <a:r>
              <a:rPr lang="en-US" sz="2600" dirty="0"/>
              <a:t>able to exert a number</a:t>
            </a:r>
            <a:r>
              <a:rPr lang="ro-RO" sz="2600" dirty="0"/>
              <a:t> </a:t>
            </a:r>
            <a:r>
              <a:rPr lang="en-US" sz="2600" dirty="0"/>
              <a:t>of metabolic, immunologic, and neurobehavioral functions by interplaying with different</a:t>
            </a:r>
            <a:r>
              <a:rPr lang="ro-RO" sz="2600" dirty="0"/>
              <a:t> tissues and organs.</a:t>
            </a:r>
          </a:p>
          <a:p>
            <a:pPr algn="just">
              <a:lnSpc>
                <a:spcPct val="120000"/>
              </a:lnSpc>
            </a:pPr>
            <a:endParaRPr lang="ro-RO" dirty="0"/>
          </a:p>
          <a:p>
            <a:pPr algn="just">
              <a:lnSpc>
                <a:spcPct val="120000"/>
              </a:lnSpc>
            </a:pPr>
            <a:r>
              <a:rPr lang="en-US" dirty="0"/>
              <a:t>A </a:t>
            </a:r>
            <a:r>
              <a:rPr lang="en-US" b="1" dirty="0"/>
              <a:t>bidirectional interaction </a:t>
            </a:r>
            <a:r>
              <a:rPr lang="en-US" dirty="0"/>
              <a:t>exists between the </a:t>
            </a:r>
            <a:r>
              <a:rPr lang="en-US" b="1" dirty="0"/>
              <a:t>gut </a:t>
            </a:r>
            <a:r>
              <a:rPr lang="en-US" b="1" dirty="0" err="1"/>
              <a:t>microbiota</a:t>
            </a:r>
            <a:r>
              <a:rPr lang="en-US" b="1" dirty="0"/>
              <a:t> and the brain</a:t>
            </a:r>
            <a:r>
              <a:rPr lang="ro-RO" b="1" dirty="0"/>
              <a:t>/ </a:t>
            </a:r>
            <a:r>
              <a:rPr lang="en-US" b="1" dirty="0" err="1"/>
              <a:t>microbiota</a:t>
            </a:r>
            <a:r>
              <a:rPr lang="ro-RO" b="1" dirty="0"/>
              <a:t> – </a:t>
            </a:r>
            <a:r>
              <a:rPr lang="en-US" b="1" dirty="0"/>
              <a:t>gut</a:t>
            </a:r>
            <a:r>
              <a:rPr lang="ro-RO" b="1" dirty="0"/>
              <a:t> - </a:t>
            </a:r>
            <a:r>
              <a:rPr lang="en-US" b="1" dirty="0"/>
              <a:t>brain axis</a:t>
            </a:r>
            <a:r>
              <a:rPr lang="en-US" dirty="0"/>
              <a:t>, through various pathways including the </a:t>
            </a:r>
            <a:endParaRPr lang="ro-RO" dirty="0"/>
          </a:p>
          <a:p>
            <a:pPr algn="just">
              <a:lnSpc>
                <a:spcPct val="120000"/>
              </a:lnSpc>
              <a:buFontTx/>
              <a:buChar char="-"/>
            </a:pPr>
            <a:r>
              <a:rPr lang="en-US" sz="2600" dirty="0" err="1"/>
              <a:t>vagus</a:t>
            </a:r>
            <a:r>
              <a:rPr lang="en-US" sz="2600" dirty="0"/>
              <a:t> nerve, </a:t>
            </a:r>
            <a:endParaRPr lang="ro-RO" sz="2600" dirty="0"/>
          </a:p>
          <a:p>
            <a:pPr algn="just">
              <a:lnSpc>
                <a:spcPct val="120000"/>
              </a:lnSpc>
              <a:buFontTx/>
              <a:buChar char="-"/>
            </a:pPr>
            <a:r>
              <a:rPr lang="en-US" sz="2600" dirty="0"/>
              <a:t>the</a:t>
            </a:r>
            <a:r>
              <a:rPr lang="ro-RO" sz="2600" dirty="0"/>
              <a:t> </a:t>
            </a:r>
            <a:r>
              <a:rPr lang="en-US" sz="2600" dirty="0"/>
              <a:t>immune/inflammatory system, </a:t>
            </a:r>
            <a:endParaRPr lang="ro-RO" sz="2600" dirty="0"/>
          </a:p>
          <a:p>
            <a:pPr algn="just">
              <a:lnSpc>
                <a:spcPct val="120000"/>
              </a:lnSpc>
              <a:buFontTx/>
              <a:buChar char="-"/>
            </a:pPr>
            <a:r>
              <a:rPr lang="en-US" sz="2600" dirty="0"/>
              <a:t>the </a:t>
            </a:r>
            <a:r>
              <a:rPr lang="en-US" sz="2600" dirty="0" err="1"/>
              <a:t>neuroendocrine</a:t>
            </a:r>
            <a:r>
              <a:rPr lang="en-US" sz="2600" dirty="0"/>
              <a:t> system and </a:t>
            </a:r>
            <a:endParaRPr lang="ro-RO" sz="2600" dirty="0"/>
          </a:p>
          <a:p>
            <a:pPr algn="just">
              <a:lnSpc>
                <a:spcPct val="120000"/>
              </a:lnSpc>
              <a:buFontTx/>
              <a:buChar char="-"/>
            </a:pPr>
            <a:r>
              <a:rPr lang="en-US" sz="2600" dirty="0"/>
              <a:t>bacterial metabolites, such</a:t>
            </a:r>
            <a:r>
              <a:rPr lang="ro-RO" sz="2600" dirty="0"/>
              <a:t> as tryptophan, melatonin, serotonin, GABA, glutamate, norepinephrine and short chain </a:t>
            </a:r>
            <a:r>
              <a:rPr lang="en-US" sz="2600" dirty="0"/>
              <a:t>fatty acids (SCFA), </a:t>
            </a:r>
            <a:endParaRPr lang="ro-RO" sz="2600" dirty="0"/>
          </a:p>
          <a:p>
            <a:pPr algn="just">
              <a:lnSpc>
                <a:spcPct val="120000"/>
              </a:lnSpc>
              <a:buNone/>
            </a:pPr>
            <a:r>
              <a:rPr lang="ro-RO" b="1" dirty="0"/>
              <a:t>	who can have </a:t>
            </a:r>
            <a:r>
              <a:rPr lang="en-US" b="1" dirty="0"/>
              <a:t> </a:t>
            </a:r>
            <a:r>
              <a:rPr lang="en-US" b="1" dirty="0" err="1"/>
              <a:t>influenc</a:t>
            </a:r>
            <a:r>
              <a:rPr lang="ro-RO" b="1" dirty="0"/>
              <a:t>e the </a:t>
            </a:r>
            <a:r>
              <a:rPr lang="en-US" b="1" dirty="0"/>
              <a:t>sleep</a:t>
            </a:r>
            <a:r>
              <a:rPr lang="ro-RO" b="1" dirty="0"/>
              <a:t>..</a:t>
            </a:r>
            <a:r>
              <a:rPr lang="en-US" b="1" dirty="0"/>
              <a:t>.</a:t>
            </a:r>
            <a:endParaRPr lang="ro-RO" b="1" dirty="0"/>
          </a:p>
          <a:p>
            <a:pPr algn="just">
              <a:lnSpc>
                <a:spcPct val="120000"/>
              </a:lnSpc>
            </a:pPr>
            <a:endParaRPr lang="ro-RO" dirty="0"/>
          </a:p>
          <a:p>
            <a:pPr algn="just">
              <a:lnSpc>
                <a:spcPct val="120000"/>
              </a:lnSpc>
            </a:pPr>
            <a:endParaRPr lang="ro-RO" dirty="0"/>
          </a:p>
        </p:txBody>
      </p:sp>
      <p:sp>
        <p:nvSpPr>
          <p:cNvPr id="4" name="Rectangle 3"/>
          <p:cNvSpPr/>
          <p:nvPr/>
        </p:nvSpPr>
        <p:spPr>
          <a:xfrm>
            <a:off x="304800" y="6019800"/>
            <a:ext cx="8458200" cy="523220"/>
          </a:xfrm>
          <a:prstGeom prst="rect">
            <a:avLst/>
          </a:prstGeom>
        </p:spPr>
        <p:txBody>
          <a:bodyPr wrap="square">
            <a:spAutoFit/>
          </a:bodyPr>
          <a:lstStyle/>
          <a:p>
            <a:pPr algn="ctr"/>
            <a:r>
              <a:rPr lang="ro-RO" sz="1400" i="1" dirty="0"/>
              <a:t>Sen, P.; Molinero-Perez, A.; </a:t>
            </a:r>
            <a:r>
              <a:rPr lang="en-US" sz="1400" i="1" dirty="0"/>
              <a:t>Trends Mol. Med. 2021</a:t>
            </a:r>
            <a:r>
              <a:rPr lang="ro-RO" sz="1400" i="1" dirty="0"/>
              <a:t>; Smith, R.P.; Easson, C.; </a:t>
            </a:r>
            <a:r>
              <a:rPr lang="en-US" sz="1400" i="1" dirty="0" err="1"/>
              <a:t>PLoS</a:t>
            </a:r>
            <a:r>
              <a:rPr lang="en-US" sz="1400" i="1" dirty="0"/>
              <a:t> ONE 2019</a:t>
            </a:r>
            <a:r>
              <a:rPr lang="ro-RO" sz="1400" i="1" dirty="0"/>
              <a:t>; </a:t>
            </a:r>
            <a:r>
              <a:rPr lang="en-US" sz="1400" i="1" dirty="0"/>
              <a:t> </a:t>
            </a:r>
            <a:r>
              <a:rPr lang="ro-RO" sz="1400" i="1" dirty="0"/>
              <a:t> Faris M. Zuraikat , </a:t>
            </a:r>
            <a:r>
              <a:rPr lang="fr-FR" sz="1400" i="1" dirty="0" err="1"/>
              <a:t>Nutrients</a:t>
            </a:r>
            <a:r>
              <a:rPr lang="fr-FR" sz="1400" i="1" dirty="0"/>
              <a:t> 2020;  </a:t>
            </a:r>
            <a:r>
              <a:rPr lang="ro-RO" sz="1400" i="1" dirty="0"/>
              <a:t>; </a:t>
            </a:r>
            <a:r>
              <a:rPr lang="en-US" sz="1400" i="1" dirty="0"/>
              <a:t>Han, M.; Brain Res. Bull. 2022</a:t>
            </a:r>
            <a:r>
              <a:rPr lang="ro-RO" sz="1400" i="1" dirty="0"/>
              <a:t>/ </a:t>
            </a:r>
            <a:r>
              <a:rPr lang="ro-RO" sz="1400" i="1" u="sng" dirty="0">
                <a:hlinkClick r:id="rId3"/>
              </a:rPr>
              <a:t>Gamma-Aminobutyric Acid (GABA)</a:t>
            </a:r>
            <a:endParaRPr lang="ro-RO" sz="1400" i="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533400"/>
            <a:ext cx="8763000" cy="762000"/>
          </a:xfrm>
          <a:solidFill>
            <a:schemeClr val="bg1"/>
          </a:solidFill>
        </p:spPr>
        <p:txBody>
          <a:bodyPr>
            <a:noAutofit/>
          </a:bodyPr>
          <a:lstStyle/>
          <a:p>
            <a:pPr algn="ctr"/>
            <a:r>
              <a:rPr lang="ro-RO" sz="2000" b="1" dirty="0">
                <a:solidFill>
                  <a:srgbClr val="265C5C"/>
                </a:solidFill>
              </a:rPr>
              <a:t>A. </a:t>
            </a:r>
            <a:r>
              <a:rPr lang="en-US" sz="2000" b="1" dirty="0">
                <a:solidFill>
                  <a:srgbClr val="265C5C"/>
                </a:solidFill>
              </a:rPr>
              <a:t>The composition and function of gut microbiota… </a:t>
            </a:r>
            <a:br>
              <a:rPr lang="ro-RO" sz="2000" b="1" dirty="0">
                <a:solidFill>
                  <a:srgbClr val="265C5C"/>
                </a:solidFill>
              </a:rPr>
            </a:br>
            <a:r>
              <a:rPr lang="en-US" sz="2000" b="1" dirty="0">
                <a:solidFill>
                  <a:srgbClr val="265C5C"/>
                </a:solidFill>
              </a:rPr>
              <a:t>that are crucial for maintaining normal sleep physiology</a:t>
            </a:r>
            <a:endParaRPr lang="ro-RO" sz="2000" b="1" dirty="0">
              <a:solidFill>
                <a:srgbClr val="265C5C"/>
              </a:solidFill>
            </a:endParaRPr>
          </a:p>
        </p:txBody>
      </p:sp>
      <p:sp>
        <p:nvSpPr>
          <p:cNvPr id="5" name="Rectangle 4"/>
          <p:cNvSpPr/>
          <p:nvPr/>
        </p:nvSpPr>
        <p:spPr>
          <a:xfrm>
            <a:off x="152400" y="6324600"/>
            <a:ext cx="8686800" cy="738664"/>
          </a:xfrm>
          <a:prstGeom prst="rect">
            <a:avLst/>
          </a:prstGeom>
        </p:spPr>
        <p:txBody>
          <a:bodyPr wrap="square">
            <a:spAutoFit/>
          </a:bodyPr>
          <a:lstStyle/>
          <a:p>
            <a:pPr algn="ctr"/>
            <a:r>
              <a:rPr lang="ro-RO" sz="1400" i="1" dirty="0"/>
              <a:t>Agrawal, R.; </a:t>
            </a:r>
            <a:r>
              <a:rPr lang="en-US" sz="1400" i="1" dirty="0"/>
              <a:t>Clocks Sleep 2021, </a:t>
            </a:r>
            <a:r>
              <a:rPr lang="ro-RO" sz="1400" i="1" dirty="0"/>
              <a:t> Grosicki, G.J. Exp. Neurol. 2020; Yukino Ogawa Scientifc Reports  (2020)  Nature research, </a:t>
            </a:r>
            <a:r>
              <a:rPr lang="ro-RO" sz="1400" i="1" dirty="0">
                <a:solidFill>
                  <a:schemeClr val="bg2">
                    <a:lumMod val="25000"/>
                  </a:schemeClr>
                </a:solidFill>
              </a:rPr>
              <a:t>CONCERNING </a:t>
            </a:r>
          </a:p>
          <a:p>
            <a:pPr algn="ctr"/>
            <a:endParaRPr lang="ro-RO" sz="1400" i="1" dirty="0"/>
          </a:p>
        </p:txBody>
      </p:sp>
      <p:sp>
        <p:nvSpPr>
          <p:cNvPr id="6" name="Rectangle: Rounded Corners 5">
            <a:extLst>
              <a:ext uri="{FF2B5EF4-FFF2-40B4-BE49-F238E27FC236}">
                <a16:creationId xmlns:a16="http://schemas.microsoft.com/office/drawing/2014/main" id="{093B4C78-1AEA-4271-9E9E-C15F1F8A7496}"/>
              </a:ext>
            </a:extLst>
          </p:cNvPr>
          <p:cNvSpPr/>
          <p:nvPr/>
        </p:nvSpPr>
        <p:spPr>
          <a:xfrm>
            <a:off x="381000" y="1295400"/>
            <a:ext cx="8153400" cy="1371600"/>
          </a:xfrm>
          <a:prstGeom prst="roundRect">
            <a:avLst/>
          </a:prstGeom>
          <a:solidFill>
            <a:schemeClr val="bg1"/>
          </a:solidFill>
          <a:ln w="127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buNone/>
            </a:pPr>
            <a:r>
              <a:rPr lang="ro-RO" sz="1400" dirty="0">
                <a:solidFill>
                  <a:schemeClr val="tx1">
                    <a:lumMod val="85000"/>
                    <a:lumOff val="15000"/>
                  </a:schemeClr>
                </a:solidFill>
              </a:rPr>
              <a:t>Changes </a:t>
            </a:r>
            <a:r>
              <a:rPr lang="en-US" sz="1400" dirty="0">
                <a:solidFill>
                  <a:schemeClr val="tx1">
                    <a:lumMod val="85000"/>
                    <a:lumOff val="15000"/>
                  </a:schemeClr>
                </a:solidFill>
              </a:rPr>
              <a:t>in sleep</a:t>
            </a:r>
            <a:r>
              <a:rPr lang="ro-RO" sz="1400" dirty="0">
                <a:solidFill>
                  <a:schemeClr val="tx1">
                    <a:lumMod val="85000"/>
                    <a:lumOff val="15000"/>
                  </a:schemeClr>
                </a:solidFill>
              </a:rPr>
              <a:t> - </a:t>
            </a:r>
            <a:r>
              <a:rPr lang="en-US" sz="1400" dirty="0">
                <a:solidFill>
                  <a:schemeClr val="tx1">
                    <a:lumMod val="85000"/>
                    <a:lumOff val="15000"/>
                  </a:schemeClr>
                </a:solidFill>
              </a:rPr>
              <a:t>wake patterns </a:t>
            </a:r>
            <a:r>
              <a:rPr lang="ro-RO" sz="1400" dirty="0">
                <a:solidFill>
                  <a:schemeClr val="tx1">
                    <a:lumMod val="85000"/>
                    <a:lumOff val="15000"/>
                  </a:schemeClr>
                </a:solidFill>
              </a:rPr>
              <a:t> </a:t>
            </a:r>
            <a:r>
              <a:rPr lang="en-US" sz="1400" dirty="0">
                <a:solidFill>
                  <a:schemeClr val="tx1">
                    <a:lumMod val="85000"/>
                    <a:lumOff val="15000"/>
                  </a:schemeClr>
                </a:solidFill>
              </a:rPr>
              <a:t>were observed in depleted</a:t>
            </a:r>
            <a:r>
              <a:rPr lang="ro-RO" sz="1400" dirty="0">
                <a:solidFill>
                  <a:schemeClr val="tx1">
                    <a:lumMod val="85000"/>
                    <a:lumOff val="15000"/>
                  </a:schemeClr>
                </a:solidFill>
              </a:rPr>
              <a:t> </a:t>
            </a:r>
            <a:r>
              <a:rPr lang="en-US" sz="1400" dirty="0">
                <a:solidFill>
                  <a:schemeClr val="tx1">
                    <a:lumMod val="85000"/>
                    <a:lumOff val="15000"/>
                  </a:schemeClr>
                </a:solidFill>
              </a:rPr>
              <a:t>gut </a:t>
            </a:r>
            <a:r>
              <a:rPr lang="en-US" sz="1400" dirty="0" err="1">
                <a:solidFill>
                  <a:schemeClr val="tx1">
                    <a:lumMod val="85000"/>
                    <a:lumOff val="15000"/>
                  </a:schemeClr>
                </a:solidFill>
              </a:rPr>
              <a:t>microbiota</a:t>
            </a:r>
            <a:r>
              <a:rPr lang="ro-RO" sz="1400" dirty="0">
                <a:solidFill>
                  <a:schemeClr val="tx1">
                    <a:lumMod val="85000"/>
                    <a:lumOff val="15000"/>
                  </a:schemeClr>
                </a:solidFill>
              </a:rPr>
              <a:t> </a:t>
            </a:r>
            <a:r>
              <a:rPr lang="ro-RO" sz="1400" b="1" dirty="0">
                <a:solidFill>
                  <a:schemeClr val="tx1">
                    <a:lumMod val="85000"/>
                    <a:lumOff val="15000"/>
                  </a:schemeClr>
                </a:solidFill>
              </a:rPr>
              <a:t> </a:t>
            </a:r>
          </a:p>
          <a:p>
            <a:pPr algn="just">
              <a:lnSpc>
                <a:spcPct val="120000"/>
              </a:lnSpc>
              <a:buNone/>
            </a:pPr>
            <a:r>
              <a:rPr lang="ro-RO" sz="1400" b="1" dirty="0">
                <a:solidFill>
                  <a:schemeClr val="tx1">
                    <a:lumMod val="85000"/>
                    <a:lumOff val="15000"/>
                  </a:schemeClr>
                </a:solidFill>
              </a:rPr>
              <a:t>EXPERIMENTAL  STUDIES /</a:t>
            </a:r>
            <a:r>
              <a:rPr lang="en-US" sz="1400" b="1" dirty="0">
                <a:solidFill>
                  <a:schemeClr val="tx1">
                    <a:lumMod val="85000"/>
                    <a:lumOff val="15000"/>
                  </a:schemeClr>
                </a:solidFill>
              </a:rPr>
              <a:t>mice</a:t>
            </a:r>
            <a:endParaRPr lang="ro-RO" sz="1400" dirty="0">
              <a:solidFill>
                <a:schemeClr val="tx1">
                  <a:lumMod val="85000"/>
                  <a:lumOff val="15000"/>
                </a:schemeClr>
              </a:solidFill>
            </a:endParaRPr>
          </a:p>
          <a:p>
            <a:pPr algn="just">
              <a:lnSpc>
                <a:spcPct val="120000"/>
              </a:lnSpc>
            </a:pPr>
            <a:r>
              <a:rPr lang="en-US" sz="1400" dirty="0">
                <a:solidFill>
                  <a:schemeClr val="tx1">
                    <a:lumMod val="85000"/>
                    <a:lumOff val="15000"/>
                  </a:schemeClr>
                </a:solidFill>
              </a:rPr>
              <a:t>with a shorter duration of NREMS episodes during the sleep phase and</a:t>
            </a:r>
            <a:r>
              <a:rPr lang="ro-RO" sz="1400" dirty="0">
                <a:solidFill>
                  <a:schemeClr val="tx1">
                    <a:lumMod val="85000"/>
                    <a:lumOff val="15000"/>
                  </a:schemeClr>
                </a:solidFill>
              </a:rPr>
              <a:t> </a:t>
            </a:r>
          </a:p>
          <a:p>
            <a:pPr algn="just">
              <a:lnSpc>
                <a:spcPct val="120000"/>
              </a:lnSpc>
            </a:pPr>
            <a:r>
              <a:rPr lang="en-US" sz="1400" dirty="0">
                <a:solidFill>
                  <a:schemeClr val="tx1">
                    <a:lumMod val="85000"/>
                    <a:lumOff val="15000"/>
                  </a:schemeClr>
                </a:solidFill>
              </a:rPr>
              <a:t>more frequent transitions between NREMS and REMS</a:t>
            </a:r>
            <a:r>
              <a:rPr lang="ro-RO" sz="1400" dirty="0">
                <a:solidFill>
                  <a:schemeClr val="tx1">
                    <a:lumMod val="85000"/>
                    <a:lumOff val="15000"/>
                  </a:schemeClr>
                </a:solidFill>
              </a:rPr>
              <a:t> </a:t>
            </a:r>
            <a:r>
              <a:rPr lang="en-US" sz="1400" dirty="0">
                <a:solidFill>
                  <a:schemeClr val="tx1">
                    <a:lumMod val="85000"/>
                    <a:lumOff val="15000"/>
                  </a:schemeClr>
                </a:solidFill>
                <a:latin typeface="Arial"/>
                <a:cs typeface="Arial"/>
              </a:rPr>
              <a:t>→</a:t>
            </a:r>
            <a:r>
              <a:rPr lang="ro-RO" sz="1400" dirty="0">
                <a:solidFill>
                  <a:schemeClr val="tx1">
                    <a:lumMod val="85000"/>
                    <a:lumOff val="15000"/>
                  </a:schemeClr>
                </a:solidFill>
                <a:latin typeface="Arial"/>
                <a:cs typeface="Arial"/>
              </a:rPr>
              <a:t> </a:t>
            </a:r>
            <a:r>
              <a:rPr lang="en-US" sz="1400" dirty="0">
                <a:solidFill>
                  <a:schemeClr val="tx1">
                    <a:lumMod val="85000"/>
                    <a:lumOff val="15000"/>
                  </a:schemeClr>
                </a:solidFill>
              </a:rPr>
              <a:t>suggesting alteration of circadian</a:t>
            </a:r>
            <a:r>
              <a:rPr lang="ro-RO" sz="1400" dirty="0">
                <a:solidFill>
                  <a:schemeClr val="tx1">
                    <a:lumMod val="85000"/>
                    <a:lumOff val="15000"/>
                  </a:schemeClr>
                </a:solidFill>
              </a:rPr>
              <a:t> </a:t>
            </a:r>
            <a:r>
              <a:rPr lang="en-US" sz="1400" dirty="0" err="1">
                <a:solidFill>
                  <a:schemeClr val="tx1">
                    <a:lumMod val="85000"/>
                    <a:lumOff val="15000"/>
                  </a:schemeClr>
                </a:solidFill>
              </a:rPr>
              <a:t>rhythmicity</a:t>
            </a:r>
            <a:r>
              <a:rPr lang="en-US" sz="1400" dirty="0">
                <a:solidFill>
                  <a:schemeClr val="tx1">
                    <a:lumMod val="85000"/>
                    <a:lumOff val="15000"/>
                  </a:schemeClr>
                </a:solidFill>
              </a:rPr>
              <a:t> and fragmentation of NREMS episodes in the sleep phase.</a:t>
            </a:r>
            <a:endParaRPr lang="ro-RO" sz="1400" dirty="0">
              <a:solidFill>
                <a:schemeClr val="tx1">
                  <a:lumMod val="85000"/>
                  <a:lumOff val="15000"/>
                </a:schemeClr>
              </a:solidFill>
            </a:endParaRPr>
          </a:p>
        </p:txBody>
      </p:sp>
      <p:sp>
        <p:nvSpPr>
          <p:cNvPr id="7" name="Rectangle: Rounded Corners 5">
            <a:extLst>
              <a:ext uri="{FF2B5EF4-FFF2-40B4-BE49-F238E27FC236}">
                <a16:creationId xmlns:a16="http://schemas.microsoft.com/office/drawing/2014/main" id="{093B4C78-1AEA-4271-9E9E-C15F1F8A7496}"/>
              </a:ext>
            </a:extLst>
          </p:cNvPr>
          <p:cNvSpPr/>
          <p:nvPr/>
        </p:nvSpPr>
        <p:spPr>
          <a:xfrm>
            <a:off x="1066800" y="2819400"/>
            <a:ext cx="7620000" cy="1295400"/>
          </a:xfrm>
          <a:prstGeom prst="roundRect">
            <a:avLst/>
          </a:prstGeom>
          <a:solidFill>
            <a:schemeClr val="bg1"/>
          </a:solidFill>
          <a:ln w="127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buNone/>
            </a:pPr>
            <a:r>
              <a:rPr lang="ro-RO" sz="1400" b="1" dirty="0">
                <a:solidFill>
                  <a:schemeClr val="tx1">
                    <a:lumMod val="85000"/>
                    <a:lumOff val="15000"/>
                  </a:schemeClr>
                </a:solidFill>
              </a:rPr>
              <a:t>HUMAN OBSERVATIONAL STUDIES </a:t>
            </a:r>
            <a:r>
              <a:rPr lang="ro-RO" sz="1400" dirty="0">
                <a:solidFill>
                  <a:schemeClr val="tx1">
                    <a:lumMod val="85000"/>
                    <a:lumOff val="15000"/>
                  </a:schemeClr>
                </a:solidFill>
              </a:rPr>
              <a:t>observed that </a:t>
            </a:r>
            <a:r>
              <a:rPr lang="en-US" sz="1400" dirty="0" err="1">
                <a:solidFill>
                  <a:schemeClr val="tx1">
                    <a:lumMod val="85000"/>
                    <a:lumOff val="15000"/>
                  </a:schemeClr>
                </a:solidFill>
              </a:rPr>
              <a:t>microbiome</a:t>
            </a:r>
            <a:r>
              <a:rPr lang="en-US" sz="1400" dirty="0">
                <a:solidFill>
                  <a:schemeClr val="tx1">
                    <a:lumMod val="85000"/>
                    <a:lumOff val="15000"/>
                  </a:schemeClr>
                </a:solidFill>
              </a:rPr>
              <a:t> diversity </a:t>
            </a:r>
            <a:r>
              <a:rPr lang="ro-RO" sz="1400" dirty="0">
                <a:solidFill>
                  <a:schemeClr val="tx1">
                    <a:lumMod val="85000"/>
                    <a:lumOff val="15000"/>
                  </a:schemeClr>
                </a:solidFill>
              </a:rPr>
              <a:t> was </a:t>
            </a:r>
          </a:p>
          <a:p>
            <a:pPr algn="just">
              <a:lnSpc>
                <a:spcPct val="120000"/>
              </a:lnSpc>
              <a:buFontTx/>
              <a:buChar char="-"/>
            </a:pPr>
            <a:r>
              <a:rPr lang="ro-RO" sz="1400" dirty="0">
                <a:solidFill>
                  <a:schemeClr val="tx1">
                    <a:lumMod val="85000"/>
                    <a:lumOff val="15000"/>
                  </a:schemeClr>
                </a:solidFill>
              </a:rPr>
              <a:t> </a:t>
            </a:r>
            <a:r>
              <a:rPr lang="en-US" sz="1400" dirty="0">
                <a:solidFill>
                  <a:schemeClr val="tx1">
                    <a:lumMod val="85000"/>
                    <a:lumOff val="15000"/>
                  </a:schemeClr>
                </a:solidFill>
              </a:rPr>
              <a:t>positively associated with sleep efficiency and</a:t>
            </a:r>
            <a:r>
              <a:rPr lang="ro-RO" sz="1400" dirty="0">
                <a:solidFill>
                  <a:schemeClr val="tx1">
                    <a:lumMod val="85000"/>
                    <a:lumOff val="15000"/>
                  </a:schemeClr>
                </a:solidFill>
              </a:rPr>
              <a:t> </a:t>
            </a:r>
            <a:r>
              <a:rPr lang="en-US" sz="1400" dirty="0">
                <a:solidFill>
                  <a:schemeClr val="tx1">
                    <a:lumMod val="85000"/>
                    <a:lumOff val="15000"/>
                  </a:schemeClr>
                </a:solidFill>
              </a:rPr>
              <a:t>total sleep time, and </a:t>
            </a:r>
            <a:endParaRPr lang="ro-RO" sz="1400" dirty="0">
              <a:solidFill>
                <a:schemeClr val="tx1">
                  <a:lumMod val="85000"/>
                  <a:lumOff val="15000"/>
                </a:schemeClr>
              </a:solidFill>
            </a:endParaRPr>
          </a:p>
          <a:p>
            <a:pPr algn="just">
              <a:lnSpc>
                <a:spcPct val="120000"/>
              </a:lnSpc>
              <a:buFontTx/>
              <a:buChar char="-"/>
            </a:pPr>
            <a:r>
              <a:rPr lang="ro-RO" sz="1400" dirty="0">
                <a:solidFill>
                  <a:schemeClr val="tx1">
                    <a:lumMod val="85000"/>
                    <a:lumOff val="15000"/>
                  </a:schemeClr>
                </a:solidFill>
              </a:rPr>
              <a:t> </a:t>
            </a:r>
            <a:r>
              <a:rPr lang="en-US" sz="1400" dirty="0">
                <a:solidFill>
                  <a:schemeClr val="tx1">
                    <a:lumMod val="85000"/>
                    <a:lumOff val="15000"/>
                  </a:schemeClr>
                </a:solidFill>
              </a:rPr>
              <a:t>negatively associated with sleep fragmentation: in parallel, richness</a:t>
            </a:r>
            <a:r>
              <a:rPr lang="ro-RO" sz="1400" dirty="0">
                <a:solidFill>
                  <a:schemeClr val="tx1">
                    <a:lumMod val="85000"/>
                    <a:lumOff val="15000"/>
                  </a:schemeClr>
                </a:solidFill>
              </a:rPr>
              <a:t> </a:t>
            </a:r>
            <a:r>
              <a:rPr lang="en-US" sz="1400" dirty="0">
                <a:solidFill>
                  <a:schemeClr val="tx1">
                    <a:lumMod val="85000"/>
                    <a:lumOff val="15000"/>
                  </a:schemeClr>
                </a:solidFill>
              </a:rPr>
              <a:t>within the </a:t>
            </a:r>
            <a:r>
              <a:rPr lang="en-US" sz="1400" dirty="0" err="1">
                <a:solidFill>
                  <a:schemeClr val="tx1">
                    <a:lumMod val="85000"/>
                    <a:lumOff val="15000"/>
                  </a:schemeClr>
                </a:solidFill>
              </a:rPr>
              <a:t>Firmicutes</a:t>
            </a:r>
            <a:r>
              <a:rPr lang="en-US" sz="1400" dirty="0">
                <a:solidFill>
                  <a:schemeClr val="tx1">
                    <a:lumMod val="85000"/>
                    <a:lumOff val="15000"/>
                  </a:schemeClr>
                </a:solidFill>
              </a:rPr>
              <a:t> and </a:t>
            </a:r>
            <a:r>
              <a:rPr lang="en-US" sz="1400" dirty="0" err="1">
                <a:solidFill>
                  <a:schemeClr val="tx1">
                    <a:lumMod val="85000"/>
                    <a:lumOff val="15000"/>
                  </a:schemeClr>
                </a:solidFill>
              </a:rPr>
              <a:t>Bacteroidetes</a:t>
            </a:r>
            <a:r>
              <a:rPr lang="en-US" sz="1400" dirty="0">
                <a:solidFill>
                  <a:schemeClr val="tx1">
                    <a:lumMod val="85000"/>
                    <a:lumOff val="15000"/>
                  </a:schemeClr>
                </a:solidFill>
              </a:rPr>
              <a:t> phyla was associated with cognitive outcomes.</a:t>
            </a:r>
            <a:r>
              <a:rPr lang="ro-RO" sz="1400" dirty="0">
                <a:solidFill>
                  <a:schemeClr val="tx1">
                    <a:lumMod val="85000"/>
                    <a:lumOff val="15000"/>
                  </a:schemeClr>
                </a:solidFill>
              </a:rPr>
              <a:t> </a:t>
            </a:r>
          </a:p>
        </p:txBody>
      </p:sp>
      <p:sp>
        <p:nvSpPr>
          <p:cNvPr id="8" name="Rounded Rectangle 7"/>
          <p:cNvSpPr/>
          <p:nvPr/>
        </p:nvSpPr>
        <p:spPr>
          <a:xfrm>
            <a:off x="215735" y="4564083"/>
            <a:ext cx="8686800" cy="175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buNone/>
            </a:pPr>
            <a:r>
              <a:rPr lang="ro-RO" sz="1600" dirty="0">
                <a:solidFill>
                  <a:schemeClr val="bg1"/>
                </a:solidFill>
              </a:rPr>
              <a:t>T</a:t>
            </a:r>
            <a:r>
              <a:rPr lang="en-US" sz="1600" dirty="0" err="1">
                <a:solidFill>
                  <a:schemeClr val="bg1"/>
                </a:solidFill>
              </a:rPr>
              <a:t>hese</a:t>
            </a:r>
            <a:r>
              <a:rPr lang="en-US" sz="1600" dirty="0">
                <a:solidFill>
                  <a:schemeClr val="bg1"/>
                </a:solidFill>
              </a:rPr>
              <a:t> results </a:t>
            </a:r>
            <a:r>
              <a:rPr lang="ro-RO" sz="1600" dirty="0">
                <a:solidFill>
                  <a:schemeClr val="bg1"/>
                </a:solidFill>
              </a:rPr>
              <a:t>... </a:t>
            </a:r>
            <a:r>
              <a:rPr lang="en-US" sz="1600" dirty="0">
                <a:solidFill>
                  <a:schemeClr val="bg1"/>
                </a:solidFill>
              </a:rPr>
              <a:t>suggest </a:t>
            </a:r>
            <a:r>
              <a:rPr lang="en-US" sz="1600" b="1" dirty="0">
                <a:solidFill>
                  <a:schemeClr val="bg1"/>
                </a:solidFill>
              </a:rPr>
              <a:t>the impact of gut </a:t>
            </a:r>
            <a:r>
              <a:rPr lang="en-US" sz="1600" b="1" dirty="0" err="1">
                <a:solidFill>
                  <a:schemeClr val="bg1"/>
                </a:solidFill>
              </a:rPr>
              <a:t>microbiota</a:t>
            </a:r>
            <a:r>
              <a:rPr lang="en-US" sz="1600" b="1" dirty="0">
                <a:solidFill>
                  <a:schemeClr val="bg1"/>
                </a:solidFill>
              </a:rPr>
              <a:t> on sleep</a:t>
            </a:r>
            <a:r>
              <a:rPr lang="ro-RO" sz="1600" b="1" dirty="0">
                <a:solidFill>
                  <a:schemeClr val="bg1"/>
                </a:solidFill>
              </a:rPr>
              <a:t> </a:t>
            </a:r>
            <a:r>
              <a:rPr lang="en-US" sz="1600" b="1" dirty="0">
                <a:solidFill>
                  <a:schemeClr val="bg1"/>
                </a:solidFill>
              </a:rPr>
              <a:t>health,</a:t>
            </a:r>
            <a:endParaRPr lang="ro-RO" sz="1600" b="1" dirty="0">
              <a:solidFill>
                <a:schemeClr val="bg1"/>
              </a:solidFill>
            </a:endParaRPr>
          </a:p>
          <a:p>
            <a:pPr algn="ctr">
              <a:lnSpc>
                <a:spcPct val="110000"/>
              </a:lnSpc>
              <a:buNone/>
            </a:pPr>
            <a:r>
              <a:rPr lang="en-US" sz="1600" b="1" dirty="0">
                <a:solidFill>
                  <a:schemeClr val="bg1"/>
                </a:solidFill>
              </a:rPr>
              <a:t> and the potential role of gut </a:t>
            </a:r>
            <a:r>
              <a:rPr lang="en-US" sz="1600" b="1" dirty="0" err="1">
                <a:solidFill>
                  <a:schemeClr val="bg1"/>
                </a:solidFill>
              </a:rPr>
              <a:t>microbiota</a:t>
            </a:r>
            <a:r>
              <a:rPr lang="en-US" sz="1600" b="1" dirty="0">
                <a:solidFill>
                  <a:schemeClr val="bg1"/>
                </a:solidFill>
              </a:rPr>
              <a:t> </a:t>
            </a:r>
            <a:r>
              <a:rPr lang="en-US" sz="1600" b="1" dirty="0" err="1">
                <a:solidFill>
                  <a:schemeClr val="bg1"/>
                </a:solidFill>
              </a:rPr>
              <a:t>dysbiosis</a:t>
            </a:r>
            <a:r>
              <a:rPr lang="en-US" sz="1600" b="1" dirty="0">
                <a:solidFill>
                  <a:schemeClr val="bg1"/>
                </a:solidFill>
              </a:rPr>
              <a:t> </a:t>
            </a:r>
            <a:r>
              <a:rPr lang="ro-RO" sz="1600" b="1" dirty="0">
                <a:solidFill>
                  <a:schemeClr val="bg1"/>
                </a:solidFill>
              </a:rPr>
              <a:t>in  sleep disturbance.</a:t>
            </a:r>
          </a:p>
          <a:p>
            <a:pPr algn="ctr">
              <a:lnSpc>
                <a:spcPct val="110000"/>
              </a:lnSpc>
              <a:buNone/>
            </a:pPr>
            <a:endParaRPr lang="ro-RO" sz="1600" b="1" dirty="0">
              <a:solidFill>
                <a:schemeClr val="bg1"/>
              </a:solidFill>
            </a:endParaRPr>
          </a:p>
          <a:p>
            <a:pPr algn="ctr">
              <a:lnSpc>
                <a:spcPct val="110000"/>
              </a:lnSpc>
              <a:buNone/>
            </a:pPr>
            <a:r>
              <a:rPr lang="en-US" sz="1600" b="1" dirty="0" err="1">
                <a:solidFill>
                  <a:schemeClr val="bg1"/>
                </a:solidFill>
              </a:rPr>
              <a:t>Dysbiosis</a:t>
            </a:r>
            <a:r>
              <a:rPr lang="en-US" sz="1600" b="1" dirty="0">
                <a:solidFill>
                  <a:schemeClr val="bg1"/>
                </a:solidFill>
              </a:rPr>
              <a:t> of the gut </a:t>
            </a:r>
            <a:r>
              <a:rPr lang="en-US" sz="1600" b="1" dirty="0" err="1">
                <a:solidFill>
                  <a:schemeClr val="bg1"/>
                </a:solidFill>
              </a:rPr>
              <a:t>microbiota</a:t>
            </a:r>
            <a:r>
              <a:rPr lang="en-US" sz="1600" b="1" dirty="0">
                <a:solidFill>
                  <a:schemeClr val="bg1"/>
                </a:solidFill>
              </a:rPr>
              <a:t> </a:t>
            </a:r>
            <a:r>
              <a:rPr lang="ro-RO" sz="1600" b="1" dirty="0">
                <a:solidFill>
                  <a:schemeClr val="bg1"/>
                </a:solidFill>
              </a:rPr>
              <a:t> can </a:t>
            </a:r>
            <a:r>
              <a:rPr lang="ro-RO" sz="1600" dirty="0">
                <a:solidFill>
                  <a:schemeClr val="bg1"/>
                </a:solidFill>
              </a:rPr>
              <a:t>induce  </a:t>
            </a:r>
            <a:r>
              <a:rPr lang="en-US" sz="1600" dirty="0">
                <a:solidFill>
                  <a:schemeClr val="bg1"/>
                </a:solidFill>
              </a:rPr>
              <a:t>the </a:t>
            </a:r>
            <a:r>
              <a:rPr lang="en-US" sz="1600" b="1" dirty="0">
                <a:solidFill>
                  <a:schemeClr val="bg1"/>
                </a:solidFill>
              </a:rPr>
              <a:t>impairment of brain functions</a:t>
            </a:r>
            <a:r>
              <a:rPr lang="ro-RO" sz="1600" b="1" dirty="0">
                <a:solidFill>
                  <a:schemeClr val="bg1"/>
                </a:solidFill>
              </a:rPr>
              <a:t> </a:t>
            </a:r>
            <a:r>
              <a:rPr lang="en-US" sz="1600" dirty="0">
                <a:solidFill>
                  <a:schemeClr val="bg1"/>
                </a:solidFill>
              </a:rPr>
              <a:t>such as memory formation, cognitive function, mental health, and circadian </a:t>
            </a:r>
            <a:r>
              <a:rPr lang="en-US" sz="1600" dirty="0" err="1">
                <a:solidFill>
                  <a:schemeClr val="bg1"/>
                </a:solidFill>
              </a:rPr>
              <a:t>rhythmicity</a:t>
            </a:r>
            <a:r>
              <a:rPr lang="ro-RO" sz="1600" dirty="0">
                <a:solidFill>
                  <a:schemeClr val="bg1"/>
                </a:solidFill>
              </a:rPr>
              <a:t> /</a:t>
            </a:r>
            <a:r>
              <a:rPr lang="en-US" sz="1600" b="1" dirty="0">
                <a:solidFill>
                  <a:schemeClr val="bg1"/>
                </a:solidFill>
              </a:rPr>
              <a:t>the </a:t>
            </a:r>
            <a:r>
              <a:rPr lang="ro-RO" sz="1600" b="1" dirty="0">
                <a:solidFill>
                  <a:schemeClr val="bg1"/>
                </a:solidFill>
              </a:rPr>
              <a:t>dysfunction  of </a:t>
            </a:r>
            <a:r>
              <a:rPr lang="en-US" sz="1600" b="1" dirty="0">
                <a:solidFill>
                  <a:schemeClr val="bg1"/>
                </a:solidFill>
              </a:rPr>
              <a:t>sleep</a:t>
            </a:r>
            <a:r>
              <a:rPr lang="ro-RO" sz="1600" b="1" dirty="0">
                <a:solidFill>
                  <a:schemeClr val="bg1"/>
                </a:solidFill>
              </a:rPr>
              <a:t> - </a:t>
            </a:r>
            <a:r>
              <a:rPr lang="en-US" sz="1600" b="1" dirty="0">
                <a:solidFill>
                  <a:schemeClr val="bg1"/>
                </a:solidFill>
              </a:rPr>
              <a:t>wake cycle</a:t>
            </a:r>
            <a:endParaRPr lang="ro-RO" sz="1600" b="1" dirty="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1295400"/>
            <a:ext cx="8763000" cy="533400"/>
          </a:xfrm>
        </p:spPr>
        <p:txBody>
          <a:bodyPr>
            <a:noAutofit/>
          </a:bodyPr>
          <a:lstStyle/>
          <a:p>
            <a:pPr algn="ctr"/>
            <a:r>
              <a:rPr lang="ro-RO" sz="2400" b="1" dirty="0">
                <a:solidFill>
                  <a:srgbClr val="326970"/>
                </a:solidFill>
              </a:rPr>
              <a:t>B. </a:t>
            </a:r>
            <a:r>
              <a:rPr lang="en-US" sz="2400" b="1" dirty="0">
                <a:solidFill>
                  <a:srgbClr val="326970"/>
                </a:solidFill>
              </a:rPr>
              <a:t>Regarding the sleep</a:t>
            </a:r>
            <a:r>
              <a:rPr lang="ro-RO" sz="2400" b="1" dirty="0">
                <a:solidFill>
                  <a:srgbClr val="326970"/>
                </a:solidFill>
              </a:rPr>
              <a:t> </a:t>
            </a:r>
            <a:r>
              <a:rPr lang="en-US" sz="2400" b="1" dirty="0">
                <a:solidFill>
                  <a:srgbClr val="326970"/>
                </a:solidFill>
              </a:rPr>
              <a:t>-</a:t>
            </a:r>
            <a:r>
              <a:rPr lang="ro-RO" sz="2400" b="1" dirty="0">
                <a:solidFill>
                  <a:srgbClr val="326970"/>
                </a:solidFill>
              </a:rPr>
              <a:t> </a:t>
            </a:r>
            <a:r>
              <a:rPr lang="en-US" sz="2400" b="1" dirty="0">
                <a:solidFill>
                  <a:srgbClr val="326970"/>
                </a:solidFill>
              </a:rPr>
              <a:t>gut </a:t>
            </a:r>
            <a:r>
              <a:rPr lang="en-US" sz="2400" b="1" dirty="0" err="1">
                <a:solidFill>
                  <a:srgbClr val="326970"/>
                </a:solidFill>
              </a:rPr>
              <a:t>microbiota</a:t>
            </a:r>
            <a:r>
              <a:rPr lang="en-US" sz="2400" b="1" dirty="0">
                <a:solidFill>
                  <a:srgbClr val="326970"/>
                </a:solidFill>
              </a:rPr>
              <a:t> directionally</a:t>
            </a:r>
            <a:r>
              <a:rPr lang="ro-RO" sz="2400" b="1" dirty="0">
                <a:solidFill>
                  <a:srgbClr val="326970"/>
                </a:solidFill>
              </a:rPr>
              <a:t>...</a:t>
            </a:r>
            <a:r>
              <a:rPr lang="en-US" sz="2400" b="1" dirty="0">
                <a:solidFill>
                  <a:srgbClr val="326970"/>
                </a:solidFill>
              </a:rPr>
              <a:t>  </a:t>
            </a:r>
            <a:br>
              <a:rPr lang="ro-RO" sz="2400" b="1" dirty="0">
                <a:solidFill>
                  <a:srgbClr val="326970"/>
                </a:solidFill>
              </a:rPr>
            </a:br>
            <a:r>
              <a:rPr lang="en-US" sz="2400" b="1" dirty="0">
                <a:solidFill>
                  <a:srgbClr val="326970"/>
                </a:solidFill>
              </a:rPr>
              <a:t>sleep disturbance</a:t>
            </a:r>
            <a:r>
              <a:rPr lang="ro-RO" sz="2400" b="1" dirty="0">
                <a:solidFill>
                  <a:srgbClr val="326970"/>
                </a:solidFill>
              </a:rPr>
              <a:t> can </a:t>
            </a:r>
            <a:r>
              <a:rPr lang="en-US" sz="2400" b="1" dirty="0">
                <a:solidFill>
                  <a:srgbClr val="326970"/>
                </a:solidFill>
              </a:rPr>
              <a:t> influence</a:t>
            </a:r>
            <a:r>
              <a:rPr lang="ro-RO" sz="2400" b="1" dirty="0">
                <a:solidFill>
                  <a:srgbClr val="326970"/>
                </a:solidFill>
              </a:rPr>
              <a:t> the gut microbiota</a:t>
            </a:r>
          </a:p>
        </p:txBody>
      </p:sp>
      <p:sp>
        <p:nvSpPr>
          <p:cNvPr id="5" name="Rectangle 4"/>
          <p:cNvSpPr/>
          <p:nvPr/>
        </p:nvSpPr>
        <p:spPr>
          <a:xfrm>
            <a:off x="152400" y="6096000"/>
            <a:ext cx="8763000" cy="584775"/>
          </a:xfrm>
          <a:prstGeom prst="rect">
            <a:avLst/>
          </a:prstGeom>
        </p:spPr>
        <p:txBody>
          <a:bodyPr wrap="square">
            <a:spAutoFit/>
          </a:bodyPr>
          <a:lstStyle/>
          <a:p>
            <a:pPr algn="ctr"/>
            <a:r>
              <a:rPr lang="it-IT" sz="1600" i="1" dirty="0"/>
              <a:t>De Filippo, C.;</a:t>
            </a:r>
            <a:r>
              <a:rPr lang="en-US" sz="1600" i="1" dirty="0"/>
              <a:t>. Proc. Natl. Acad. Sci.</a:t>
            </a:r>
            <a:r>
              <a:rPr lang="ro-RO" sz="1600" i="1" dirty="0"/>
              <a:t> </a:t>
            </a:r>
            <a:r>
              <a:rPr lang="it-IT" sz="1600" i="1" dirty="0"/>
              <a:t>USA 2010, </a:t>
            </a:r>
            <a:r>
              <a:rPr lang="en-US" sz="1600" i="1" dirty="0" err="1"/>
              <a:t>Requena</a:t>
            </a:r>
            <a:r>
              <a:rPr lang="en-US" sz="1600" i="1" dirty="0"/>
              <a:t>, T.; Food </a:t>
            </a:r>
            <a:r>
              <a:rPr lang="en-US" sz="1600" i="1" dirty="0" err="1"/>
              <a:t>Funct</a:t>
            </a:r>
            <a:r>
              <a:rPr lang="en-US" sz="1600" i="1" dirty="0"/>
              <a:t>. 2018</a:t>
            </a:r>
            <a:r>
              <a:rPr lang="ro-RO" sz="1600" i="1" dirty="0"/>
              <a:t>; </a:t>
            </a:r>
          </a:p>
          <a:p>
            <a:pPr algn="ctr"/>
            <a:r>
              <a:rPr lang="en-US" sz="1600" i="1" dirty="0"/>
              <a:t>Han, M.;. Brain Res. Bull. 2022</a:t>
            </a:r>
            <a:endParaRPr lang="ro-RO" sz="1600" i="1" dirty="0"/>
          </a:p>
        </p:txBody>
      </p:sp>
      <p:pic>
        <p:nvPicPr>
          <p:cNvPr id="24577"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2362200"/>
            <a:ext cx="3352800" cy="3124200"/>
          </a:xfrm>
          <a:prstGeom prst="rect">
            <a:avLst/>
          </a:prstGeom>
          <a:noFill/>
          <a:ln w="9525">
            <a:noFill/>
            <a:miter lim="800000"/>
            <a:headEnd/>
            <a:tailEnd/>
          </a:ln>
        </p:spPr>
      </p:pic>
      <p:sp>
        <p:nvSpPr>
          <p:cNvPr id="6" name="Rounded Rectangle 5"/>
          <p:cNvSpPr/>
          <p:nvPr/>
        </p:nvSpPr>
        <p:spPr>
          <a:xfrm>
            <a:off x="3657600" y="2133600"/>
            <a:ext cx="5334000" cy="3733800"/>
          </a:xfrm>
          <a:prstGeom prst="roundRect">
            <a:avLst/>
          </a:prstGeom>
          <a:solidFill>
            <a:srgbClr val="2A49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buNone/>
            </a:pPr>
            <a:r>
              <a:rPr lang="ro-RO" dirty="0"/>
              <a:t>Some evidence - that </a:t>
            </a:r>
            <a:r>
              <a:rPr lang="en-US" b="1" dirty="0"/>
              <a:t>disturbed sleep </a:t>
            </a:r>
            <a:r>
              <a:rPr lang="en-US" dirty="0"/>
              <a:t>(sleep deprivation, sleep fragmentation</a:t>
            </a:r>
            <a:r>
              <a:rPr lang="ro-RO" dirty="0"/>
              <a:t> in </a:t>
            </a:r>
            <a:r>
              <a:rPr lang="en-US" dirty="0"/>
              <a:t>OSA) is associated with </a:t>
            </a:r>
            <a:endParaRPr lang="ro-RO" dirty="0"/>
          </a:p>
          <a:p>
            <a:pPr algn="just">
              <a:lnSpc>
                <a:spcPct val="120000"/>
              </a:lnSpc>
              <a:buNone/>
            </a:pPr>
            <a:endParaRPr lang="ro-RO" dirty="0"/>
          </a:p>
          <a:p>
            <a:pPr algn="just">
              <a:lnSpc>
                <a:spcPct val="120000"/>
              </a:lnSpc>
            </a:pPr>
            <a:r>
              <a:rPr lang="en-US" b="1" dirty="0"/>
              <a:t>changes in gut microbial composition and to </a:t>
            </a:r>
            <a:r>
              <a:rPr lang="en-US" b="1" dirty="0" err="1"/>
              <a:t>dysbiosis</a:t>
            </a:r>
            <a:r>
              <a:rPr lang="en-US" dirty="0"/>
              <a:t> </a:t>
            </a:r>
            <a:endParaRPr lang="ro-RO" dirty="0"/>
          </a:p>
          <a:p>
            <a:pPr algn="just">
              <a:lnSpc>
                <a:spcPct val="120000"/>
              </a:lnSpc>
            </a:pPr>
            <a:endParaRPr lang="ro-RO" dirty="0"/>
          </a:p>
          <a:p>
            <a:pPr algn="just">
              <a:lnSpc>
                <a:spcPct val="120000"/>
              </a:lnSpc>
            </a:pPr>
            <a:r>
              <a:rPr lang="ro-RO" dirty="0"/>
              <a:t>w</a:t>
            </a:r>
            <a:r>
              <a:rPr lang="en-US" dirty="0" err="1"/>
              <a:t>ith</a:t>
            </a:r>
            <a:r>
              <a:rPr lang="en-US" dirty="0"/>
              <a:t> increase in </a:t>
            </a:r>
            <a:r>
              <a:rPr lang="en-US" dirty="0" err="1"/>
              <a:t>Firmicutes</a:t>
            </a:r>
            <a:r>
              <a:rPr lang="en-US" dirty="0"/>
              <a:t> to </a:t>
            </a:r>
            <a:r>
              <a:rPr lang="en-US" dirty="0" err="1"/>
              <a:t>Bacteroidetes</a:t>
            </a:r>
            <a:r>
              <a:rPr lang="en-US" dirty="0"/>
              <a:t> phyla ratio </a:t>
            </a:r>
            <a:endParaRPr lang="ro-RO" dirty="0"/>
          </a:p>
          <a:p>
            <a:pPr algn="just">
              <a:lnSpc>
                <a:spcPct val="120000"/>
              </a:lnSpc>
            </a:pPr>
            <a:r>
              <a:rPr lang="en-US" dirty="0"/>
              <a:t>or </a:t>
            </a:r>
            <a:r>
              <a:rPr lang="ro-RO" dirty="0"/>
              <a:t> </a:t>
            </a:r>
            <a:r>
              <a:rPr lang="en-US" dirty="0"/>
              <a:t>a reduction</a:t>
            </a:r>
            <a:r>
              <a:rPr lang="ro-RO" dirty="0"/>
              <a:t> </a:t>
            </a:r>
            <a:r>
              <a:rPr lang="en-US" dirty="0"/>
              <a:t>in gut </a:t>
            </a:r>
            <a:r>
              <a:rPr lang="en-US" dirty="0" err="1"/>
              <a:t>microbiota</a:t>
            </a:r>
            <a:r>
              <a:rPr lang="en-US" dirty="0"/>
              <a:t> diversity and richness</a:t>
            </a:r>
            <a:endParaRPr lang="ro-RO" dirty="0"/>
          </a:p>
        </p:txBody>
      </p:sp>
      <p:pic>
        <p:nvPicPr>
          <p:cNvPr id="7" name="Picture 6">
            <a:extLst>
              <a:ext uri="{FF2B5EF4-FFF2-40B4-BE49-F238E27FC236}">
                <a16:creationId xmlns:a16="http://schemas.microsoft.com/office/drawing/2014/main" id="{66E980E3-B41D-70B8-84C4-8843433C50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1837" y="3452"/>
            <a:ext cx="8016526" cy="758548"/>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609600"/>
          </a:xfrm>
        </p:spPr>
        <p:txBody>
          <a:bodyPr>
            <a:normAutofit/>
          </a:bodyPr>
          <a:lstStyle/>
          <a:p>
            <a:pPr algn="ctr"/>
            <a:r>
              <a:rPr lang="en-US" sz="3200" b="1" dirty="0">
                <a:solidFill>
                  <a:srgbClr val="265C5C"/>
                </a:solidFill>
              </a:rPr>
              <a:t>Diet and Sleep Quality</a:t>
            </a:r>
          </a:p>
        </p:txBody>
      </p:sp>
      <p:sp>
        <p:nvSpPr>
          <p:cNvPr id="3" name="Content Placeholder 2"/>
          <p:cNvSpPr>
            <a:spLocks noGrp="1"/>
          </p:cNvSpPr>
          <p:nvPr>
            <p:ph idx="1"/>
          </p:nvPr>
        </p:nvSpPr>
        <p:spPr>
          <a:xfrm>
            <a:off x="342900" y="1752600"/>
            <a:ext cx="8305800" cy="4267200"/>
          </a:xfrm>
        </p:spPr>
        <p:txBody>
          <a:bodyPr>
            <a:normAutofit/>
          </a:bodyPr>
          <a:lstStyle/>
          <a:p>
            <a:pPr marL="109728" indent="0" algn="just">
              <a:buNone/>
            </a:pPr>
            <a:endParaRPr lang="en-US" sz="1800" dirty="0"/>
          </a:p>
          <a:p>
            <a:pPr algn="just"/>
            <a:r>
              <a:rPr lang="en-US" sz="1800" b="1" dirty="0"/>
              <a:t>Insufficient protein intake </a:t>
            </a:r>
            <a:r>
              <a:rPr lang="en-US" sz="1800" dirty="0"/>
              <a:t>may impair sleep quality, </a:t>
            </a:r>
          </a:p>
          <a:p>
            <a:pPr algn="just"/>
            <a:r>
              <a:rPr lang="en-US" sz="1800" dirty="0"/>
              <a:t>while </a:t>
            </a:r>
            <a:r>
              <a:rPr lang="en-US" sz="1800" b="1" dirty="0"/>
              <a:t>too much protein intake </a:t>
            </a:r>
            <a:r>
              <a:rPr lang="en-US" sz="1800" dirty="0"/>
              <a:t>may lead to difficulties in maintaining sleep</a:t>
            </a:r>
          </a:p>
          <a:p>
            <a:pPr algn="just"/>
            <a:endParaRPr lang="en-US" sz="1800" dirty="0"/>
          </a:p>
          <a:p>
            <a:pPr algn="just"/>
            <a:r>
              <a:rPr lang="ro-RO" sz="1800" b="1" dirty="0"/>
              <a:t>S</a:t>
            </a:r>
            <a:r>
              <a:rPr lang="en-US" sz="1800" b="1" dirty="0" err="1"/>
              <a:t>leep</a:t>
            </a:r>
            <a:r>
              <a:rPr lang="ro-RO" sz="1800" b="1" dirty="0"/>
              <a:t>ing</a:t>
            </a:r>
            <a:r>
              <a:rPr lang="en-US" sz="1800" b="1" dirty="0"/>
              <a:t> for less than 6 h per night </a:t>
            </a:r>
            <a:r>
              <a:rPr lang="en-US" sz="1800" dirty="0">
                <a:latin typeface="Arial" panose="020B0604020202020204" pitchFamily="34" charset="0"/>
                <a:cs typeface="Arial" panose="020B0604020202020204" pitchFamily="34" charset="0"/>
              </a:rPr>
              <a:t>→ </a:t>
            </a:r>
            <a:r>
              <a:rPr lang="en-US" sz="1800" dirty="0"/>
              <a:t> involves a higher consumption of coffee which contains caffeine </a:t>
            </a:r>
            <a:r>
              <a:rPr lang="en-US" sz="1800" dirty="0">
                <a:latin typeface="Arial" panose="020B0604020202020204" pitchFamily="34" charset="0"/>
                <a:cs typeface="Arial" panose="020B0604020202020204" pitchFamily="34" charset="0"/>
              </a:rPr>
              <a:t>→ </a:t>
            </a:r>
            <a:r>
              <a:rPr lang="en-US" sz="1800" dirty="0"/>
              <a:t>  can </a:t>
            </a:r>
            <a:r>
              <a:rPr lang="en-US" sz="1800" b="1" dirty="0"/>
              <a:t>increases performance, but </a:t>
            </a:r>
            <a:r>
              <a:rPr lang="en-US" sz="1800" dirty="0"/>
              <a:t>it also has side effects: it </a:t>
            </a:r>
            <a:r>
              <a:rPr lang="en-US" sz="1800" b="1" dirty="0"/>
              <a:t>affects the quality of sleep</a:t>
            </a:r>
            <a:r>
              <a:rPr lang="en-US" sz="1800" dirty="0"/>
              <a:t>.</a:t>
            </a:r>
          </a:p>
          <a:p>
            <a:pPr algn="just"/>
            <a:endParaRPr lang="en-US" sz="1800" dirty="0"/>
          </a:p>
          <a:p>
            <a:pPr algn="just"/>
            <a:r>
              <a:rPr lang="en-US" sz="1800" dirty="0"/>
              <a:t>Alcohol has a negative effect on sleep, and it </a:t>
            </a:r>
            <a:r>
              <a:rPr lang="en-US" sz="1800" b="1" dirty="0"/>
              <a:t>impairs the electrophysiological structure of sleep, affects sleep continuity</a:t>
            </a:r>
            <a:r>
              <a:rPr lang="en-US" sz="1800" dirty="0"/>
              <a:t> </a:t>
            </a:r>
            <a:r>
              <a:rPr lang="en-US" sz="1800" b="1" dirty="0"/>
              <a:t>and increases insomnia</a:t>
            </a:r>
          </a:p>
          <a:p>
            <a:pPr algn="just"/>
            <a:endParaRPr lang="en-US" sz="1800" dirty="0"/>
          </a:p>
          <a:p>
            <a:pPr algn="just"/>
            <a:endParaRPr lang="en-US" sz="1800" dirty="0"/>
          </a:p>
        </p:txBody>
      </p:sp>
      <p:sp>
        <p:nvSpPr>
          <p:cNvPr id="4" name="Rectangle 3"/>
          <p:cNvSpPr/>
          <p:nvPr/>
        </p:nvSpPr>
        <p:spPr>
          <a:xfrm>
            <a:off x="3048000" y="6172200"/>
            <a:ext cx="3451586" cy="369332"/>
          </a:xfrm>
          <a:prstGeom prst="rect">
            <a:avLst/>
          </a:prstGeom>
        </p:spPr>
        <p:txBody>
          <a:bodyPr wrap="none">
            <a:spAutoFit/>
          </a:bodyPr>
          <a:lstStyle/>
          <a:p>
            <a:r>
              <a:rPr lang="en-US" i="1" dirty="0">
                <a:latin typeface="URWPalladioL-Bold"/>
              </a:rPr>
              <a:t>Monika </a:t>
            </a:r>
            <a:r>
              <a:rPr lang="en-US" i="1" dirty="0" err="1">
                <a:latin typeface="URWPalladioL-Bold"/>
              </a:rPr>
              <a:t>Sejbuk</a:t>
            </a:r>
            <a:r>
              <a:rPr lang="en-US" i="1" dirty="0">
                <a:latin typeface="URWPalladioL-Bold"/>
              </a:rPr>
              <a:t> </a:t>
            </a:r>
            <a:r>
              <a:rPr lang="en-US" i="1" dirty="0"/>
              <a:t>Nutrients 2022 </a:t>
            </a:r>
            <a:endParaRPr lang="en-US" dirty="0"/>
          </a:p>
        </p:txBody>
      </p:sp>
    </p:spTree>
    <p:extLst>
      <p:ext uri="{BB962C8B-B14F-4D97-AF65-F5344CB8AC3E}">
        <p14:creationId xmlns:p14="http://schemas.microsoft.com/office/powerpoint/2010/main" val="12446695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94054"/>
          </a:xfrm>
        </p:spPr>
        <p:txBody>
          <a:bodyPr>
            <a:normAutofit/>
          </a:bodyPr>
          <a:lstStyle/>
          <a:p>
            <a:pPr algn="ctr"/>
            <a:r>
              <a:rPr lang="en-US" sz="2800" b="1" dirty="0">
                <a:solidFill>
                  <a:srgbClr val="326970"/>
                </a:solidFill>
              </a:rPr>
              <a:t>Stimulants and drugs that affect sleep quality</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5400" y="1219200"/>
            <a:ext cx="6766559" cy="3276600"/>
          </a:xfrm>
          <a:prstGeom prst="rect">
            <a:avLst/>
          </a:prstGeom>
        </p:spPr>
      </p:pic>
      <p:sp>
        <p:nvSpPr>
          <p:cNvPr id="5" name="Content Placeholder 4"/>
          <p:cNvSpPr>
            <a:spLocks noGrp="1"/>
          </p:cNvSpPr>
          <p:nvPr>
            <p:ph idx="1"/>
          </p:nvPr>
        </p:nvSpPr>
        <p:spPr>
          <a:xfrm>
            <a:off x="800100" y="6491737"/>
            <a:ext cx="7477047" cy="338554"/>
          </a:xfrm>
          <a:prstGeom prst="rect">
            <a:avLst/>
          </a:prstGeom>
        </p:spPr>
        <p:txBody>
          <a:bodyPr wrap="none">
            <a:spAutoFit/>
          </a:bodyPr>
          <a:lstStyle/>
          <a:p>
            <a:pPr marL="109728" indent="0" algn="ctr">
              <a:buNone/>
            </a:pPr>
            <a:r>
              <a:rPr lang="en-US" sz="1600" i="1" dirty="0">
                <a:latin typeface="URWPalladioL-Bold"/>
              </a:rPr>
              <a:t>Monika </a:t>
            </a:r>
            <a:r>
              <a:rPr lang="en-US" sz="1600" i="1" dirty="0" err="1">
                <a:latin typeface="URWPalladioL-Bold"/>
              </a:rPr>
              <a:t>Sejbuk</a:t>
            </a:r>
            <a:r>
              <a:rPr lang="en-US" sz="1600" i="1" dirty="0">
                <a:latin typeface="URWPalladioL-Bold"/>
              </a:rPr>
              <a:t> </a:t>
            </a:r>
            <a:r>
              <a:rPr lang="en-US" sz="1600" i="1" dirty="0"/>
              <a:t>Nutrients 2022 ; </a:t>
            </a:r>
            <a:r>
              <a:rPr lang="en-US" sz="1600" i="1" dirty="0" err="1"/>
              <a:t>Purani</a:t>
            </a:r>
            <a:r>
              <a:rPr lang="en-US" sz="1600" i="1" dirty="0"/>
              <a:t>, H.; Friedrichsen, Addict. </a:t>
            </a:r>
            <a:r>
              <a:rPr lang="en-US" sz="1600" i="1" dirty="0" err="1"/>
              <a:t>Behav</a:t>
            </a:r>
            <a:r>
              <a:rPr lang="en-US" sz="1600" i="1" dirty="0"/>
              <a:t>. 2018</a:t>
            </a:r>
          </a:p>
        </p:txBody>
      </p:sp>
      <p:sp>
        <p:nvSpPr>
          <p:cNvPr id="6" name="Rectangle 5"/>
          <p:cNvSpPr/>
          <p:nvPr/>
        </p:nvSpPr>
        <p:spPr>
          <a:xfrm>
            <a:off x="152400" y="4755104"/>
            <a:ext cx="8991600" cy="1477328"/>
          </a:xfrm>
          <a:prstGeom prst="rect">
            <a:avLst/>
          </a:prstGeom>
        </p:spPr>
        <p:txBody>
          <a:bodyPr wrap="square">
            <a:spAutoFit/>
          </a:bodyPr>
          <a:lstStyle/>
          <a:p>
            <a:pPr algn="ctr"/>
            <a:r>
              <a:rPr lang="en-US" dirty="0">
                <a:latin typeface="Tahoma" panose="020B0604030504040204" pitchFamily="34" charset="0"/>
                <a:ea typeface="Tahoma" panose="020B0604030504040204" pitchFamily="34" charset="0"/>
                <a:cs typeface="Tahoma" panose="020B0604030504040204" pitchFamily="34" charset="0"/>
              </a:rPr>
              <a:t>Substances such as alcohol, nicotine, excess caffeine, and cannabis negatively affect</a:t>
            </a:r>
          </a:p>
          <a:p>
            <a:pPr algn="ctr"/>
            <a:r>
              <a:rPr lang="en-US" dirty="0">
                <a:latin typeface="Tahoma" panose="020B0604030504040204" pitchFamily="34" charset="0"/>
                <a:ea typeface="Tahoma" panose="020B0604030504040204" pitchFamily="34" charset="0"/>
                <a:cs typeface="Tahoma" panose="020B0604030504040204" pitchFamily="34" charset="0"/>
              </a:rPr>
              <a:t>the quality of sleep. </a:t>
            </a:r>
          </a:p>
          <a:p>
            <a:pPr algn="ctr"/>
            <a:endParaRPr lang="en-US" dirty="0">
              <a:latin typeface="Tahoma" panose="020B0604030504040204" pitchFamily="34" charset="0"/>
              <a:ea typeface="Tahoma" panose="020B0604030504040204" pitchFamily="34" charset="0"/>
              <a:cs typeface="Tahoma" panose="020B0604030504040204" pitchFamily="34" charset="0"/>
            </a:endParaRPr>
          </a:p>
          <a:p>
            <a:pPr algn="ctr"/>
            <a:r>
              <a:rPr lang="en-US" dirty="0">
                <a:latin typeface="Tahoma" panose="020B0604030504040204" pitchFamily="34" charset="0"/>
                <a:ea typeface="Tahoma" panose="020B0604030504040204" pitchFamily="34" charset="0"/>
                <a:cs typeface="Tahoma" panose="020B0604030504040204" pitchFamily="34" charset="0"/>
              </a:rPr>
              <a:t>They cause an </a:t>
            </a:r>
            <a:r>
              <a:rPr lang="en-US" b="1" dirty="0">
                <a:latin typeface="Tahoma" panose="020B0604030504040204" pitchFamily="34" charset="0"/>
                <a:ea typeface="Tahoma" panose="020B0604030504040204" pitchFamily="34" charset="0"/>
                <a:cs typeface="Tahoma" panose="020B0604030504040204" pitchFamily="34" charset="0"/>
              </a:rPr>
              <a:t>increase in the waking time after falling asleep, a shorter sleeping time and greater difficulty in maintaining sleep</a:t>
            </a:r>
          </a:p>
        </p:txBody>
      </p:sp>
    </p:spTree>
    <p:extLst>
      <p:ext uri="{BB962C8B-B14F-4D97-AF65-F5344CB8AC3E}">
        <p14:creationId xmlns:p14="http://schemas.microsoft.com/office/powerpoint/2010/main" val="8750499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05400"/>
            <a:ext cx="8229600" cy="783336"/>
          </a:xfrm>
        </p:spPr>
        <p:txBody>
          <a:bodyPr>
            <a:noAutofit/>
          </a:bodyPr>
          <a:lstStyle/>
          <a:p>
            <a:pPr algn="ctr">
              <a:buNone/>
            </a:pPr>
            <a:r>
              <a:rPr lang="en-US" sz="1600" b="1" dirty="0"/>
              <a:t>The</a:t>
            </a:r>
            <a:r>
              <a:rPr lang="ro-RO" sz="1600" b="1" dirty="0"/>
              <a:t>are</a:t>
            </a:r>
            <a:r>
              <a:rPr lang="en-US" sz="1600" b="1" dirty="0"/>
              <a:t> complex, bidirectional</a:t>
            </a:r>
            <a:r>
              <a:rPr lang="en-US" sz="1600" dirty="0"/>
              <a:t> </a:t>
            </a:r>
            <a:r>
              <a:rPr lang="en-US" sz="1600" b="1" dirty="0"/>
              <a:t>relationship</a:t>
            </a:r>
            <a:r>
              <a:rPr lang="ro-RO" sz="1600" b="1" dirty="0"/>
              <a:t>s</a:t>
            </a:r>
            <a:r>
              <a:rPr lang="en-US" sz="1600" dirty="0"/>
              <a:t> between sleep components, dietary composition, behavioral factors, and biological factors </a:t>
            </a:r>
            <a:endParaRPr lang="ro-RO" sz="1600" dirty="0"/>
          </a:p>
          <a:p>
            <a:pPr algn="ctr">
              <a:buNone/>
            </a:pPr>
            <a:r>
              <a:rPr lang="ro-RO" sz="1600" dirty="0"/>
              <a:t>...</a:t>
            </a:r>
            <a:r>
              <a:rPr lang="ro-RO" sz="1600" b="1" dirty="0"/>
              <a:t>can </a:t>
            </a:r>
            <a:r>
              <a:rPr lang="en-US" sz="1600" b="1" dirty="0"/>
              <a:t>affect the development of </a:t>
            </a:r>
            <a:r>
              <a:rPr lang="en-US" sz="1600" b="1"/>
              <a:t>chronic diseases</a:t>
            </a:r>
            <a:endParaRPr lang="ro-RO" sz="1600" dirty="0"/>
          </a:p>
        </p:txBody>
      </p:sp>
      <p:pic>
        <p:nvPicPr>
          <p:cNvPr id="1026" name="Picture 2" descr="https://www.frontiersin.org/files/Articles/281197/fneur-08-00393-HTML-r1/image_m/fneur-08-00393-g0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609600"/>
            <a:ext cx="7724081" cy="4390323"/>
          </a:xfrm>
          <a:prstGeom prst="rect">
            <a:avLst/>
          </a:prstGeom>
          <a:noFill/>
        </p:spPr>
      </p:pic>
      <p:sp>
        <p:nvSpPr>
          <p:cNvPr id="5" name="Rectangle 4"/>
          <p:cNvSpPr/>
          <p:nvPr/>
        </p:nvSpPr>
        <p:spPr>
          <a:xfrm>
            <a:off x="228600" y="6248400"/>
            <a:ext cx="8686800" cy="523220"/>
          </a:xfrm>
          <a:prstGeom prst="rect">
            <a:avLst/>
          </a:prstGeom>
        </p:spPr>
        <p:txBody>
          <a:bodyPr wrap="square">
            <a:spAutoFit/>
          </a:bodyPr>
          <a:lstStyle/>
          <a:p>
            <a:pPr algn="ctr"/>
            <a:r>
              <a:rPr lang="ro-RO" sz="1400" i="1" dirty="0"/>
              <a:t>Sarah Frank </a:t>
            </a:r>
            <a:r>
              <a:rPr lang="en-US" sz="1400" i="1" dirty="0"/>
              <a:t>Diet and Sleep Physiology: Public Health and Clinical Implications</a:t>
            </a:r>
          </a:p>
          <a:p>
            <a:pPr algn="ctr"/>
            <a:r>
              <a:rPr lang="ro-RO" sz="1400" i="1" dirty="0"/>
              <a:t>MINI REVIEW article Front. Neurol., 11 August 2017 Sec. Sleep Disorders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38200"/>
          </a:xfrm>
        </p:spPr>
        <p:txBody>
          <a:bodyPr>
            <a:noAutofit/>
          </a:bodyPr>
          <a:lstStyle/>
          <a:p>
            <a:pPr algn="ctr"/>
            <a:r>
              <a:rPr lang="ro-RO" sz="3600" b="1" dirty="0">
                <a:solidFill>
                  <a:srgbClr val="265C5C"/>
                </a:solidFill>
                <a:latin typeface="Arial Black" pitchFamily="34" charset="0"/>
              </a:rPr>
              <a:t>In conclusion</a:t>
            </a:r>
            <a:br>
              <a:rPr lang="ro-RO" sz="3600" b="1" dirty="0">
                <a:solidFill>
                  <a:srgbClr val="265C5C"/>
                </a:solidFill>
                <a:latin typeface="Arial Black" pitchFamily="34" charset="0"/>
              </a:rPr>
            </a:br>
            <a:endParaRPr lang="ro-RO" sz="3600" b="1" dirty="0">
              <a:solidFill>
                <a:srgbClr val="265C5C"/>
              </a:solidFill>
              <a:latin typeface="Arial Black" pitchFamily="34" charset="0"/>
            </a:endParaRPr>
          </a:p>
        </p:txBody>
      </p:sp>
      <p:sp>
        <p:nvSpPr>
          <p:cNvPr id="3" name="Content Placeholder 2"/>
          <p:cNvSpPr>
            <a:spLocks noGrp="1"/>
          </p:cNvSpPr>
          <p:nvPr>
            <p:ph idx="1"/>
          </p:nvPr>
        </p:nvSpPr>
        <p:spPr>
          <a:xfrm>
            <a:off x="228600" y="1752600"/>
            <a:ext cx="8534400" cy="3962400"/>
          </a:xfrm>
        </p:spPr>
        <p:txBody>
          <a:bodyPr>
            <a:normAutofit fontScale="55000" lnSpcReduction="20000"/>
          </a:bodyPr>
          <a:lstStyle/>
          <a:p>
            <a:pPr algn="just">
              <a:lnSpc>
                <a:spcPct val="120000"/>
              </a:lnSpc>
            </a:pPr>
            <a:r>
              <a:rPr lang="en-US" dirty="0">
                <a:solidFill>
                  <a:schemeClr val="tx1">
                    <a:lumMod val="85000"/>
                    <a:lumOff val="15000"/>
                  </a:schemeClr>
                </a:solidFill>
              </a:rPr>
              <a:t>The epidemiological evidence</a:t>
            </a:r>
            <a:r>
              <a:rPr lang="ro-RO" dirty="0">
                <a:solidFill>
                  <a:schemeClr val="tx1">
                    <a:lumMod val="85000"/>
                    <a:lumOff val="15000"/>
                  </a:schemeClr>
                </a:solidFill>
              </a:rPr>
              <a:t> </a:t>
            </a:r>
            <a:r>
              <a:rPr lang="en-US" dirty="0">
                <a:solidFill>
                  <a:schemeClr val="tx1">
                    <a:lumMod val="85000"/>
                    <a:lumOff val="15000"/>
                  </a:schemeClr>
                </a:solidFill>
              </a:rPr>
              <a:t>suggests</a:t>
            </a:r>
            <a:r>
              <a:rPr lang="ro-RO" dirty="0">
                <a:solidFill>
                  <a:schemeClr val="tx1">
                    <a:lumMod val="85000"/>
                    <a:lumOff val="15000"/>
                  </a:schemeClr>
                </a:solidFill>
              </a:rPr>
              <a:t> </a:t>
            </a:r>
            <a:r>
              <a:rPr lang="en-US" dirty="0">
                <a:solidFill>
                  <a:schemeClr val="tx1">
                    <a:lumMod val="85000"/>
                    <a:lumOff val="15000"/>
                  </a:schemeClr>
                </a:solidFill>
              </a:rPr>
              <a:t>a </a:t>
            </a:r>
            <a:r>
              <a:rPr lang="en-US" b="1" dirty="0">
                <a:solidFill>
                  <a:schemeClr val="tx1">
                    <a:lumMod val="85000"/>
                    <a:lumOff val="15000"/>
                  </a:schemeClr>
                </a:solidFill>
              </a:rPr>
              <a:t>positive influence of the Mediterranean diet on sleep</a:t>
            </a:r>
            <a:r>
              <a:rPr lang="en-US" dirty="0">
                <a:solidFill>
                  <a:schemeClr val="tx1">
                    <a:lumMod val="85000"/>
                    <a:lumOff val="15000"/>
                  </a:schemeClr>
                </a:solidFill>
              </a:rPr>
              <a:t> </a:t>
            </a:r>
            <a:r>
              <a:rPr lang="en-US" b="1" dirty="0">
                <a:solidFill>
                  <a:schemeClr val="tx1">
                    <a:lumMod val="85000"/>
                    <a:lumOff val="15000"/>
                  </a:schemeClr>
                </a:solidFill>
              </a:rPr>
              <a:t>pattern</a:t>
            </a:r>
            <a:r>
              <a:rPr lang="en-US" dirty="0">
                <a:solidFill>
                  <a:schemeClr val="tx1">
                    <a:lumMod val="85000"/>
                    <a:lumOff val="15000"/>
                  </a:schemeClr>
                </a:solidFill>
              </a:rPr>
              <a:t>, improving sleep quality</a:t>
            </a:r>
            <a:r>
              <a:rPr lang="ro-RO" dirty="0">
                <a:solidFill>
                  <a:schemeClr val="tx1">
                    <a:lumMod val="85000"/>
                    <a:lumOff val="15000"/>
                  </a:schemeClr>
                </a:solidFill>
              </a:rPr>
              <a:t> </a:t>
            </a:r>
            <a:r>
              <a:rPr lang="en-US" dirty="0">
                <a:solidFill>
                  <a:schemeClr val="tx1">
                    <a:lumMod val="85000"/>
                    <a:lumOff val="15000"/>
                  </a:schemeClr>
                </a:solidFill>
              </a:rPr>
              <a:t>and duration in otherwise healthy subjects. </a:t>
            </a:r>
            <a:endParaRPr lang="ro-RO" dirty="0">
              <a:solidFill>
                <a:schemeClr val="tx1">
                  <a:lumMod val="85000"/>
                  <a:lumOff val="15000"/>
                </a:schemeClr>
              </a:solidFill>
            </a:endParaRPr>
          </a:p>
          <a:p>
            <a:pPr algn="just">
              <a:lnSpc>
                <a:spcPct val="120000"/>
              </a:lnSpc>
              <a:buNone/>
            </a:pPr>
            <a:endParaRPr lang="ro-RO" dirty="0">
              <a:solidFill>
                <a:schemeClr val="tx1">
                  <a:lumMod val="85000"/>
                  <a:lumOff val="15000"/>
                </a:schemeClr>
              </a:solidFill>
            </a:endParaRPr>
          </a:p>
          <a:p>
            <a:pPr algn="just">
              <a:lnSpc>
                <a:spcPct val="120000"/>
              </a:lnSpc>
            </a:pPr>
            <a:r>
              <a:rPr lang="en-US" b="1" dirty="0">
                <a:solidFill>
                  <a:schemeClr val="tx1">
                    <a:lumMod val="85000"/>
                    <a:lumOff val="15000"/>
                  </a:schemeClr>
                </a:solidFill>
              </a:rPr>
              <a:t>Considering the role of physiological sleep in</a:t>
            </a:r>
            <a:r>
              <a:rPr lang="ro-RO" b="1" dirty="0">
                <a:solidFill>
                  <a:schemeClr val="tx1">
                    <a:lumMod val="85000"/>
                    <a:lumOff val="15000"/>
                  </a:schemeClr>
                </a:solidFill>
              </a:rPr>
              <a:t> </a:t>
            </a:r>
            <a:r>
              <a:rPr lang="en-US" b="1" dirty="0">
                <a:solidFill>
                  <a:schemeClr val="tx1">
                    <a:lumMod val="85000"/>
                    <a:lumOff val="15000"/>
                  </a:schemeClr>
                </a:solidFill>
              </a:rPr>
              <a:t>health maintenance </a:t>
            </a:r>
            <a:r>
              <a:rPr lang="ro-RO" b="1" dirty="0">
                <a:solidFill>
                  <a:schemeClr val="tx1">
                    <a:lumMod val="85000"/>
                    <a:lumOff val="15000"/>
                  </a:schemeClr>
                </a:solidFill>
              </a:rPr>
              <a:t>-</a:t>
            </a:r>
          </a:p>
          <a:p>
            <a:pPr algn="just">
              <a:lnSpc>
                <a:spcPct val="120000"/>
              </a:lnSpc>
              <a:buNone/>
            </a:pPr>
            <a:r>
              <a:rPr lang="ro-RO" b="1" dirty="0">
                <a:solidFill>
                  <a:schemeClr val="tx1">
                    <a:lumMod val="85000"/>
                    <a:lumOff val="15000"/>
                  </a:schemeClr>
                </a:solidFill>
              </a:rPr>
              <a:t>	</a:t>
            </a:r>
            <a:r>
              <a:rPr lang="en-US" b="1" dirty="0">
                <a:solidFill>
                  <a:schemeClr val="tx1">
                    <a:lumMod val="85000"/>
                    <a:lumOff val="15000"/>
                  </a:schemeClr>
                </a:solidFill>
              </a:rPr>
              <a:t>the Mediterranean diet may prevent </a:t>
            </a:r>
            <a:r>
              <a:rPr lang="en-US" dirty="0">
                <a:solidFill>
                  <a:schemeClr val="tx1">
                    <a:lumMod val="85000"/>
                    <a:lumOff val="15000"/>
                  </a:schemeClr>
                </a:solidFill>
              </a:rPr>
              <a:t>the risk for major diseases,</a:t>
            </a:r>
            <a:r>
              <a:rPr lang="ro-RO" dirty="0">
                <a:solidFill>
                  <a:schemeClr val="tx1">
                    <a:lumMod val="85000"/>
                    <a:lumOff val="15000"/>
                  </a:schemeClr>
                </a:solidFill>
              </a:rPr>
              <a:t> </a:t>
            </a:r>
            <a:r>
              <a:rPr lang="en-US" dirty="0">
                <a:solidFill>
                  <a:schemeClr val="tx1">
                    <a:lumMod val="85000"/>
                    <a:lumOff val="15000"/>
                  </a:schemeClr>
                </a:solidFill>
              </a:rPr>
              <a:t>including </a:t>
            </a:r>
            <a:r>
              <a:rPr lang="en-US" dirty="0" err="1">
                <a:solidFill>
                  <a:schemeClr val="tx1">
                    <a:lumMod val="85000"/>
                    <a:lumOff val="15000"/>
                  </a:schemeClr>
                </a:solidFill>
              </a:rPr>
              <a:t>cardiometabolic</a:t>
            </a:r>
            <a:r>
              <a:rPr lang="en-US" dirty="0">
                <a:solidFill>
                  <a:schemeClr val="tx1">
                    <a:lumMod val="85000"/>
                    <a:lumOff val="15000"/>
                  </a:schemeClr>
                </a:solidFill>
              </a:rPr>
              <a:t>, neurodegenerative</a:t>
            </a:r>
            <a:r>
              <a:rPr lang="ro-RO" dirty="0">
                <a:solidFill>
                  <a:schemeClr val="tx1">
                    <a:lumMod val="85000"/>
                    <a:lumOff val="15000"/>
                  </a:schemeClr>
                </a:solidFill>
              </a:rPr>
              <a:t>, </a:t>
            </a:r>
            <a:r>
              <a:rPr lang="en-US" dirty="0">
                <a:solidFill>
                  <a:schemeClr val="tx1">
                    <a:lumMod val="85000"/>
                    <a:lumOff val="15000"/>
                  </a:schemeClr>
                </a:solidFill>
              </a:rPr>
              <a:t>psychiatric diseases and cancer.</a:t>
            </a:r>
            <a:endParaRPr lang="ro-RO" dirty="0">
              <a:solidFill>
                <a:schemeClr val="tx1">
                  <a:lumMod val="85000"/>
                  <a:lumOff val="15000"/>
                </a:schemeClr>
              </a:solidFill>
            </a:endParaRPr>
          </a:p>
          <a:p>
            <a:pPr algn="just">
              <a:lnSpc>
                <a:spcPct val="120000"/>
              </a:lnSpc>
            </a:pPr>
            <a:endParaRPr lang="ro-RO" dirty="0">
              <a:solidFill>
                <a:schemeClr val="tx1">
                  <a:lumMod val="85000"/>
                  <a:lumOff val="15000"/>
                </a:schemeClr>
              </a:solidFill>
            </a:endParaRPr>
          </a:p>
          <a:p>
            <a:pPr algn="just">
              <a:lnSpc>
                <a:spcPct val="120000"/>
              </a:lnSpc>
            </a:pPr>
            <a:r>
              <a:rPr lang="en-US" b="1" dirty="0">
                <a:solidFill>
                  <a:schemeClr val="tx1">
                    <a:lumMod val="85000"/>
                    <a:lumOff val="15000"/>
                  </a:schemeClr>
                </a:solidFill>
              </a:rPr>
              <a:t>There is a bidirectional relationship between diet and sleep</a:t>
            </a:r>
            <a:endParaRPr lang="ro-RO" b="1" dirty="0">
              <a:solidFill>
                <a:schemeClr val="tx1">
                  <a:lumMod val="85000"/>
                  <a:lumOff val="15000"/>
                </a:schemeClr>
              </a:solidFill>
            </a:endParaRPr>
          </a:p>
          <a:p>
            <a:pPr algn="just">
              <a:lnSpc>
                <a:spcPct val="120000"/>
              </a:lnSpc>
              <a:buNone/>
            </a:pPr>
            <a:r>
              <a:rPr lang="ro-RO" dirty="0">
                <a:solidFill>
                  <a:schemeClr val="tx1">
                    <a:lumMod val="85000"/>
                    <a:lumOff val="15000"/>
                  </a:schemeClr>
                </a:solidFill>
              </a:rPr>
              <a:t>	</a:t>
            </a:r>
            <a:r>
              <a:rPr lang="en-US" dirty="0">
                <a:solidFill>
                  <a:schemeClr val="tx1">
                    <a:lumMod val="85000"/>
                    <a:lumOff val="15000"/>
                  </a:schemeClr>
                </a:solidFill>
              </a:rPr>
              <a:t>poor and/or short sleep</a:t>
            </a:r>
            <a:r>
              <a:rPr lang="ro-RO" dirty="0">
                <a:solidFill>
                  <a:schemeClr val="tx1">
                    <a:lumMod val="85000"/>
                    <a:lumOff val="15000"/>
                  </a:schemeClr>
                </a:solidFill>
              </a:rPr>
              <a:t>  </a:t>
            </a:r>
            <a:r>
              <a:rPr lang="ro-RO" dirty="0">
                <a:solidFill>
                  <a:schemeClr val="tx1">
                    <a:lumMod val="85000"/>
                    <a:lumOff val="15000"/>
                  </a:schemeClr>
                </a:solidFill>
                <a:cs typeface="Arial"/>
              </a:rPr>
              <a:t>→ </a:t>
            </a:r>
            <a:r>
              <a:rPr lang="ro-RO" dirty="0">
                <a:solidFill>
                  <a:schemeClr val="tx1">
                    <a:lumMod val="85000"/>
                    <a:lumOff val="15000"/>
                  </a:schemeClr>
                </a:solidFill>
              </a:rPr>
              <a:t> could have a </a:t>
            </a:r>
            <a:r>
              <a:rPr lang="en-US" dirty="0">
                <a:solidFill>
                  <a:schemeClr val="tx1">
                    <a:lumMod val="85000"/>
                    <a:lumOff val="15000"/>
                  </a:schemeClr>
                </a:solidFill>
              </a:rPr>
              <a:t>negative</a:t>
            </a:r>
            <a:r>
              <a:rPr lang="ro-RO" dirty="0">
                <a:solidFill>
                  <a:schemeClr val="tx1">
                    <a:lumMod val="85000"/>
                    <a:lumOff val="15000"/>
                  </a:schemeClr>
                </a:solidFill>
              </a:rPr>
              <a:t> influence on </a:t>
            </a:r>
            <a:r>
              <a:rPr lang="en-US" dirty="0">
                <a:solidFill>
                  <a:schemeClr val="tx1">
                    <a:lumMod val="85000"/>
                    <a:lumOff val="15000"/>
                  </a:schemeClr>
                </a:solidFill>
              </a:rPr>
              <a:t> dietary intakes, </a:t>
            </a:r>
            <a:endParaRPr lang="ro-RO" dirty="0">
              <a:solidFill>
                <a:schemeClr val="tx1">
                  <a:lumMod val="85000"/>
                  <a:lumOff val="15000"/>
                </a:schemeClr>
              </a:solidFill>
            </a:endParaRPr>
          </a:p>
          <a:p>
            <a:pPr algn="just">
              <a:lnSpc>
                <a:spcPct val="120000"/>
              </a:lnSpc>
              <a:buNone/>
            </a:pPr>
            <a:r>
              <a:rPr lang="ro-RO" dirty="0">
                <a:solidFill>
                  <a:schemeClr val="tx1">
                    <a:lumMod val="85000"/>
                    <a:lumOff val="15000"/>
                  </a:schemeClr>
                </a:solidFill>
              </a:rPr>
              <a:t>	a</a:t>
            </a:r>
            <a:r>
              <a:rPr lang="en-US" dirty="0" err="1">
                <a:solidFill>
                  <a:schemeClr val="tx1">
                    <a:lumMod val="85000"/>
                    <a:lumOff val="15000"/>
                  </a:schemeClr>
                </a:solidFill>
              </a:rPr>
              <a:t>nd</a:t>
            </a:r>
            <a:r>
              <a:rPr lang="en-US" dirty="0">
                <a:solidFill>
                  <a:schemeClr val="tx1">
                    <a:lumMod val="85000"/>
                    <a:lumOff val="15000"/>
                  </a:schemeClr>
                </a:solidFill>
              </a:rPr>
              <a:t> unhealthy diet </a:t>
            </a:r>
            <a:r>
              <a:rPr lang="ro-RO" dirty="0">
                <a:solidFill>
                  <a:schemeClr val="tx1">
                    <a:lumMod val="85000"/>
                    <a:lumOff val="15000"/>
                  </a:schemeClr>
                </a:solidFill>
                <a:cs typeface="Arial"/>
              </a:rPr>
              <a:t>→  </a:t>
            </a:r>
            <a:r>
              <a:rPr lang="en-US" dirty="0">
                <a:solidFill>
                  <a:schemeClr val="tx1">
                    <a:lumMod val="85000"/>
                    <a:lumOff val="15000"/>
                  </a:schemeClr>
                </a:solidFill>
              </a:rPr>
              <a:t>affect</a:t>
            </a:r>
            <a:r>
              <a:rPr lang="ro-RO" dirty="0">
                <a:solidFill>
                  <a:schemeClr val="tx1">
                    <a:lumMod val="85000"/>
                    <a:lumOff val="15000"/>
                  </a:schemeClr>
                </a:solidFill>
              </a:rPr>
              <a:t> </a:t>
            </a:r>
            <a:r>
              <a:rPr lang="en-US" dirty="0">
                <a:solidFill>
                  <a:schemeClr val="tx1">
                    <a:lumMod val="85000"/>
                    <a:lumOff val="15000"/>
                  </a:schemeClr>
                </a:solidFill>
              </a:rPr>
              <a:t>unfavorably </a:t>
            </a:r>
            <a:r>
              <a:rPr lang="ro-RO" dirty="0">
                <a:solidFill>
                  <a:schemeClr val="tx1">
                    <a:lumMod val="85000"/>
                    <a:lumOff val="15000"/>
                  </a:schemeClr>
                </a:solidFill>
              </a:rPr>
              <a:t>sleep quantity and/or quality.</a:t>
            </a:r>
          </a:p>
          <a:p>
            <a:pPr algn="just">
              <a:lnSpc>
                <a:spcPct val="120000"/>
              </a:lnSpc>
              <a:buNone/>
            </a:pPr>
            <a:endParaRPr lang="ro-RO" dirty="0">
              <a:solidFill>
                <a:schemeClr val="tx1">
                  <a:lumMod val="85000"/>
                  <a:lumOff val="15000"/>
                </a:schemeClr>
              </a:solidFill>
            </a:endParaRPr>
          </a:p>
          <a:p>
            <a:pPr algn="just">
              <a:lnSpc>
                <a:spcPct val="120000"/>
              </a:lnSpc>
              <a:buNone/>
            </a:pPr>
            <a:r>
              <a:rPr lang="ro-RO" dirty="0">
                <a:solidFill>
                  <a:schemeClr val="tx1">
                    <a:lumMod val="85000"/>
                    <a:lumOff val="15000"/>
                  </a:schemeClr>
                </a:solidFill>
              </a:rPr>
              <a:t>	</a:t>
            </a:r>
            <a:r>
              <a:rPr lang="en-US" b="1" dirty="0">
                <a:solidFill>
                  <a:schemeClr val="tx1">
                    <a:lumMod val="85000"/>
                    <a:lumOff val="15000"/>
                  </a:schemeClr>
                </a:solidFill>
              </a:rPr>
              <a:t>More research is needed to understand the mechanisms by which specific nutrients, foods and eating behaviors impact quality and quantity of sleep</a:t>
            </a:r>
            <a:r>
              <a:rPr lang="ro-RO" b="1" dirty="0">
                <a:solidFill>
                  <a:schemeClr val="tx1">
                    <a:lumMod val="85000"/>
                    <a:lumOff val="15000"/>
                  </a:schemeClr>
                </a:solidFill>
              </a:rPr>
              <a:t>!!!</a:t>
            </a:r>
          </a:p>
          <a:p>
            <a:pPr algn="just">
              <a:lnSpc>
                <a:spcPct val="120000"/>
              </a:lnSpc>
              <a:buNone/>
            </a:pPr>
            <a:endParaRPr lang="ro-RO" dirty="0">
              <a:solidFill>
                <a:schemeClr val="tx1">
                  <a:lumMod val="85000"/>
                  <a:lumOff val="15000"/>
                </a:schemeClr>
              </a:solidFill>
            </a:endParaRPr>
          </a:p>
          <a:p>
            <a:pPr algn="just">
              <a:lnSpc>
                <a:spcPct val="120000"/>
              </a:lnSpc>
              <a:buNone/>
            </a:pPr>
            <a:endParaRPr lang="ro-RO" dirty="0">
              <a:solidFill>
                <a:schemeClr val="tx1">
                  <a:lumMod val="85000"/>
                  <a:lumOff val="15000"/>
                </a:schemeClr>
              </a:solidFill>
            </a:endParaRPr>
          </a:p>
        </p:txBody>
      </p:sp>
      <p:pic>
        <p:nvPicPr>
          <p:cNvPr id="5" name="Picture 4">
            <a:extLst>
              <a:ext uri="{FF2B5EF4-FFF2-40B4-BE49-F238E27FC236}">
                <a16:creationId xmlns:a16="http://schemas.microsoft.com/office/drawing/2014/main" id="{66E980E3-B41D-70B8-84C4-8843433C50A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400" y="5562600"/>
            <a:ext cx="8016526" cy="75854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457200" y="3276600"/>
            <a:ext cx="81534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2000" b="1" dirty="0">
                <a:solidFill>
                  <a:srgbClr val="2A495C"/>
                </a:solidFill>
              </a:rPr>
              <a:t>Sleep</a:t>
            </a:r>
            <a:r>
              <a:rPr lang="en-US" sz="2000" dirty="0">
                <a:solidFill>
                  <a:srgbClr val="2A495C"/>
                </a:solidFill>
              </a:rPr>
              <a:t> is a </a:t>
            </a:r>
            <a:r>
              <a:rPr lang="en-US" sz="2000" dirty="0" err="1">
                <a:solidFill>
                  <a:srgbClr val="2A495C"/>
                </a:solidFill>
              </a:rPr>
              <a:t>foundamental</a:t>
            </a:r>
            <a:r>
              <a:rPr lang="en-US" sz="2000" dirty="0">
                <a:solidFill>
                  <a:srgbClr val="2A495C"/>
                </a:solidFill>
              </a:rPr>
              <a:t> </a:t>
            </a:r>
            <a:r>
              <a:rPr lang="en-US" sz="2000" b="1" dirty="0">
                <a:solidFill>
                  <a:srgbClr val="2A495C"/>
                </a:solidFill>
              </a:rPr>
              <a:t>pillar of health</a:t>
            </a:r>
            <a:r>
              <a:rPr lang="en-US" sz="2000" dirty="0">
                <a:solidFill>
                  <a:srgbClr val="2A495C"/>
                </a:solidFill>
              </a:rPr>
              <a:t>, </a:t>
            </a:r>
            <a:endParaRPr lang="ro-RO" sz="2000" dirty="0">
              <a:solidFill>
                <a:srgbClr val="2A495C"/>
              </a:solidFill>
            </a:endParaRPr>
          </a:p>
          <a:p>
            <a:pPr algn="ctr"/>
            <a:r>
              <a:rPr lang="en-US" sz="2000" dirty="0">
                <a:solidFill>
                  <a:srgbClr val="2A495C"/>
                </a:solidFill>
              </a:rPr>
              <a:t>and the quality of our sleep can impact not just </a:t>
            </a:r>
            <a:r>
              <a:rPr lang="en-US" sz="2000" b="1" dirty="0">
                <a:solidFill>
                  <a:srgbClr val="2A495C"/>
                </a:solidFill>
              </a:rPr>
              <a:t>our physical energy </a:t>
            </a:r>
            <a:r>
              <a:rPr lang="en-US" sz="2000" dirty="0">
                <a:solidFill>
                  <a:srgbClr val="2A495C"/>
                </a:solidFill>
              </a:rPr>
              <a:t>in the morning but our </a:t>
            </a:r>
            <a:r>
              <a:rPr lang="en-US" sz="2000" b="1" dirty="0">
                <a:solidFill>
                  <a:srgbClr val="2A495C"/>
                </a:solidFill>
              </a:rPr>
              <a:t>mental and emotional health</a:t>
            </a:r>
            <a:endParaRPr lang="ro-RO" sz="2000" b="1" dirty="0">
              <a:solidFill>
                <a:srgbClr val="2A495C"/>
              </a:solidFill>
            </a:endParaRPr>
          </a:p>
          <a:p>
            <a:pPr algn="ctr"/>
            <a:endParaRPr lang="ro-RO" sz="2000" b="1" dirty="0">
              <a:solidFill>
                <a:srgbClr val="2A495C"/>
              </a:solidFill>
            </a:endParaRPr>
          </a:p>
          <a:p>
            <a:pPr lvl="0" algn="ctr"/>
            <a:r>
              <a:rPr lang="en-US" sz="2000" dirty="0">
                <a:solidFill>
                  <a:srgbClr val="2A495C"/>
                </a:solidFill>
                <a:cs typeface="Arial" panose="020B0604020202020204" pitchFamily="34" charset="0"/>
              </a:rPr>
              <a:t>We spend a third of our lives sleeping </a:t>
            </a:r>
          </a:p>
          <a:p>
            <a:pPr algn="ctr"/>
            <a:endParaRPr lang="ro-RO" sz="2000" b="1" dirty="0">
              <a:solidFill>
                <a:srgbClr val="2A495C"/>
              </a:solidFill>
            </a:endParaRPr>
          </a:p>
          <a:p>
            <a:pPr algn="ctr"/>
            <a:endParaRPr lang="ro-RO" altLang="en-US" sz="2000" b="1" dirty="0">
              <a:solidFill>
                <a:srgbClr val="2A495C"/>
              </a:solidFill>
              <a:latin typeface="Arial Black" panose="020B0A04020102020204" pitchFamily="34" charset="0"/>
            </a:endParaRPr>
          </a:p>
          <a:p>
            <a:pPr algn="ctr"/>
            <a:endParaRPr lang="ro-RO" altLang="en-US" sz="2000" dirty="0">
              <a:solidFill>
                <a:srgbClr val="2A495C"/>
              </a:solidFill>
              <a:latin typeface="Arial Black" panose="020B0A04020102020204" pitchFamily="34" charset="0"/>
            </a:endParaRPr>
          </a:p>
        </p:txBody>
      </p:sp>
      <p:sp>
        <p:nvSpPr>
          <p:cNvPr id="8" name="Rectangle 7"/>
          <p:cNvSpPr/>
          <p:nvPr/>
        </p:nvSpPr>
        <p:spPr>
          <a:xfrm>
            <a:off x="838200" y="6334125"/>
            <a:ext cx="7543800" cy="523875"/>
          </a:xfrm>
          <a:prstGeom prst="rect">
            <a:avLst/>
          </a:prstGeom>
        </p:spPr>
        <p:txBody>
          <a:bodyPr>
            <a:spAutoFit/>
          </a:bodyPr>
          <a:lstStyle/>
          <a:p>
            <a:pPr algn="ctr">
              <a:defRPr/>
            </a:pPr>
            <a:r>
              <a:rPr lang="en-US" sz="1400" i="1" dirty="0">
                <a:solidFill>
                  <a:schemeClr val="tx1">
                    <a:lumMod val="95000"/>
                    <a:lumOff val="5000"/>
                  </a:schemeClr>
                </a:solidFill>
              </a:rPr>
              <a:t>The American College of Lifestyle Medicine (ACLM)</a:t>
            </a:r>
            <a:r>
              <a:rPr lang="ro-RO" sz="1400" i="1" dirty="0">
                <a:solidFill>
                  <a:schemeClr val="tx1">
                    <a:lumMod val="95000"/>
                    <a:lumOff val="5000"/>
                  </a:schemeClr>
                </a:solidFill>
              </a:rPr>
              <a:t>/ </a:t>
            </a:r>
            <a:r>
              <a:rPr lang="en-US" sz="1400" i="1" cap="all" dirty="0">
                <a:solidFill>
                  <a:schemeClr val="tx1">
                    <a:lumMod val="95000"/>
                    <a:lumOff val="5000"/>
                  </a:schemeClr>
                </a:solidFill>
                <a:latin typeface="nunito sans"/>
              </a:rPr>
              <a:t>SAT JAN 16 2021</a:t>
            </a:r>
          </a:p>
          <a:p>
            <a:pPr algn="ctr">
              <a:defRPr/>
            </a:pPr>
            <a:endParaRPr lang="ro-RO" sz="1400" i="1" dirty="0">
              <a:solidFill>
                <a:schemeClr val="tx1">
                  <a:lumMod val="95000"/>
                  <a:lumOff val="5000"/>
                </a:schemeClr>
              </a:solidFill>
            </a:endParaRPr>
          </a:p>
        </p:txBody>
      </p:sp>
      <p:grpSp>
        <p:nvGrpSpPr>
          <p:cNvPr id="2" name="Group 5"/>
          <p:cNvGrpSpPr/>
          <p:nvPr/>
        </p:nvGrpSpPr>
        <p:grpSpPr>
          <a:xfrm>
            <a:off x="237596" y="599658"/>
            <a:ext cx="8593192" cy="2286000"/>
            <a:chOff x="0" y="-38166"/>
            <a:chExt cx="6995160" cy="1915493"/>
          </a:xfrm>
          <a:solidFill>
            <a:schemeClr val="accent2"/>
          </a:solidFill>
        </p:grpSpPr>
        <p:sp>
          <p:nvSpPr>
            <p:cNvPr id="7" name="Rounded Rectangle 6"/>
            <p:cNvSpPr/>
            <p:nvPr/>
          </p:nvSpPr>
          <p:spPr>
            <a:xfrm>
              <a:off x="0" y="100785"/>
              <a:ext cx="6995160" cy="1776542"/>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hu-HU"/>
            </a:p>
          </p:txBody>
        </p:sp>
        <p:sp>
          <p:nvSpPr>
            <p:cNvPr id="9" name="Rounded Rectangle 4"/>
            <p:cNvSpPr/>
            <p:nvPr/>
          </p:nvSpPr>
          <p:spPr>
            <a:xfrm>
              <a:off x="39768" y="-38166"/>
              <a:ext cx="6955392" cy="181653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endParaRPr lang="en-US" sz="1900" kern="1200" dirty="0">
                <a:solidFill>
                  <a:schemeClr val="bg1">
                    <a:lumMod val="95000"/>
                  </a:schemeClr>
                </a:solidFill>
              </a:endParaRPr>
            </a:p>
          </p:txBody>
        </p:sp>
      </p:grpSp>
      <p:sp>
        <p:nvSpPr>
          <p:cNvPr id="11" name="Slide Number Placeholder 10"/>
          <p:cNvSpPr>
            <a:spLocks noGrp="1"/>
          </p:cNvSpPr>
          <p:nvPr>
            <p:ph type="sldNum" sz="quarter" idx="12"/>
          </p:nvPr>
        </p:nvSpPr>
        <p:spPr/>
        <p:txBody>
          <a:bodyPr/>
          <a:lstStyle/>
          <a:p>
            <a:fld id="{B6F15528-21DE-4FAA-801E-634DDDAF4B2B}" type="slidenum">
              <a:rPr lang="en-US" smtClean="0"/>
              <a:pPr/>
              <a:t>3</a:t>
            </a:fld>
            <a:endParaRPr lang="en-US" dirty="0"/>
          </a:p>
        </p:txBody>
      </p:sp>
      <p:sp>
        <p:nvSpPr>
          <p:cNvPr id="13" name="Rectangle 12"/>
          <p:cNvSpPr/>
          <p:nvPr/>
        </p:nvSpPr>
        <p:spPr>
          <a:xfrm>
            <a:off x="1066800" y="643897"/>
            <a:ext cx="6858000" cy="2123658"/>
          </a:xfrm>
          <a:prstGeom prst="rect">
            <a:avLst/>
          </a:prstGeom>
        </p:spPr>
        <p:txBody>
          <a:bodyPr wrap="square">
            <a:spAutoFit/>
          </a:bodyPr>
          <a:lstStyle/>
          <a:p>
            <a:pPr algn="ctr"/>
            <a:r>
              <a:rPr lang="en-US" altLang="en-US" sz="2400" dirty="0">
                <a:solidFill>
                  <a:schemeClr val="bg1">
                    <a:lumMod val="95000"/>
                  </a:schemeClr>
                </a:solidFill>
                <a:latin typeface="Arial Black" panose="020B0A04020102020204" pitchFamily="34" charset="0"/>
              </a:rPr>
              <a:t>The six pillars of lifestyle medicine are</a:t>
            </a:r>
            <a:endParaRPr lang="ro-RO" altLang="en-US" sz="2400" dirty="0">
              <a:solidFill>
                <a:schemeClr val="bg1">
                  <a:lumMod val="95000"/>
                </a:schemeClr>
              </a:solidFill>
              <a:latin typeface="Arial Black" panose="020B0A04020102020204" pitchFamily="34" charset="0"/>
            </a:endParaRPr>
          </a:p>
          <a:p>
            <a:r>
              <a:rPr lang="ro-RO" altLang="en-US" dirty="0">
                <a:solidFill>
                  <a:schemeClr val="bg1">
                    <a:lumMod val="95000"/>
                  </a:schemeClr>
                </a:solidFill>
                <a:cs typeface="Arial" pitchFamily="34" charset="0"/>
              </a:rPr>
              <a:t>Healthy eating</a:t>
            </a:r>
          </a:p>
          <a:p>
            <a:r>
              <a:rPr lang="ro-RO" altLang="en-US" dirty="0">
                <a:solidFill>
                  <a:schemeClr val="bg1">
                    <a:lumMod val="95000"/>
                  </a:schemeClr>
                </a:solidFill>
                <a:cs typeface="Arial" pitchFamily="34" charset="0"/>
              </a:rPr>
              <a:t>Physical activity</a:t>
            </a:r>
          </a:p>
          <a:p>
            <a:r>
              <a:rPr lang="ro-RO" altLang="en-US" dirty="0">
                <a:solidFill>
                  <a:schemeClr val="bg1">
                    <a:lumMod val="95000"/>
                  </a:schemeClr>
                </a:solidFill>
                <a:cs typeface="Arial" pitchFamily="34" charset="0"/>
              </a:rPr>
              <a:t>Manage stress</a:t>
            </a:r>
          </a:p>
          <a:p>
            <a:r>
              <a:rPr lang="ro-RO" altLang="en-US" dirty="0">
                <a:solidFill>
                  <a:schemeClr val="bg1">
                    <a:lumMod val="95000"/>
                  </a:schemeClr>
                </a:solidFill>
                <a:cs typeface="Arial" pitchFamily="34" charset="0"/>
              </a:rPr>
              <a:t>Maintain  relationship</a:t>
            </a:r>
          </a:p>
          <a:p>
            <a:r>
              <a:rPr lang="ro-RO" altLang="en-US" dirty="0">
                <a:solidFill>
                  <a:schemeClr val="bg1">
                    <a:lumMod val="95000"/>
                  </a:schemeClr>
                </a:solidFill>
                <a:cs typeface="Arial" pitchFamily="34" charset="0"/>
              </a:rPr>
              <a:t>Avoid risky substances</a:t>
            </a:r>
          </a:p>
          <a:p>
            <a:r>
              <a:rPr lang="ro-RO" altLang="en-US" dirty="0">
                <a:solidFill>
                  <a:schemeClr val="bg1">
                    <a:lumMod val="95000"/>
                  </a:schemeClr>
                </a:solidFill>
                <a:cs typeface="Arial" pitchFamily="34" charset="0"/>
              </a:rPr>
              <a:t>and..... </a:t>
            </a:r>
            <a:r>
              <a:rPr lang="ro-RO" altLang="en-US" b="1" dirty="0">
                <a:solidFill>
                  <a:schemeClr val="bg1">
                    <a:lumMod val="95000"/>
                  </a:schemeClr>
                </a:solidFill>
                <a:cs typeface="Arial" pitchFamily="34" charset="0"/>
              </a:rPr>
              <a:t>Improuvement of SLEEP </a:t>
            </a:r>
          </a:p>
        </p:txBody>
      </p:sp>
      <p:pic>
        <p:nvPicPr>
          <p:cNvPr id="1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48500" y="4735586"/>
            <a:ext cx="1752600" cy="1274307"/>
          </a:xfrm>
          <a:prstGeom prst="rect">
            <a:avLst/>
          </a:prstGeom>
          <a:noFill/>
          <a:ln w="9525">
            <a:noFill/>
            <a:miter lim="800000"/>
            <a:headEnd/>
            <a:tailEnd/>
          </a:ln>
        </p:spPr>
      </p:pic>
      <p:pic>
        <p:nvPicPr>
          <p:cNvPr id="12"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27427" y="1160865"/>
            <a:ext cx="189737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Scientists explains why sleep is so vital to our health. Scientists with  expertise in neuroscience, biology, statistics and physics, conducted the  most comprehensive statistical analysis of sleep to date, using data from"/>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1000" y="4715038"/>
            <a:ext cx="1600200" cy="1143000"/>
          </a:xfrm>
          <a:prstGeom prst="rect">
            <a:avLst/>
          </a:prstGeom>
          <a:noFill/>
        </p:spPr>
      </p:pic>
      <p:pic>
        <p:nvPicPr>
          <p:cNvPr id="1026"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819400" y="5257800"/>
            <a:ext cx="3495675" cy="875221"/>
          </a:xfrm>
          <a:prstGeom prst="rect">
            <a:avLst/>
          </a:prstGeom>
          <a:noFill/>
          <a:ln w="9525">
            <a:noFill/>
            <a:miter lim="800000"/>
            <a:headEnd/>
            <a:tailEnd/>
          </a:ln>
        </p:spPr>
      </p:pic>
    </p:spTree>
    <p:extLst>
      <p:ext uri="{BB962C8B-B14F-4D97-AF65-F5344CB8AC3E}">
        <p14:creationId xmlns:p14="http://schemas.microsoft.com/office/powerpoint/2010/main" val="21231630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5105400" cy="1143000"/>
          </a:xfrm>
        </p:spPr>
        <p:txBody>
          <a:bodyPr>
            <a:noAutofit/>
          </a:bodyPr>
          <a:lstStyle/>
          <a:p>
            <a:pPr algn="ctr"/>
            <a:br>
              <a:rPr lang="ro-RO" sz="2400" b="1" dirty="0">
                <a:solidFill>
                  <a:srgbClr val="326970"/>
                </a:solidFill>
              </a:rPr>
            </a:br>
            <a:br>
              <a:rPr lang="ro-RO" sz="2400" b="1" dirty="0">
                <a:solidFill>
                  <a:srgbClr val="326970"/>
                </a:solidFill>
              </a:rPr>
            </a:br>
            <a:r>
              <a:rPr lang="en-US" sz="2400" b="1" dirty="0">
                <a:solidFill>
                  <a:srgbClr val="326970"/>
                </a:solidFill>
              </a:rPr>
              <a:t>Sleep Health: What Is Good Sleep vs. Bad Sleep</a:t>
            </a:r>
            <a:r>
              <a:rPr lang="ro-RO" sz="2400" b="1" dirty="0">
                <a:solidFill>
                  <a:srgbClr val="326970"/>
                </a:solidFill>
              </a:rPr>
              <a:t>/ QUALITY OF SLEEP!</a:t>
            </a:r>
            <a:br>
              <a:rPr lang="en-US" sz="2400" b="1" dirty="0">
                <a:solidFill>
                  <a:srgbClr val="326970"/>
                </a:solidFill>
              </a:rPr>
            </a:br>
            <a:br>
              <a:rPr lang="en-US" sz="2400" dirty="0">
                <a:solidFill>
                  <a:srgbClr val="326970"/>
                </a:solidFill>
              </a:rPr>
            </a:br>
            <a:r>
              <a:rPr lang="en-US" sz="2400" dirty="0">
                <a:solidFill>
                  <a:srgbClr val="326970"/>
                </a:solidFill>
              </a:rPr>
              <a:t> </a:t>
            </a:r>
            <a:br>
              <a:rPr lang="en-US" sz="2400" b="1" dirty="0">
                <a:solidFill>
                  <a:srgbClr val="326970"/>
                </a:solidFill>
              </a:rPr>
            </a:br>
            <a:endParaRPr lang="ro-RO" sz="2400" dirty="0">
              <a:solidFill>
                <a:srgbClr val="326970"/>
              </a:solidFill>
            </a:endParaRPr>
          </a:p>
        </p:txBody>
      </p:sp>
      <p:sp>
        <p:nvSpPr>
          <p:cNvPr id="11" name="Slide Number Placeholder 10"/>
          <p:cNvSpPr>
            <a:spLocks noGrp="1"/>
          </p:cNvSpPr>
          <p:nvPr>
            <p:ph type="sldNum" sz="quarter" idx="12"/>
          </p:nvPr>
        </p:nvSpPr>
        <p:spPr/>
        <p:txBody>
          <a:bodyPr/>
          <a:lstStyle/>
          <a:p>
            <a:fld id="{B6F15528-21DE-4FAA-801E-634DDDAF4B2B}" type="slidenum">
              <a:rPr lang="en-US" smtClean="0"/>
              <a:pPr/>
              <a:t>30</a:t>
            </a:fld>
            <a:endParaRPr lang="en-US"/>
          </a:p>
        </p:txBody>
      </p:sp>
      <p:sp>
        <p:nvSpPr>
          <p:cNvPr id="12" name="Rectangle 11"/>
          <p:cNvSpPr/>
          <p:nvPr/>
        </p:nvSpPr>
        <p:spPr>
          <a:xfrm>
            <a:off x="457200" y="1828800"/>
            <a:ext cx="5943600" cy="307777"/>
          </a:xfrm>
          <a:prstGeom prst="rect">
            <a:avLst/>
          </a:prstGeom>
        </p:spPr>
        <p:txBody>
          <a:bodyPr wrap="square">
            <a:spAutoFit/>
          </a:bodyPr>
          <a:lstStyle/>
          <a:p>
            <a:pPr algn="ctr"/>
            <a:r>
              <a:rPr lang="en-US" sz="1400" i="1" dirty="0" err="1">
                <a:solidFill>
                  <a:schemeClr val="tx1">
                    <a:lumMod val="85000"/>
                    <a:lumOff val="15000"/>
                  </a:schemeClr>
                </a:solidFill>
              </a:rPr>
              <a:t>Goodpath</a:t>
            </a:r>
            <a:r>
              <a:rPr lang="en-US" sz="1400" i="1" dirty="0">
                <a:solidFill>
                  <a:schemeClr val="tx1">
                    <a:lumMod val="85000"/>
                    <a:lumOff val="15000"/>
                  </a:schemeClr>
                </a:solidFill>
              </a:rPr>
              <a:t> Employer Health Index (GEHI)</a:t>
            </a:r>
            <a:r>
              <a:rPr lang="ro-RO" sz="1400" i="1" dirty="0">
                <a:solidFill>
                  <a:schemeClr val="tx1">
                    <a:lumMod val="85000"/>
                    <a:lumOff val="15000"/>
                  </a:schemeClr>
                </a:solidFill>
              </a:rPr>
              <a:t> </a:t>
            </a:r>
            <a:r>
              <a:rPr lang="en-US" sz="1400" i="1" dirty="0">
                <a:solidFill>
                  <a:schemeClr val="tx1">
                    <a:lumMod val="85000"/>
                    <a:lumOff val="15000"/>
                  </a:schemeClr>
                </a:solidFill>
              </a:rPr>
              <a:t>2021-06-23</a:t>
            </a:r>
          </a:p>
        </p:txBody>
      </p:sp>
      <p:pic>
        <p:nvPicPr>
          <p:cNvPr id="103425"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29400" y="533400"/>
            <a:ext cx="1905000" cy="1669087"/>
          </a:xfrm>
          <a:prstGeom prst="rect">
            <a:avLst/>
          </a:prstGeom>
          <a:noFill/>
          <a:ln w="9525">
            <a:noFill/>
            <a:miter lim="800000"/>
            <a:headEnd/>
            <a:tailEnd/>
          </a:ln>
        </p:spPr>
      </p:pic>
      <p:sp>
        <p:nvSpPr>
          <p:cNvPr id="13" name="Rectangle 12"/>
          <p:cNvSpPr/>
          <p:nvPr/>
        </p:nvSpPr>
        <p:spPr>
          <a:xfrm>
            <a:off x="228600" y="2590800"/>
            <a:ext cx="8610600" cy="2862322"/>
          </a:xfrm>
          <a:prstGeom prst="rect">
            <a:avLst/>
          </a:prstGeom>
        </p:spPr>
        <p:txBody>
          <a:bodyPr wrap="square">
            <a:spAutoFit/>
          </a:bodyPr>
          <a:lstStyle/>
          <a:p>
            <a:pPr marL="342900" indent="-342900" algn="just"/>
            <a:r>
              <a:rPr lang="ro-RO" b="1" dirty="0">
                <a:solidFill>
                  <a:srgbClr val="326970"/>
                </a:solidFill>
                <a:latin typeface="Arial" pitchFamily="34" charset="0"/>
                <a:cs typeface="Arial" pitchFamily="34" charset="0"/>
              </a:rPr>
              <a:t>1.</a:t>
            </a:r>
            <a:r>
              <a:rPr lang="en-US" b="1" dirty="0">
                <a:solidFill>
                  <a:srgbClr val="326970"/>
                </a:solidFill>
                <a:latin typeface="Arial" pitchFamily="34" charset="0"/>
                <a:cs typeface="Arial" pitchFamily="34" charset="0"/>
              </a:rPr>
              <a:t>Sleep Duration</a:t>
            </a:r>
            <a:r>
              <a:rPr lang="ro-RO" b="1" dirty="0">
                <a:solidFill>
                  <a:srgbClr val="326970"/>
                </a:solidFill>
                <a:latin typeface="Arial" pitchFamily="34" charset="0"/>
                <a:cs typeface="Arial" pitchFamily="34" charset="0"/>
              </a:rPr>
              <a:t>. </a:t>
            </a:r>
            <a:r>
              <a:rPr lang="en-US" dirty="0">
                <a:solidFill>
                  <a:schemeClr val="tx1">
                    <a:lumMod val="85000"/>
                    <a:lumOff val="15000"/>
                  </a:schemeClr>
                </a:solidFill>
                <a:latin typeface="Arial" pitchFamily="34" charset="0"/>
                <a:cs typeface="Arial" pitchFamily="34" charset="0"/>
              </a:rPr>
              <a:t>The total amount of sleep obtained in a 24-hour period</a:t>
            </a:r>
            <a:r>
              <a:rPr lang="ro-RO" dirty="0">
                <a:solidFill>
                  <a:schemeClr val="tx1">
                    <a:lumMod val="85000"/>
                    <a:lumOff val="15000"/>
                  </a:schemeClr>
                </a:solidFill>
                <a:latin typeface="Arial" pitchFamily="34" charset="0"/>
                <a:cs typeface="Arial" pitchFamily="34" charset="0"/>
              </a:rPr>
              <a:t>/i</a:t>
            </a:r>
            <a:r>
              <a:rPr lang="en-US" dirty="0">
                <a:solidFill>
                  <a:schemeClr val="tx1">
                    <a:lumMod val="85000"/>
                    <a:lumOff val="15000"/>
                  </a:schemeClr>
                </a:solidFill>
                <a:latin typeface="Arial" pitchFamily="34" charset="0"/>
                <a:cs typeface="Arial" pitchFamily="34" charset="0"/>
              </a:rPr>
              <a:t>t is</a:t>
            </a:r>
            <a:r>
              <a:rPr lang="ro-RO" dirty="0">
                <a:solidFill>
                  <a:schemeClr val="tx1">
                    <a:lumMod val="85000"/>
                    <a:lumOff val="15000"/>
                  </a:schemeClr>
                </a:solidFill>
                <a:latin typeface="Arial" pitchFamily="34" charset="0"/>
                <a:cs typeface="Arial" pitchFamily="34" charset="0"/>
              </a:rPr>
              <a:t> </a:t>
            </a:r>
            <a:r>
              <a:rPr lang="en-US" b="1" dirty="0">
                <a:solidFill>
                  <a:schemeClr val="tx1">
                    <a:lumMod val="85000"/>
                    <a:lumOff val="15000"/>
                  </a:schemeClr>
                </a:solidFill>
                <a:latin typeface="Arial" pitchFamily="34" charset="0"/>
                <a:cs typeface="Arial" pitchFamily="34" charset="0"/>
              </a:rPr>
              <a:t>recommended that adults get 7-</a:t>
            </a:r>
            <a:r>
              <a:rPr lang="ro-RO" b="1" dirty="0">
                <a:solidFill>
                  <a:schemeClr val="tx1">
                    <a:lumMod val="85000"/>
                    <a:lumOff val="15000"/>
                  </a:schemeClr>
                </a:solidFill>
                <a:latin typeface="Arial" pitchFamily="34" charset="0"/>
                <a:cs typeface="Arial" pitchFamily="34" charset="0"/>
              </a:rPr>
              <a:t> </a:t>
            </a:r>
            <a:r>
              <a:rPr lang="en-US" b="1" dirty="0">
                <a:solidFill>
                  <a:schemeClr val="tx1">
                    <a:lumMod val="85000"/>
                    <a:lumOff val="15000"/>
                  </a:schemeClr>
                </a:solidFill>
                <a:latin typeface="Arial" pitchFamily="34" charset="0"/>
                <a:cs typeface="Arial" pitchFamily="34" charset="0"/>
              </a:rPr>
              <a:t>9 hours of sleep per night.</a:t>
            </a:r>
          </a:p>
          <a:p>
            <a:pPr marL="342900" indent="-342900" algn="just"/>
            <a:endParaRPr lang="ro-RO" b="1" dirty="0">
              <a:solidFill>
                <a:schemeClr val="tx1">
                  <a:lumMod val="85000"/>
                  <a:lumOff val="15000"/>
                </a:schemeClr>
              </a:solidFill>
              <a:latin typeface="Arial" pitchFamily="34" charset="0"/>
              <a:cs typeface="Arial" pitchFamily="34" charset="0"/>
            </a:endParaRPr>
          </a:p>
          <a:p>
            <a:pPr marL="342900" indent="-342900" algn="just">
              <a:buAutoNum type="arabicPeriod"/>
            </a:pPr>
            <a:endParaRPr lang="en-US" b="1" dirty="0">
              <a:latin typeface="Arial" pitchFamily="34" charset="0"/>
              <a:cs typeface="Arial" pitchFamily="34" charset="0"/>
            </a:endParaRPr>
          </a:p>
          <a:p>
            <a:pPr algn="just"/>
            <a:r>
              <a:rPr lang="en-US" b="1" dirty="0">
                <a:solidFill>
                  <a:srgbClr val="326970"/>
                </a:solidFill>
                <a:latin typeface="Arial" pitchFamily="34" charset="0"/>
                <a:cs typeface="Arial" pitchFamily="34" charset="0"/>
              </a:rPr>
              <a:t>2. Sleep Efficiency</a:t>
            </a:r>
            <a:r>
              <a:rPr lang="ro-RO" b="1" dirty="0">
                <a:solidFill>
                  <a:srgbClr val="326970"/>
                </a:solidFill>
                <a:latin typeface="Arial" pitchFamily="34" charset="0"/>
                <a:cs typeface="Arial" pitchFamily="34" charset="0"/>
              </a:rPr>
              <a:t>.</a:t>
            </a:r>
            <a:r>
              <a:rPr lang="en-US" dirty="0">
                <a:solidFill>
                  <a:schemeClr val="tx1">
                    <a:lumMod val="85000"/>
                    <a:lumOff val="15000"/>
                  </a:schemeClr>
                </a:solidFill>
                <a:latin typeface="Arial" pitchFamily="34" charset="0"/>
                <a:cs typeface="Arial" pitchFamily="34" charset="0"/>
              </a:rPr>
              <a:t> </a:t>
            </a:r>
            <a:r>
              <a:rPr lang="en-US" b="1" dirty="0">
                <a:solidFill>
                  <a:schemeClr val="tx1">
                    <a:lumMod val="85000"/>
                    <a:lumOff val="15000"/>
                  </a:schemeClr>
                </a:solidFill>
                <a:latin typeface="Arial" pitchFamily="34" charset="0"/>
                <a:cs typeface="Arial" pitchFamily="34" charset="0"/>
              </a:rPr>
              <a:t>It is recommended that more than</a:t>
            </a:r>
            <a:r>
              <a:rPr lang="ro-RO" b="1" dirty="0">
                <a:solidFill>
                  <a:schemeClr val="tx1">
                    <a:lumMod val="85000"/>
                    <a:lumOff val="15000"/>
                  </a:schemeClr>
                </a:solidFill>
                <a:latin typeface="Arial" pitchFamily="34" charset="0"/>
                <a:cs typeface="Arial" pitchFamily="34" charset="0"/>
              </a:rPr>
              <a:t> </a:t>
            </a:r>
            <a:r>
              <a:rPr lang="en-US" b="1" dirty="0">
                <a:solidFill>
                  <a:schemeClr val="tx1">
                    <a:lumMod val="85000"/>
                    <a:lumOff val="15000"/>
                  </a:schemeClr>
                </a:solidFill>
                <a:latin typeface="Arial" pitchFamily="34" charset="0"/>
                <a:cs typeface="Arial" pitchFamily="34" charset="0"/>
              </a:rPr>
              <a:t>85% of the time spent in bed is spent sleeping</a:t>
            </a:r>
            <a:r>
              <a:rPr lang="en-US" dirty="0">
                <a:solidFill>
                  <a:schemeClr val="tx1">
                    <a:lumMod val="85000"/>
                    <a:lumOff val="15000"/>
                  </a:schemeClr>
                </a:solidFill>
                <a:latin typeface="Arial" pitchFamily="34" charset="0"/>
                <a:cs typeface="Arial" pitchFamily="34" charset="0"/>
              </a:rPr>
              <a:t>.  </a:t>
            </a:r>
            <a:r>
              <a:rPr lang="en-US" dirty="0" err="1">
                <a:solidFill>
                  <a:schemeClr val="tx1">
                    <a:lumMod val="85000"/>
                    <a:lumOff val="15000"/>
                  </a:schemeClr>
                </a:solidFill>
                <a:latin typeface="Arial" pitchFamily="34" charset="0"/>
                <a:cs typeface="Arial" pitchFamily="34" charset="0"/>
              </a:rPr>
              <a:t>Let”s</a:t>
            </a:r>
            <a:r>
              <a:rPr lang="en-US" dirty="0">
                <a:solidFill>
                  <a:schemeClr val="tx1">
                    <a:lumMod val="85000"/>
                    <a:lumOff val="15000"/>
                  </a:schemeClr>
                </a:solidFill>
                <a:latin typeface="Arial" pitchFamily="34" charset="0"/>
                <a:cs typeface="Arial" pitchFamily="34" charset="0"/>
              </a:rPr>
              <a:t>  have a </a:t>
            </a:r>
            <a:r>
              <a:rPr lang="en-US" b="1" dirty="0">
                <a:solidFill>
                  <a:schemeClr val="tx1">
                    <a:lumMod val="85000"/>
                    <a:lumOff val="15000"/>
                  </a:schemeClr>
                </a:solidFill>
                <a:latin typeface="Arial" pitchFamily="34" charset="0"/>
                <a:cs typeface="Arial" pitchFamily="34" charset="0"/>
              </a:rPr>
              <a:t>deep sleep</a:t>
            </a:r>
            <a:r>
              <a:rPr lang="en-US" dirty="0">
                <a:solidFill>
                  <a:schemeClr val="tx1">
                    <a:lumMod val="85000"/>
                    <a:lumOff val="15000"/>
                  </a:schemeClr>
                </a:solidFill>
                <a:latin typeface="Arial" pitchFamily="34" charset="0"/>
                <a:cs typeface="Arial" pitchFamily="34" charset="0"/>
              </a:rPr>
              <a:t> .</a:t>
            </a:r>
            <a:r>
              <a:rPr lang="ro-RO" dirty="0">
                <a:solidFill>
                  <a:schemeClr val="tx1">
                    <a:lumMod val="85000"/>
                    <a:lumOff val="15000"/>
                  </a:schemeClr>
                </a:solidFill>
                <a:latin typeface="Arial" pitchFamily="34" charset="0"/>
                <a:cs typeface="Arial" pitchFamily="34" charset="0"/>
              </a:rPr>
              <a:t>.. </a:t>
            </a:r>
            <a:r>
              <a:rPr lang="ro-RO" b="1" dirty="0">
                <a:solidFill>
                  <a:schemeClr val="tx1">
                    <a:lumMod val="85000"/>
                    <a:lumOff val="15000"/>
                  </a:schemeClr>
                </a:solidFill>
                <a:latin typeface="Arial" pitchFamily="34" charset="0"/>
                <a:cs typeface="Arial" pitchFamily="34" charset="0"/>
              </a:rPr>
              <a:t>to be restaurative</a:t>
            </a:r>
            <a:r>
              <a:rPr lang="en-US" dirty="0">
                <a:solidFill>
                  <a:schemeClr val="tx1">
                    <a:lumMod val="85000"/>
                    <a:lumOff val="15000"/>
                  </a:schemeClr>
                </a:solidFill>
                <a:latin typeface="Arial" pitchFamily="34" charset="0"/>
                <a:cs typeface="Arial" pitchFamily="34" charset="0"/>
              </a:rPr>
              <a:t>.</a:t>
            </a:r>
          </a:p>
          <a:p>
            <a:pPr algn="just"/>
            <a:endParaRPr lang="ro-RO" dirty="0">
              <a:solidFill>
                <a:schemeClr val="tx1">
                  <a:lumMod val="85000"/>
                  <a:lumOff val="15000"/>
                </a:schemeClr>
              </a:solidFill>
              <a:latin typeface="Arial" pitchFamily="34" charset="0"/>
              <a:cs typeface="Arial" pitchFamily="34" charset="0"/>
            </a:endParaRPr>
          </a:p>
          <a:p>
            <a:pPr algn="just"/>
            <a:endParaRPr lang="en-US" dirty="0">
              <a:latin typeface="Arial" pitchFamily="34" charset="0"/>
              <a:cs typeface="Arial" pitchFamily="34" charset="0"/>
            </a:endParaRPr>
          </a:p>
          <a:p>
            <a:pPr algn="just"/>
            <a:r>
              <a:rPr lang="en-US" b="1" dirty="0">
                <a:solidFill>
                  <a:srgbClr val="326970"/>
                </a:solidFill>
                <a:latin typeface="Arial" pitchFamily="34" charset="0"/>
                <a:cs typeface="Arial" pitchFamily="34" charset="0"/>
              </a:rPr>
              <a:t>3. Number of awakenings</a:t>
            </a:r>
            <a:r>
              <a:rPr lang="ro-RO" b="1" dirty="0">
                <a:solidFill>
                  <a:srgbClr val="326970"/>
                </a:solidFill>
                <a:latin typeface="Arial" pitchFamily="34" charset="0"/>
                <a:cs typeface="Arial" pitchFamily="34" charset="0"/>
              </a:rPr>
              <a:t>. </a:t>
            </a:r>
            <a:r>
              <a:rPr lang="en-US" b="1" dirty="0">
                <a:solidFill>
                  <a:schemeClr val="tx1">
                    <a:lumMod val="85000"/>
                    <a:lumOff val="15000"/>
                  </a:schemeClr>
                </a:solidFill>
                <a:latin typeface="Arial" pitchFamily="34" charset="0"/>
                <a:cs typeface="Arial" pitchFamily="34" charset="0"/>
              </a:rPr>
              <a:t>More continuous sleep</a:t>
            </a:r>
            <a:r>
              <a:rPr lang="en-US" dirty="0">
                <a:solidFill>
                  <a:schemeClr val="tx1">
                    <a:lumMod val="85000"/>
                    <a:lumOff val="15000"/>
                  </a:schemeClr>
                </a:solidFill>
                <a:latin typeface="Arial" pitchFamily="34" charset="0"/>
                <a:cs typeface="Arial" pitchFamily="34" charset="0"/>
              </a:rPr>
              <a:t> results in more restful sleep.</a:t>
            </a:r>
            <a:r>
              <a:rPr lang="ro-RO" dirty="0">
                <a:solidFill>
                  <a:schemeClr val="tx1">
                    <a:lumMod val="85000"/>
                    <a:lumOff val="15000"/>
                  </a:schemeClr>
                </a:solidFill>
                <a:latin typeface="Arial" pitchFamily="34" charset="0"/>
                <a:cs typeface="Arial" pitchFamily="34" charset="0"/>
              </a:rPr>
              <a:t> Sleep periods should be seamless </a:t>
            </a:r>
            <a:r>
              <a:rPr lang="ro-RO" b="1" dirty="0">
                <a:solidFill>
                  <a:schemeClr val="tx1">
                    <a:lumMod val="85000"/>
                    <a:lumOff val="15000"/>
                  </a:schemeClr>
                </a:solidFill>
                <a:latin typeface="Arial" pitchFamily="34" charset="0"/>
                <a:cs typeface="Arial" pitchFamily="34" charset="0"/>
              </a:rPr>
              <a:t>without  fragmentatioon</a:t>
            </a:r>
            <a:endParaRPr lang="en-US" b="1" dirty="0">
              <a:solidFill>
                <a:schemeClr val="tx1">
                  <a:lumMod val="85000"/>
                  <a:lumOff val="15000"/>
                </a:schemeClr>
              </a:solidFill>
              <a:latin typeface="Arial" pitchFamily="34" charset="0"/>
              <a:cs typeface="Arial" pitchFamily="34" charset="0"/>
            </a:endParaRPr>
          </a:p>
        </p:txBody>
      </p:sp>
      <p:pic>
        <p:nvPicPr>
          <p:cNvPr id="7"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81200" y="5923179"/>
            <a:ext cx="5486400" cy="8382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19800"/>
            <a:ext cx="8229600" cy="685800"/>
          </a:xfrm>
        </p:spPr>
        <p:txBody>
          <a:bodyPr>
            <a:normAutofit fontScale="90000"/>
          </a:bodyPr>
          <a:lstStyle/>
          <a:p>
            <a:pPr algn="ctr"/>
            <a:r>
              <a:rPr lang="ro-RO" b="1" dirty="0">
                <a:solidFill>
                  <a:srgbClr val="2A495C"/>
                </a:solidFill>
              </a:rPr>
              <a:t>Thank you for attention!!!</a:t>
            </a:r>
          </a:p>
        </p:txBody>
      </p:sp>
      <p:pic>
        <p:nvPicPr>
          <p:cNvPr id="1026" name="Picture 2" descr="Sfaturi de nutriție pentru toamnă » Dr. Andreea Theodoru - Bio Terra Me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457200"/>
            <a:ext cx="8686800" cy="55626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a:p>
        </p:txBody>
      </p:sp>
      <p:sp>
        <p:nvSpPr>
          <p:cNvPr id="3" name="Content Placeholder 2"/>
          <p:cNvSpPr>
            <a:spLocks noGrp="1"/>
          </p:cNvSpPr>
          <p:nvPr>
            <p:ph idx="1"/>
          </p:nvPr>
        </p:nvSpPr>
        <p:spPr/>
        <p:txBody>
          <a:bodyPr/>
          <a:lstStyle/>
          <a:p>
            <a:endParaRPr lang="ro-RO"/>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990600"/>
            <a:ext cx="8229600" cy="914400"/>
          </a:xfrm>
        </p:spPr>
        <p:txBody>
          <a:bodyPr>
            <a:noAutofit/>
          </a:bodyPr>
          <a:lstStyle/>
          <a:p>
            <a:pPr algn="just"/>
            <a:br>
              <a:rPr lang="en-US" sz="1800" b="1" dirty="0">
                <a:solidFill>
                  <a:schemeClr val="accent5">
                    <a:lumMod val="50000"/>
                  </a:schemeClr>
                </a:solidFill>
              </a:rPr>
            </a:br>
            <a:r>
              <a:rPr lang="en-US" sz="1800" dirty="0">
                <a:solidFill>
                  <a:srgbClr val="002060"/>
                </a:solidFill>
              </a:rPr>
              <a:t>There are </a:t>
            </a:r>
            <a:r>
              <a:rPr lang="en-US" sz="1800" b="1" dirty="0">
                <a:solidFill>
                  <a:srgbClr val="002060"/>
                </a:solidFill>
              </a:rPr>
              <a:t>various neurotransmitters and hormones released by the brain that send signals to promote sleep or wakefulness</a:t>
            </a:r>
            <a:r>
              <a:rPr lang="ro-RO" sz="1800" b="1" dirty="0">
                <a:solidFill>
                  <a:srgbClr val="002060"/>
                </a:solidFill>
              </a:rPr>
              <a:t> </a:t>
            </a:r>
            <a:r>
              <a:rPr lang="ro-RO" sz="1800" dirty="0">
                <a:solidFill>
                  <a:srgbClr val="002060"/>
                </a:solidFill>
                <a:latin typeface="Arial"/>
                <a:cs typeface="Arial"/>
              </a:rPr>
              <a:t>→ m</a:t>
            </a:r>
            <a:r>
              <a:rPr lang="en-US" sz="1800" dirty="0">
                <a:solidFill>
                  <a:srgbClr val="002060"/>
                </a:solidFill>
              </a:rPr>
              <a:t>any of these chemicals are stimulated by light or darkness.</a:t>
            </a:r>
            <a:br>
              <a:rPr lang="en-US" sz="1800" dirty="0">
                <a:solidFill>
                  <a:srgbClr val="002060"/>
                </a:solidFill>
              </a:rPr>
            </a:br>
            <a:endParaRPr lang="ro-RO" sz="1800" dirty="0">
              <a:solidFill>
                <a:schemeClr val="accent5">
                  <a:lumMod val="50000"/>
                </a:schemeClr>
              </a:solidFill>
            </a:endParaRPr>
          </a:p>
        </p:txBody>
      </p:sp>
      <p:sp>
        <p:nvSpPr>
          <p:cNvPr id="5" name="Rounded Rectangle 4"/>
          <p:cNvSpPr/>
          <p:nvPr/>
        </p:nvSpPr>
        <p:spPr>
          <a:xfrm>
            <a:off x="457200" y="2076450"/>
            <a:ext cx="8153400" cy="12192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b="1" dirty="0"/>
          </a:p>
          <a:p>
            <a:pPr algn="ctr"/>
            <a:r>
              <a:rPr lang="en-US" b="1" dirty="0"/>
              <a:t>Serotonin, the body’s “feel-good” chemical, is a neurotransmitter associated with both sleep and being awake. The brain releases this chemical during daylight </a:t>
            </a:r>
            <a:endParaRPr lang="ro-RO" b="1" dirty="0"/>
          </a:p>
          <a:p>
            <a:pPr algn="ctr"/>
            <a:r>
              <a:rPr lang="en-US" dirty="0"/>
              <a:t>but also uses it to form melatonin at night.</a:t>
            </a:r>
            <a:endParaRPr lang="ro-RO" dirty="0"/>
          </a:p>
          <a:p>
            <a:pPr algn="ctr"/>
            <a:endParaRPr lang="ro-RO" b="1" dirty="0"/>
          </a:p>
        </p:txBody>
      </p:sp>
      <p:sp>
        <p:nvSpPr>
          <p:cNvPr id="6" name="Rounded Rectangle 5"/>
          <p:cNvSpPr/>
          <p:nvPr/>
        </p:nvSpPr>
        <p:spPr>
          <a:xfrm>
            <a:off x="457200" y="3467100"/>
            <a:ext cx="8153400" cy="1143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Hormones that counteract sleep </a:t>
            </a:r>
            <a:r>
              <a:rPr lang="en-US" dirty="0"/>
              <a:t>include </a:t>
            </a:r>
            <a:r>
              <a:rPr lang="en-US" dirty="0" err="1"/>
              <a:t>norepinephrine</a:t>
            </a:r>
            <a:r>
              <a:rPr lang="en-US" dirty="0"/>
              <a:t>, adrenaline, histamine, and </a:t>
            </a:r>
            <a:r>
              <a:rPr lang="en-US" dirty="0" err="1"/>
              <a:t>cortisol</a:t>
            </a:r>
            <a:r>
              <a:rPr lang="en-US" dirty="0"/>
              <a:t>. These are </a:t>
            </a:r>
            <a:r>
              <a:rPr lang="en-US" b="1" dirty="0"/>
              <a:t>secreted in response to stress and cause the body to be awake and alert. </a:t>
            </a:r>
            <a:endParaRPr lang="ro-RO" b="1" dirty="0"/>
          </a:p>
        </p:txBody>
      </p:sp>
      <p:sp>
        <p:nvSpPr>
          <p:cNvPr id="7" name="Rounded Rectangle 6"/>
          <p:cNvSpPr/>
          <p:nvPr/>
        </p:nvSpPr>
        <p:spPr>
          <a:xfrm>
            <a:off x="457200" y="4852012"/>
            <a:ext cx="8153400" cy="12192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If one experiences prolonged or chronic stress,</a:t>
            </a:r>
            <a:r>
              <a:rPr lang="en-US" dirty="0"/>
              <a:t> the body releases </a:t>
            </a:r>
            <a:r>
              <a:rPr lang="en-US" dirty="0" err="1"/>
              <a:t>adrenocorticotropic</a:t>
            </a:r>
            <a:r>
              <a:rPr lang="en-US" dirty="0"/>
              <a:t> hormone (ACTH), which in turn releases </a:t>
            </a:r>
            <a:r>
              <a:rPr lang="en-US" dirty="0" err="1"/>
              <a:t>cortisol</a:t>
            </a:r>
            <a:r>
              <a:rPr lang="en-US" dirty="0"/>
              <a:t>. Levels of </a:t>
            </a:r>
            <a:r>
              <a:rPr lang="en-US" b="1" dirty="0"/>
              <a:t>ACTH tend to be higher in people who have insomnia. </a:t>
            </a:r>
          </a:p>
        </p:txBody>
      </p:sp>
      <p:sp>
        <p:nvSpPr>
          <p:cNvPr id="8" name="Rectangle 7"/>
          <p:cNvSpPr/>
          <p:nvPr/>
        </p:nvSpPr>
        <p:spPr>
          <a:xfrm>
            <a:off x="228600" y="6172200"/>
            <a:ext cx="8610600" cy="584775"/>
          </a:xfrm>
          <a:prstGeom prst="rect">
            <a:avLst/>
          </a:prstGeom>
        </p:spPr>
        <p:txBody>
          <a:bodyPr wrap="square">
            <a:spAutoFit/>
          </a:bodyPr>
          <a:lstStyle/>
          <a:p>
            <a:pPr algn="ctr"/>
            <a:r>
              <a:rPr lang="ro-RO" sz="1600" i="1" dirty="0">
                <a:solidFill>
                  <a:srgbClr val="002060"/>
                </a:solidFill>
              </a:rPr>
              <a:t>Watson CJ, Baghdoyan HA, Lydic R. Neuropharmacology of sleep and wakefulness. </a:t>
            </a:r>
            <a:r>
              <a:rPr lang="ro-RO" sz="1600" i="1" dirty="0">
                <a:solidFill>
                  <a:srgbClr val="002060"/>
                </a:solidFill>
                <a:hlinkClick r:id="rId3"/>
              </a:rPr>
              <a:t>Sleep medicine clinics</a:t>
            </a:r>
            <a:r>
              <a:rPr lang="ro-RO" sz="1600" i="1" dirty="0">
                <a:solidFill>
                  <a:srgbClr val="002060"/>
                </a:solidFill>
              </a:rPr>
              <a:t>. 2010; </a:t>
            </a:r>
            <a:endParaRPr lang="ro-RO" sz="1600" i="1" u="sng" dirty="0"/>
          </a:p>
        </p:txBody>
      </p:sp>
      <p:sp>
        <p:nvSpPr>
          <p:cNvPr id="9" name="Rectangle 8"/>
          <p:cNvSpPr/>
          <p:nvPr/>
        </p:nvSpPr>
        <p:spPr>
          <a:xfrm>
            <a:off x="1219200" y="457200"/>
            <a:ext cx="6075702" cy="461665"/>
          </a:xfrm>
          <a:prstGeom prst="rect">
            <a:avLst/>
          </a:prstGeom>
        </p:spPr>
        <p:txBody>
          <a:bodyPr wrap="none">
            <a:spAutoFit/>
          </a:bodyPr>
          <a:lstStyle/>
          <a:p>
            <a:r>
              <a:rPr lang="en-US" sz="2400" b="1" dirty="0">
                <a:solidFill>
                  <a:schemeClr val="accent5">
                    <a:lumMod val="50000"/>
                  </a:schemeClr>
                </a:solidFill>
              </a:rPr>
              <a:t>Hormones that Regulate Sleep Cycles</a:t>
            </a:r>
            <a:endParaRPr lang="ro-RO" sz="2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normAutofit fontScale="90000"/>
          </a:bodyPr>
          <a:lstStyle/>
          <a:p>
            <a:r>
              <a:rPr lang="en-US" b="1" dirty="0">
                <a:solidFill>
                  <a:schemeClr val="accent5">
                    <a:lumMod val="50000"/>
                  </a:schemeClr>
                </a:solidFill>
              </a:rPr>
              <a:t>Hormones that Regulate Sleep Cycles</a:t>
            </a:r>
            <a:br>
              <a:rPr lang="en-US" b="1" dirty="0">
                <a:solidFill>
                  <a:schemeClr val="accent5">
                    <a:lumMod val="50000"/>
                  </a:schemeClr>
                </a:solidFill>
              </a:rPr>
            </a:br>
            <a:endParaRPr lang="ro-RO" dirty="0">
              <a:solidFill>
                <a:schemeClr val="accent5">
                  <a:lumMod val="50000"/>
                </a:schemeClr>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887690713"/>
              </p:ext>
            </p:extLst>
          </p:nvPr>
        </p:nvGraphicFramePr>
        <p:xfrm>
          <a:off x="457200" y="1143000"/>
          <a:ext cx="8229600" cy="4754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228600" y="6172200"/>
            <a:ext cx="8610600" cy="830997"/>
          </a:xfrm>
          <a:prstGeom prst="rect">
            <a:avLst/>
          </a:prstGeom>
        </p:spPr>
        <p:txBody>
          <a:bodyPr wrap="square">
            <a:spAutoFit/>
          </a:bodyPr>
          <a:lstStyle/>
          <a:p>
            <a:pPr algn="ctr"/>
            <a:r>
              <a:rPr lang="ro-RO" sz="1600" i="1" dirty="0">
                <a:solidFill>
                  <a:srgbClr val="002060"/>
                </a:solidFill>
              </a:rPr>
              <a:t>Watson CJ, Baghdoyan HA, Lydic R. Neuropharmacology of sleep and wakefulness. </a:t>
            </a:r>
            <a:r>
              <a:rPr lang="ro-RO" sz="1600" i="1" dirty="0">
                <a:solidFill>
                  <a:srgbClr val="002060"/>
                </a:solidFill>
                <a:hlinkClick r:id="rId8"/>
              </a:rPr>
              <a:t>Sleep medicine clinics</a:t>
            </a:r>
            <a:r>
              <a:rPr lang="ro-RO" sz="1600" i="1" dirty="0">
                <a:solidFill>
                  <a:srgbClr val="002060"/>
                </a:solidFill>
              </a:rPr>
              <a:t>. 2010; </a:t>
            </a:r>
            <a:r>
              <a:rPr lang="ro-RO" sz="1600" i="1" u="sng" dirty="0">
                <a:hlinkClick r:id="rId9"/>
              </a:rPr>
              <a:t>Gamma-Aminobutyric Acid (GABA)</a:t>
            </a:r>
          </a:p>
          <a:p>
            <a:pPr algn="ctr"/>
            <a:endParaRPr lang="ro-RO" sz="1600" i="1" dirty="0">
              <a:solidFill>
                <a:srgbClr val="00206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a:p>
        </p:txBody>
      </p:sp>
      <p:sp>
        <p:nvSpPr>
          <p:cNvPr id="3" name="Content Placeholder 2"/>
          <p:cNvSpPr>
            <a:spLocks noGrp="1"/>
          </p:cNvSpPr>
          <p:nvPr>
            <p:ph idx="1"/>
          </p:nvPr>
        </p:nvSpPr>
        <p:spPr/>
        <p:txBody>
          <a:bodyPr/>
          <a:lstStyle/>
          <a:p>
            <a:endParaRPr lang="ro-RO"/>
          </a:p>
        </p:txBody>
      </p:sp>
      <p:pic>
        <p:nvPicPr>
          <p:cNvPr id="101378" name="Picture 2" descr="Nutrition Plays Key Role in Sleep: Here are the Best Foods That Improve  Sleeping Patterns | Science Tim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81000"/>
            <a:ext cx="9144000" cy="6400800"/>
          </a:xfrm>
          <a:prstGeom prst="rect">
            <a:avLst/>
          </a:prstGeom>
          <a:noFill/>
        </p:spPr>
      </p:pic>
      <p:sp>
        <p:nvSpPr>
          <p:cNvPr id="5" name="Footer Placeholder 4"/>
          <p:cNvSpPr>
            <a:spLocks noGrp="1"/>
          </p:cNvSpPr>
          <p:nvPr>
            <p:ph type="ftr" sz="quarter" idx="11"/>
          </p:nvPr>
        </p:nvSpPr>
        <p:spPr>
          <a:xfrm>
            <a:off x="3276600" y="533400"/>
            <a:ext cx="2590800" cy="533400"/>
          </a:xfrm>
          <a:solidFill>
            <a:schemeClr val="bg1"/>
          </a:solidFill>
        </p:spPr>
        <p:txBody>
          <a:bodyPr/>
          <a:lstStyle/>
          <a:p>
            <a:endParaRPr lang="en-US" dirty="0">
              <a:solidFill>
                <a:srgbClr val="265C5C"/>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35</a:t>
            </a:fld>
            <a:endParaRPr lang="en-US"/>
          </a:p>
        </p:txBody>
      </p:sp>
      <p:sp>
        <p:nvSpPr>
          <p:cNvPr id="7" name="Content Placeholder 2"/>
          <p:cNvSpPr txBox="1">
            <a:spLocks/>
          </p:cNvSpPr>
          <p:nvPr/>
        </p:nvSpPr>
        <p:spPr>
          <a:xfrm>
            <a:off x="228600" y="1371601"/>
            <a:ext cx="8534400" cy="4038600"/>
          </a:xfrm>
          <a:prstGeom prst="rect">
            <a:avLst/>
          </a:prstGeom>
          <a:solidFill>
            <a:schemeClr val="bg1">
              <a:lumMod val="75000"/>
              <a:alpha val="77000"/>
            </a:schemeClr>
          </a:solidFill>
        </p:spPr>
        <p:txBody>
          <a:bodyPr vert="horz">
            <a:normAutofit/>
          </a:bodyPr>
          <a:lstStyle/>
          <a:p>
            <a:pPr marL="365760" marR="0" lvl="0" indent="-256032" algn="just" defTabSz="914400" rtl="0" eaLnBrk="1" fontAlgn="auto" latinLnBrk="0" hangingPunct="1">
              <a:lnSpc>
                <a:spcPct val="100000"/>
              </a:lnSpc>
              <a:spcBef>
                <a:spcPts val="300"/>
              </a:spcBef>
              <a:spcAft>
                <a:spcPts val="0"/>
              </a:spcAft>
              <a:buClr>
                <a:schemeClr val="accent3"/>
              </a:buClr>
              <a:buSzTx/>
              <a:buFont typeface="Georgia"/>
              <a:buChar char="•"/>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6032" algn="just"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ro-RO" sz="1800" b="1" i="0" u="none" strike="noStrike" kern="1200" cap="none" spc="0" normalizeH="0" baseline="0" noProof="0" dirty="0">
                <a:ln>
                  <a:noFill/>
                </a:ln>
                <a:solidFill>
                  <a:schemeClr val="tx1"/>
                </a:solidFill>
                <a:effectLst/>
                <a:uLnTx/>
                <a:uFillTx/>
                <a:latin typeface="+mn-lt"/>
                <a:ea typeface="+mn-ea"/>
                <a:cs typeface="+mn-cs"/>
              </a:rPr>
              <a:t>D</a:t>
            </a:r>
            <a:r>
              <a:rPr kumimoji="0" lang="en-US" sz="1800" b="1" i="0" u="none" strike="noStrike" kern="1200" cap="none" spc="0" normalizeH="0" baseline="0" noProof="0" dirty="0" err="1">
                <a:ln>
                  <a:noFill/>
                </a:ln>
                <a:solidFill>
                  <a:schemeClr val="tx1"/>
                </a:solidFill>
                <a:effectLst/>
                <a:uLnTx/>
                <a:uFillTx/>
                <a:latin typeface="+mn-lt"/>
                <a:ea typeface="+mn-ea"/>
                <a:cs typeface="+mn-cs"/>
              </a:rPr>
              <a:t>iets</a:t>
            </a:r>
            <a:r>
              <a:rPr kumimoji="0" lang="en-US" sz="1800" b="1" i="0" u="none" strike="noStrike" kern="1200" cap="none" spc="0" normalizeH="0" baseline="0" noProof="0" dirty="0">
                <a:ln>
                  <a:noFill/>
                </a:ln>
                <a:solidFill>
                  <a:schemeClr val="tx1"/>
                </a:solidFill>
                <a:effectLst/>
                <a:uLnTx/>
                <a:uFillTx/>
                <a:latin typeface="+mn-lt"/>
                <a:ea typeface="+mn-ea"/>
                <a:cs typeface="+mn-cs"/>
              </a:rPr>
              <a:t> characterized </a:t>
            </a:r>
            <a:r>
              <a:rPr kumimoji="0" lang="en-US" sz="1800" b="0" i="0" u="none" strike="noStrike" kern="1200" cap="none" spc="0" normalizeH="0" baseline="0" noProof="0" dirty="0">
                <a:ln>
                  <a:noFill/>
                </a:ln>
                <a:solidFill>
                  <a:schemeClr val="tx1"/>
                </a:solidFill>
                <a:effectLst/>
                <a:uLnTx/>
                <a:uFillTx/>
                <a:latin typeface="+mn-lt"/>
                <a:ea typeface="+mn-ea"/>
                <a:cs typeface="+mn-cs"/>
              </a:rPr>
              <a:t>by increased consumption of vegetables, fruits, legumes,</a:t>
            </a:r>
            <a:r>
              <a:rPr kumimoji="0" lang="ro-RO" sz="1800" b="0" i="0" u="none" strike="noStrike" kern="1200" cap="none" spc="0" normalizeH="0" baseline="0" noProof="0" dirty="0">
                <a:ln>
                  <a:noFill/>
                </a:ln>
                <a:solidFill>
                  <a:schemeClr val="tx1"/>
                </a:solidFill>
                <a:effectLst/>
                <a:uLnTx/>
                <a:uFillTx/>
                <a:latin typeface="+mn-lt"/>
                <a:ea typeface="+mn-ea"/>
                <a:cs typeface="+mn-cs"/>
              </a:rPr>
              <a:t> </a:t>
            </a:r>
            <a:r>
              <a:rPr kumimoji="0" lang="en-US" sz="1800" b="0" i="0" u="none" strike="noStrike" kern="1200" cap="none" spc="0" normalizeH="0" baseline="0" noProof="0" dirty="0">
                <a:ln>
                  <a:noFill/>
                </a:ln>
                <a:solidFill>
                  <a:schemeClr val="tx1"/>
                </a:solidFill>
                <a:effectLst/>
                <a:uLnTx/>
                <a:uFillTx/>
                <a:latin typeface="+mn-lt"/>
                <a:ea typeface="+mn-ea"/>
                <a:cs typeface="+mn-cs"/>
              </a:rPr>
              <a:t>nuts, whole grains, unsaturated vegetable oils, fish, and lean meat or poultry (when meat</a:t>
            </a:r>
            <a:r>
              <a:rPr kumimoji="0" lang="ro-RO" sz="1800" b="0" i="0" u="none" strike="noStrike" kern="1200" cap="none" spc="0" normalizeH="0" baseline="0" noProof="0" dirty="0">
                <a:ln>
                  <a:noFill/>
                </a:ln>
                <a:solidFill>
                  <a:schemeClr val="tx1"/>
                </a:solidFill>
                <a:effectLst/>
                <a:uLnTx/>
                <a:uFillTx/>
                <a:latin typeface="+mn-lt"/>
                <a:ea typeface="+mn-ea"/>
                <a:cs typeface="+mn-cs"/>
              </a:rPr>
              <a:t> </a:t>
            </a:r>
            <a:r>
              <a:rPr kumimoji="0" lang="en-US" sz="1800" b="0" i="0" u="none" strike="noStrike" kern="1200" cap="none" spc="0" normalizeH="0" baseline="0" noProof="0" dirty="0">
                <a:ln>
                  <a:noFill/>
                </a:ln>
                <a:solidFill>
                  <a:schemeClr val="tx1"/>
                </a:solidFill>
                <a:effectLst/>
                <a:uLnTx/>
                <a:uFillTx/>
                <a:latin typeface="+mn-lt"/>
                <a:ea typeface="+mn-ea"/>
                <a:cs typeface="+mn-cs"/>
              </a:rPr>
              <a:t>was included) </a:t>
            </a:r>
            <a:endParaRPr kumimoji="0" lang="ro-RO" sz="18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6032" algn="just" defTabSz="914400" rtl="0" eaLnBrk="1" fontAlgn="auto" latinLnBrk="0" hangingPunct="1">
              <a:lnSpc>
                <a:spcPct val="100000"/>
              </a:lnSpc>
              <a:spcBef>
                <a:spcPts val="300"/>
              </a:spcBef>
              <a:spcAft>
                <a:spcPts val="0"/>
              </a:spcAft>
              <a:buClr>
                <a:schemeClr val="accent3"/>
              </a:buClr>
              <a:buSzTx/>
              <a:buFont typeface="Georgia"/>
              <a:buChar char="•"/>
              <a:tabLst/>
              <a:defRPr/>
            </a:pPr>
            <a:endParaRPr kumimoji="0" lang="ro-RO" sz="18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6032" algn="just"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were associated with </a:t>
            </a:r>
            <a:r>
              <a:rPr kumimoji="0" lang="en-US" sz="1800" b="1" i="0" u="none" strike="noStrike" kern="1200" cap="none" spc="0" normalizeH="0" baseline="0" noProof="0" dirty="0">
                <a:ln>
                  <a:noFill/>
                </a:ln>
                <a:solidFill>
                  <a:schemeClr val="tx1"/>
                </a:solidFill>
                <a:effectLst/>
                <a:uLnTx/>
                <a:uFillTx/>
                <a:latin typeface="+mn-lt"/>
                <a:ea typeface="+mn-ea"/>
                <a:cs typeface="+mn-cs"/>
              </a:rPr>
              <a:t>decreased risk of all</a:t>
            </a:r>
            <a:r>
              <a:rPr kumimoji="0" lang="ro-RO" sz="1800" b="1" i="0" u="none" strike="noStrike" kern="1200" cap="none" spc="0" normalizeH="0" baseline="0" noProof="0" dirty="0">
                <a:ln>
                  <a:noFill/>
                </a:ln>
                <a:solidFill>
                  <a:schemeClr val="tx1"/>
                </a:solidFill>
                <a:effectLst/>
                <a:uLnTx/>
                <a:uFillTx/>
                <a:latin typeface="+mn-lt"/>
                <a:ea typeface="+mn-ea"/>
                <a:cs typeface="+mn-cs"/>
              </a:rPr>
              <a:t> </a:t>
            </a:r>
            <a:r>
              <a:rPr kumimoji="0" lang="en-US" sz="1800" b="1" i="0" u="none" strike="noStrike" kern="1200" cap="none" spc="0" normalizeH="0" baseline="0" noProof="0" dirty="0">
                <a:ln>
                  <a:noFill/>
                </a:ln>
                <a:solidFill>
                  <a:schemeClr val="tx1"/>
                </a:solidFill>
                <a:effectLst/>
                <a:uLnTx/>
                <a:uFillTx/>
                <a:latin typeface="+mn-lt"/>
                <a:ea typeface="+mn-ea"/>
                <a:cs typeface="+mn-cs"/>
              </a:rPr>
              <a:t>cause mortality among adults</a:t>
            </a:r>
            <a:r>
              <a:rPr kumimoji="0" lang="ro-RO" sz="1800" b="1" i="0" u="none" strike="noStrike" kern="1200" cap="none" spc="0" normalizeH="0" baseline="0" noProof="0" dirty="0">
                <a:ln>
                  <a:noFill/>
                </a:ln>
                <a:solidFill>
                  <a:schemeClr val="tx1"/>
                </a:solidFill>
                <a:effectLst/>
                <a:uLnTx/>
                <a:uFillTx/>
                <a:latin typeface="+mn-lt"/>
                <a:ea typeface="+mn-ea"/>
                <a:cs typeface="+mn-cs"/>
              </a:rPr>
              <a:t> </a:t>
            </a:r>
            <a:r>
              <a:rPr kumimoji="0" lang="en-US" sz="1800" b="1" i="0" u="none" strike="noStrike" kern="1200" cap="none" spc="0" normalizeH="0" baseline="0" noProof="0" dirty="0">
                <a:ln>
                  <a:noFill/>
                </a:ln>
                <a:solidFill>
                  <a:schemeClr val="tx1"/>
                </a:solidFill>
                <a:effectLst/>
                <a:uLnTx/>
                <a:uFillTx/>
                <a:latin typeface="+mn-lt"/>
                <a:ea typeface="+mn-ea"/>
                <a:cs typeface="+mn-cs"/>
              </a:rPr>
              <a:t>and older adults </a:t>
            </a:r>
            <a:endParaRPr kumimoji="0" lang="ro-RO" sz="1800" b="1" i="0" u="none" strike="noStrike" kern="1200" cap="none" spc="0" normalizeH="0" baseline="0" noProof="0" dirty="0">
              <a:ln>
                <a:noFill/>
              </a:ln>
              <a:solidFill>
                <a:schemeClr val="tx1"/>
              </a:solidFill>
              <a:effectLst/>
              <a:uLnTx/>
              <a:uFillTx/>
              <a:latin typeface="+mn-lt"/>
              <a:ea typeface="+mn-ea"/>
              <a:cs typeface="+mn-cs"/>
            </a:endParaRPr>
          </a:p>
          <a:p>
            <a:pPr marL="365760" marR="0" lvl="0" indent="-256032" algn="just" defTabSz="914400" rtl="0" eaLnBrk="1" fontAlgn="auto" latinLnBrk="0" hangingPunct="1">
              <a:lnSpc>
                <a:spcPct val="100000"/>
              </a:lnSpc>
              <a:spcBef>
                <a:spcPts val="300"/>
              </a:spcBef>
              <a:spcAft>
                <a:spcPts val="0"/>
              </a:spcAft>
              <a:buClr>
                <a:schemeClr val="accent3"/>
              </a:buClr>
              <a:buSzTx/>
              <a:buFont typeface="Georgia"/>
              <a:buChar char="•"/>
              <a:tabLst/>
              <a:defRPr/>
            </a:pPr>
            <a:endParaRPr kumimoji="0" lang="ro-RO" sz="1800" b="0" i="0" u="none" strike="noStrike" kern="1200" cap="none" spc="0" normalizeH="0" baseline="0" noProof="0" dirty="0">
              <a:ln>
                <a:noFill/>
              </a:ln>
              <a:solidFill>
                <a:schemeClr val="tx1"/>
              </a:solidFill>
              <a:effectLst/>
              <a:uLnTx/>
              <a:uFillTx/>
              <a:latin typeface="+mn-lt"/>
              <a:ea typeface="+mn-ea"/>
              <a:cs typeface="+mn-cs"/>
            </a:endParaRPr>
          </a:p>
          <a:p>
            <a:pPr marL="365760" lvl="0" indent="-256032" algn="just">
              <a:spcBef>
                <a:spcPts val="300"/>
              </a:spcBef>
              <a:buClr>
                <a:schemeClr val="accent3"/>
              </a:buClr>
              <a:buFont typeface="Georgia"/>
              <a:buChar char="•"/>
              <a:defRPr/>
            </a:pPr>
            <a:r>
              <a:rPr lang="en-US" dirty="0"/>
              <a:t>Thus, the </a:t>
            </a:r>
            <a:r>
              <a:rPr lang="en-US" b="1" dirty="0"/>
              <a:t>dietary recommendations were included in the guidelines that promote health and well-being</a:t>
            </a:r>
            <a:endParaRPr kumimoji="0" lang="ro-RO" sz="1800" b="1" i="0" u="none" strike="noStrike" kern="1200" cap="none" spc="0" normalizeH="0" baseline="0" noProof="0" dirty="0">
              <a:ln>
                <a:noFill/>
              </a:ln>
              <a:solidFill>
                <a:schemeClr val="tx1"/>
              </a:solidFill>
              <a:effectLst/>
              <a:uLnTx/>
              <a:uFillTx/>
              <a:latin typeface="+mn-lt"/>
              <a:ea typeface="+mn-ea"/>
              <a:cs typeface="+mn-cs"/>
            </a:endParaRPr>
          </a:p>
          <a:p>
            <a:pPr marL="365760" marR="0" lvl="0" indent="-256032" algn="just" defTabSz="914400" rtl="0" eaLnBrk="1" fontAlgn="auto" latinLnBrk="0" hangingPunct="1">
              <a:lnSpc>
                <a:spcPct val="100000"/>
              </a:lnSpc>
              <a:spcBef>
                <a:spcPts val="300"/>
              </a:spcBef>
              <a:spcAft>
                <a:spcPts val="0"/>
              </a:spcAft>
              <a:buClr>
                <a:schemeClr val="accent3"/>
              </a:buClr>
              <a:buSzTx/>
              <a:buFont typeface="Georgia"/>
              <a:buChar char="•"/>
              <a:tabLst/>
              <a:defRPr/>
            </a:pPr>
            <a:endParaRPr kumimoji="0" lang="ro-RO" sz="1800" b="1" i="0" u="none" strike="noStrike" kern="1200" cap="none" spc="0" normalizeH="0" baseline="0" noProof="0" dirty="0">
              <a:ln>
                <a:noFill/>
              </a:ln>
              <a:solidFill>
                <a:schemeClr val="tx1"/>
              </a:solidFill>
              <a:effectLst/>
              <a:uLnTx/>
              <a:uFillTx/>
              <a:latin typeface="+mn-lt"/>
              <a:ea typeface="+mn-ea"/>
              <a:cs typeface="+mn-cs"/>
            </a:endParaRPr>
          </a:p>
          <a:p>
            <a:pPr marL="365760" marR="0" lvl="0" indent="-256032" algn="just"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ro-RO" sz="1800" b="0" i="0" u="none" strike="noStrike" kern="1200" cap="none" spc="0" normalizeH="0" baseline="0" noProof="0" dirty="0">
                <a:ln>
                  <a:noFill/>
                </a:ln>
                <a:solidFill>
                  <a:schemeClr val="tx1"/>
                </a:solidFill>
                <a:effectLst/>
                <a:uLnTx/>
                <a:uFillTx/>
                <a:latin typeface="+mn-lt"/>
                <a:ea typeface="+mn-ea"/>
                <a:cs typeface="+mn-cs"/>
              </a:rPr>
              <a:t>together </a:t>
            </a:r>
            <a:r>
              <a:rPr kumimoji="0" lang="en-US" sz="1800" b="0" i="0" u="none" strike="noStrike" kern="1200" cap="none" spc="0" normalizeH="0" baseline="0" noProof="0" dirty="0">
                <a:ln>
                  <a:noFill/>
                </a:ln>
                <a:solidFill>
                  <a:schemeClr val="tx1"/>
                </a:solidFill>
                <a:effectLst/>
                <a:uLnTx/>
                <a:uFillTx/>
                <a:latin typeface="+mn-lt"/>
                <a:ea typeface="+mn-ea"/>
                <a:cs typeface="+mn-cs"/>
              </a:rPr>
              <a:t> with other </a:t>
            </a:r>
            <a:r>
              <a:rPr kumimoji="0" lang="en-US" sz="1800" i="0" u="none" strike="noStrike" kern="1200" cap="none" spc="0" normalizeH="0" baseline="0" noProof="0" dirty="0">
                <a:ln>
                  <a:noFill/>
                </a:ln>
                <a:solidFill>
                  <a:schemeClr val="tx1"/>
                </a:solidFill>
                <a:effectLst/>
                <a:uLnTx/>
                <a:uFillTx/>
                <a:latin typeface="+mn-lt"/>
                <a:ea typeface="+mn-ea"/>
                <a:cs typeface="+mn-cs"/>
              </a:rPr>
              <a:t>modifiable lifestyle</a:t>
            </a:r>
            <a:r>
              <a:rPr kumimoji="0" lang="ro-RO" sz="1800" i="0" u="none" strike="noStrike" kern="1200" cap="none" spc="0" normalizeH="0" baseline="0" noProof="0" dirty="0">
                <a:ln>
                  <a:noFill/>
                </a:ln>
                <a:solidFill>
                  <a:schemeClr val="tx1"/>
                </a:solidFill>
                <a:effectLst/>
                <a:uLnTx/>
                <a:uFillTx/>
                <a:latin typeface="+mn-lt"/>
                <a:ea typeface="+mn-ea"/>
                <a:cs typeface="+mn-cs"/>
              </a:rPr>
              <a:t> </a:t>
            </a:r>
            <a:r>
              <a:rPr kumimoji="0" lang="en-US" sz="1800" i="0" u="none" strike="noStrike" kern="1200" cap="none" spc="0" normalizeH="0" baseline="0" noProof="0" dirty="0">
                <a:ln>
                  <a:noFill/>
                </a:ln>
                <a:solidFill>
                  <a:schemeClr val="tx1"/>
                </a:solidFill>
                <a:effectLst/>
                <a:uLnTx/>
                <a:uFillTx/>
                <a:latin typeface="+mn-lt"/>
                <a:ea typeface="+mn-ea"/>
                <a:cs typeface="+mn-cs"/>
              </a:rPr>
              <a:t>factors</a:t>
            </a:r>
            <a:r>
              <a:rPr kumimoji="0" lang="ro-RO" sz="1800" i="0" u="none" strike="noStrike" kern="1200" cap="none" spc="0" normalizeH="0" baseline="0" noProof="0" dirty="0">
                <a:ln>
                  <a:noFill/>
                </a:ln>
                <a:solidFill>
                  <a:schemeClr val="tx1"/>
                </a:solidFill>
                <a:effectLst/>
                <a:uLnTx/>
                <a:uFillTx/>
                <a:latin typeface="+mn-lt"/>
                <a:ea typeface="+mn-ea"/>
                <a:cs typeface="+mn-cs"/>
              </a:rPr>
              <a:t> -</a:t>
            </a:r>
            <a:r>
              <a:rPr kumimoji="0" lang="ro-RO" sz="1800" b="1" i="0" u="none" strike="noStrike" kern="1200" cap="none" spc="0" normalizeH="0" baseline="0" noProof="0" dirty="0">
                <a:ln>
                  <a:noFill/>
                </a:ln>
                <a:solidFill>
                  <a:schemeClr val="tx1"/>
                </a:solidFill>
                <a:effectLst/>
                <a:uLnTx/>
                <a:uFillTx/>
                <a:latin typeface="+mn-lt"/>
                <a:ea typeface="+mn-ea"/>
                <a:cs typeface="+mn-cs"/>
              </a:rPr>
              <a:t> </a:t>
            </a:r>
            <a:r>
              <a:rPr kumimoji="0" lang="en-US" sz="1800" b="1" i="0" u="none" strike="noStrike" kern="1200" cap="none" spc="0" normalizeH="0" baseline="0" noProof="0" dirty="0">
                <a:ln>
                  <a:noFill/>
                </a:ln>
                <a:solidFill>
                  <a:schemeClr val="tx1"/>
                </a:solidFill>
                <a:effectLst/>
                <a:uLnTx/>
                <a:uFillTx/>
                <a:latin typeface="+mn-lt"/>
                <a:ea typeface="+mn-ea"/>
                <a:cs typeface="+mn-cs"/>
              </a:rPr>
              <a:t> smoking cessation and physical activity</a:t>
            </a:r>
            <a:r>
              <a:rPr kumimoji="0" lang="en-US" sz="1800" b="0" i="0" u="none" strike="noStrike" kern="1200" cap="none" spc="0" normalizeH="0" baseline="0" noProof="0" dirty="0">
                <a:ln>
                  <a:noFill/>
                </a:ln>
                <a:solidFill>
                  <a:schemeClr val="tx1"/>
                </a:solidFill>
                <a:effectLst/>
                <a:uLnTx/>
                <a:uFillTx/>
                <a:latin typeface="+mn-lt"/>
                <a:ea typeface="+mn-ea"/>
                <a:cs typeface="+mn-cs"/>
              </a:rPr>
              <a:t> </a:t>
            </a:r>
            <a:endParaRPr kumimoji="0" lang="ro-RO"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Rectangle 7"/>
          <p:cNvSpPr/>
          <p:nvPr/>
        </p:nvSpPr>
        <p:spPr>
          <a:xfrm>
            <a:off x="0" y="5943600"/>
            <a:ext cx="4191000" cy="738664"/>
          </a:xfrm>
          <a:prstGeom prst="rect">
            <a:avLst/>
          </a:prstGeom>
        </p:spPr>
        <p:txBody>
          <a:bodyPr wrap="square">
            <a:spAutoFit/>
          </a:bodyPr>
          <a:lstStyle/>
          <a:p>
            <a:pPr algn="ctr"/>
            <a:r>
              <a:rPr lang="ro-RO" sz="1400" i="1" dirty="0"/>
              <a:t>English L.K.;. </a:t>
            </a:r>
            <a:r>
              <a:rPr lang="en-US" sz="1400" i="1" dirty="0"/>
              <a:t>Evaluation of Dietary Patterns and All-Cause Mortality: A Systematic Review. JAMA </a:t>
            </a:r>
            <a:r>
              <a:rPr lang="en-US" sz="1400" i="1" dirty="0" err="1"/>
              <a:t>Netw</a:t>
            </a:r>
            <a:r>
              <a:rPr lang="en-US" sz="1400" i="1" dirty="0"/>
              <a:t>. Open 2021</a:t>
            </a:r>
            <a:endParaRPr lang="ro-RO" sz="1400" i="1" dirty="0"/>
          </a:p>
        </p:txBody>
      </p:sp>
      <p:sp>
        <p:nvSpPr>
          <p:cNvPr id="9" name="TextBox 8"/>
          <p:cNvSpPr txBox="1"/>
          <p:nvPr/>
        </p:nvSpPr>
        <p:spPr>
          <a:xfrm>
            <a:off x="3505200" y="609600"/>
            <a:ext cx="1930337" cy="461665"/>
          </a:xfrm>
          <a:prstGeom prst="rect">
            <a:avLst/>
          </a:prstGeom>
          <a:noFill/>
        </p:spPr>
        <p:txBody>
          <a:bodyPr wrap="none" rtlCol="0">
            <a:spAutoFit/>
          </a:bodyPr>
          <a:lstStyle/>
          <a:p>
            <a:r>
              <a:rPr lang="ro-RO" sz="2400" dirty="0">
                <a:solidFill>
                  <a:srgbClr val="265C5C"/>
                </a:solidFill>
                <a:latin typeface="Arial Black" pitchFamily="34" charset="0"/>
              </a:rPr>
              <a:t>...DIETS....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609600"/>
          </a:xfrm>
        </p:spPr>
        <p:txBody>
          <a:bodyPr>
            <a:normAutofit fontScale="90000"/>
          </a:bodyPr>
          <a:lstStyle/>
          <a:p>
            <a:pPr algn="ctr"/>
            <a:r>
              <a:rPr lang="en-US" b="1" dirty="0">
                <a:solidFill>
                  <a:srgbClr val="326970"/>
                </a:solidFill>
              </a:rPr>
              <a:t>Sleep patterns and sleep need</a:t>
            </a:r>
            <a:endParaRPr lang="ro-RO" b="1" dirty="0">
              <a:solidFill>
                <a:srgbClr val="326970"/>
              </a:solidFill>
            </a:endParaRPr>
          </a:p>
        </p:txBody>
      </p:sp>
      <p:sp>
        <p:nvSpPr>
          <p:cNvPr id="4" name="Rectangle 3"/>
          <p:cNvSpPr/>
          <p:nvPr/>
        </p:nvSpPr>
        <p:spPr>
          <a:xfrm>
            <a:off x="152400" y="6172200"/>
            <a:ext cx="8763000" cy="523220"/>
          </a:xfrm>
          <a:prstGeom prst="rect">
            <a:avLst/>
          </a:prstGeom>
        </p:spPr>
        <p:txBody>
          <a:bodyPr wrap="square">
            <a:spAutoFit/>
          </a:bodyPr>
          <a:lstStyle/>
          <a:p>
            <a:pPr algn="ctr"/>
            <a:r>
              <a:rPr lang="en-US" sz="1400" i="1" dirty="0"/>
              <a:t>Ford, E.S.; Cunningham, Sleep 2015</a:t>
            </a:r>
            <a:r>
              <a:rPr lang="ro-RO" sz="1400" i="1" dirty="0"/>
              <a:t>; </a:t>
            </a:r>
            <a:r>
              <a:rPr lang="en-US" sz="1400" i="1" dirty="0" err="1"/>
              <a:t>Matricciani</a:t>
            </a:r>
            <a:r>
              <a:rPr lang="en-US" sz="1400" i="1" dirty="0"/>
              <a:t>, L.; </a:t>
            </a:r>
            <a:r>
              <a:rPr lang="ro-RO" sz="1400" i="1" dirty="0"/>
              <a:t>Sleep Med. Rev. 2012; </a:t>
            </a:r>
            <a:r>
              <a:rPr lang="en-US" sz="1400" i="1" dirty="0"/>
              <a:t>Wheaton, A.G.; MMWR </a:t>
            </a:r>
            <a:r>
              <a:rPr lang="en-US" sz="1400" i="1" dirty="0" err="1"/>
              <a:t>Morb</a:t>
            </a:r>
            <a:r>
              <a:rPr lang="en-US" sz="1400" i="1" dirty="0"/>
              <a:t>. Mortal. Wkly. Rep. 2018</a:t>
            </a:r>
            <a:r>
              <a:rPr lang="ro-RO" sz="1400" i="1" dirty="0"/>
              <a:t>; Zomers, M.L.;</a:t>
            </a:r>
            <a:r>
              <a:rPr lang="en-US" sz="1400" i="1" dirty="0"/>
              <a:t>. Sleep 2017</a:t>
            </a:r>
            <a:endParaRPr lang="ro-RO" sz="1400" i="1" dirty="0"/>
          </a:p>
        </p:txBody>
      </p:sp>
      <p:sp>
        <p:nvSpPr>
          <p:cNvPr id="5" name="Rounded Rectangle 4"/>
          <p:cNvSpPr/>
          <p:nvPr/>
        </p:nvSpPr>
        <p:spPr>
          <a:xfrm>
            <a:off x="491836" y="1521031"/>
            <a:ext cx="8229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a:t>Poor sleep quality and quantity </a:t>
            </a:r>
            <a:r>
              <a:rPr lang="ro-RO" dirty="0"/>
              <a:t>are consequences of many </a:t>
            </a:r>
            <a:r>
              <a:rPr lang="en-US" dirty="0"/>
              <a:t>sleep disorders</a:t>
            </a:r>
            <a:r>
              <a:rPr lang="ro-RO" dirty="0"/>
              <a:t>.... </a:t>
            </a:r>
            <a:r>
              <a:rPr lang="en-US" dirty="0"/>
              <a:t>such as </a:t>
            </a:r>
            <a:r>
              <a:rPr lang="en-US" b="1" dirty="0"/>
              <a:t>insomnia and sleep </a:t>
            </a:r>
            <a:r>
              <a:rPr lang="en-US" b="1" dirty="0" err="1"/>
              <a:t>apnoea</a:t>
            </a:r>
            <a:r>
              <a:rPr lang="en-US" dirty="0"/>
              <a:t> </a:t>
            </a:r>
            <a:endParaRPr lang="ro-RO" dirty="0"/>
          </a:p>
        </p:txBody>
      </p:sp>
      <p:sp>
        <p:nvSpPr>
          <p:cNvPr id="6" name="Rounded Rectangle 5"/>
          <p:cNvSpPr/>
          <p:nvPr/>
        </p:nvSpPr>
        <p:spPr>
          <a:xfrm>
            <a:off x="457200" y="2743200"/>
            <a:ext cx="8229600" cy="2971800"/>
          </a:xfrm>
          <a:prstGeom prst="roundRect">
            <a:avLst/>
          </a:prstGeom>
          <a:solidFill>
            <a:srgbClr val="265C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a:t>but may also derive from the MODERN LIFESTYLE </a:t>
            </a:r>
            <a:r>
              <a:rPr lang="ro-RO" b="1" dirty="0"/>
              <a:t> </a:t>
            </a:r>
            <a:r>
              <a:rPr lang="en-US" dirty="0"/>
              <a:t>with</a:t>
            </a:r>
            <a:r>
              <a:rPr lang="en-US" b="1" dirty="0"/>
              <a:t> </a:t>
            </a:r>
            <a:endParaRPr lang="ro-RO" b="1" dirty="0"/>
          </a:p>
          <a:p>
            <a:pPr algn="just">
              <a:buFontTx/>
              <a:buChar char="-"/>
            </a:pPr>
            <a:r>
              <a:rPr lang="ro-RO" dirty="0"/>
              <a:t> </a:t>
            </a:r>
            <a:r>
              <a:rPr lang="en-US" dirty="0"/>
              <a:t>constant social, work, and family commitments, </a:t>
            </a:r>
            <a:endParaRPr lang="ro-RO" dirty="0"/>
          </a:p>
          <a:p>
            <a:pPr algn="just">
              <a:buFontTx/>
              <a:buChar char="-"/>
            </a:pPr>
            <a:r>
              <a:rPr lang="ro-RO" dirty="0"/>
              <a:t> </a:t>
            </a:r>
            <a:r>
              <a:rPr lang="en-US" dirty="0"/>
              <a:t>night</a:t>
            </a:r>
            <a:r>
              <a:rPr lang="ro-RO" dirty="0"/>
              <a:t> </a:t>
            </a:r>
            <a:r>
              <a:rPr lang="en-US" dirty="0"/>
              <a:t> and shift-work, </a:t>
            </a:r>
            <a:endParaRPr lang="ro-RO" dirty="0"/>
          </a:p>
          <a:p>
            <a:pPr algn="just">
              <a:buFontTx/>
              <a:buChar char="-"/>
            </a:pPr>
            <a:r>
              <a:rPr lang="ro-RO" dirty="0"/>
              <a:t> </a:t>
            </a:r>
            <a:r>
              <a:rPr lang="en-US" dirty="0"/>
              <a:t>the late</a:t>
            </a:r>
            <a:r>
              <a:rPr lang="ro-RO" dirty="0"/>
              <a:t> </a:t>
            </a:r>
            <a:r>
              <a:rPr lang="en-US" dirty="0"/>
              <a:t>night use of technology</a:t>
            </a:r>
            <a:r>
              <a:rPr lang="ro-RO" dirty="0"/>
              <a:t>/blue light </a:t>
            </a:r>
            <a:r>
              <a:rPr lang="en-US" dirty="0"/>
              <a:t>(</a:t>
            </a:r>
            <a:r>
              <a:rPr lang="en-US" dirty="0" err="1"/>
              <a:t>smartphones</a:t>
            </a:r>
            <a:r>
              <a:rPr lang="en-US" dirty="0"/>
              <a:t>, computer, and television), </a:t>
            </a:r>
            <a:endParaRPr lang="ro-RO" dirty="0"/>
          </a:p>
          <a:p>
            <a:pPr algn="just">
              <a:buFontTx/>
              <a:buChar char="-"/>
            </a:pPr>
            <a:endParaRPr lang="ro-RO" dirty="0"/>
          </a:p>
          <a:p>
            <a:pPr algn="just"/>
            <a:r>
              <a:rPr lang="en-US" b="1" dirty="0"/>
              <a:t>which lead to circadian sleep–wake cycle disruption</a:t>
            </a:r>
            <a:r>
              <a:rPr lang="ro-RO" b="1" dirty="0"/>
              <a:t>...</a:t>
            </a:r>
            <a:r>
              <a:rPr lang="en-US" b="1" dirty="0"/>
              <a:t> </a:t>
            </a:r>
            <a:endParaRPr lang="ro-RO" b="1" dirty="0"/>
          </a:p>
          <a:p>
            <a:pPr algn="just"/>
            <a:endParaRPr lang="ro-RO" dirty="0"/>
          </a:p>
          <a:p>
            <a:pPr algn="just"/>
            <a:r>
              <a:rPr lang="en-US" dirty="0"/>
              <a:t>chronic insufficient or poor quality sleep among adults as well as children and adolescents </a:t>
            </a:r>
            <a:endParaRPr lang="ro-RO"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38200"/>
          </a:xfrm>
        </p:spPr>
        <p:txBody>
          <a:bodyPr/>
          <a:lstStyle/>
          <a:p>
            <a:r>
              <a:rPr lang="en-US" b="1" dirty="0">
                <a:solidFill>
                  <a:srgbClr val="2A495C"/>
                </a:solidFill>
              </a:rPr>
              <a:t>Poor sleep quality and quantity</a:t>
            </a:r>
            <a:endParaRPr lang="ro-RO" dirty="0">
              <a:solidFill>
                <a:srgbClr val="2A495C"/>
              </a:solidFill>
            </a:endParaRPr>
          </a:p>
        </p:txBody>
      </p:sp>
      <p:sp>
        <p:nvSpPr>
          <p:cNvPr id="4" name="Rectangle 3"/>
          <p:cNvSpPr/>
          <p:nvPr/>
        </p:nvSpPr>
        <p:spPr>
          <a:xfrm>
            <a:off x="304800" y="6248400"/>
            <a:ext cx="8610600" cy="523220"/>
          </a:xfrm>
          <a:prstGeom prst="rect">
            <a:avLst/>
          </a:prstGeom>
        </p:spPr>
        <p:txBody>
          <a:bodyPr wrap="square">
            <a:spAutoFit/>
          </a:bodyPr>
          <a:lstStyle/>
          <a:p>
            <a:pPr algn="ctr"/>
            <a:r>
              <a:rPr lang="ro-RO" sz="1400" i="1" dirty="0"/>
              <a:t>Cappuccio, F.P.; Sleep and Cardio-Metabolic Disease. Curr. Cardiol. Rep. 2017; Smagula, . Psychosom. Med. 2016; </a:t>
            </a:r>
            <a:r>
              <a:rPr lang="fi-FI" sz="1400" i="1" dirty="0"/>
              <a:t>Van Leeuwen,</a:t>
            </a:r>
            <a:r>
              <a:rPr lang="en-US" sz="1400" i="1" dirty="0"/>
              <a:t>.. </a:t>
            </a:r>
            <a:r>
              <a:rPr lang="en-US" sz="1400" i="1" dirty="0" err="1"/>
              <a:t>PLoS</a:t>
            </a:r>
            <a:r>
              <a:rPr lang="en-US" sz="1400" i="1" dirty="0"/>
              <a:t> ONE 2009</a:t>
            </a:r>
            <a:r>
              <a:rPr lang="ro-RO" sz="1400" i="1" dirty="0"/>
              <a:t>;Vgontzas, A.N.; </a:t>
            </a:r>
            <a:r>
              <a:rPr lang="en-US" sz="1400" i="1" dirty="0"/>
              <a:t>Sleep 2009</a:t>
            </a:r>
            <a:endParaRPr lang="ro-RO" sz="1400" i="1" dirty="0"/>
          </a:p>
        </p:txBody>
      </p:sp>
      <p:sp>
        <p:nvSpPr>
          <p:cNvPr id="5" name="Rectangle: Rounded Corners 5">
            <a:extLst>
              <a:ext uri="{FF2B5EF4-FFF2-40B4-BE49-F238E27FC236}">
                <a16:creationId xmlns:a16="http://schemas.microsoft.com/office/drawing/2014/main" id="{093B4C78-1AEA-4271-9E9E-C15F1F8A7496}"/>
              </a:ext>
            </a:extLst>
          </p:cNvPr>
          <p:cNvSpPr/>
          <p:nvPr/>
        </p:nvSpPr>
        <p:spPr>
          <a:xfrm>
            <a:off x="304800" y="1600200"/>
            <a:ext cx="8001000" cy="1676400"/>
          </a:xfrm>
          <a:prstGeom prst="roundRect">
            <a:avLst/>
          </a:prstGeom>
          <a:solidFill>
            <a:schemeClr val="bg1"/>
          </a:solidFill>
          <a:ln w="127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Ø"/>
            </a:pPr>
            <a:endParaRPr lang="en-US" dirty="0">
              <a:solidFill>
                <a:schemeClr val="bg2">
                  <a:lumMod val="25000"/>
                </a:schemeClr>
              </a:solidFill>
              <a:latin typeface="Arial" panose="020B0604020202020204" pitchFamily="34" charset="0"/>
              <a:cs typeface="Arial" panose="020B0604020202020204" pitchFamily="34" charset="0"/>
            </a:endParaRPr>
          </a:p>
          <a:p>
            <a:pPr algn="just"/>
            <a:r>
              <a:rPr lang="ro-RO" b="1" dirty="0">
                <a:solidFill>
                  <a:schemeClr val="bg2">
                    <a:lumMod val="25000"/>
                  </a:schemeClr>
                </a:solidFill>
              </a:rPr>
              <a:t>R</a:t>
            </a:r>
            <a:r>
              <a:rPr lang="en-US" b="1" dirty="0">
                <a:solidFill>
                  <a:schemeClr val="bg2">
                    <a:lumMod val="25000"/>
                  </a:schemeClr>
                </a:solidFill>
              </a:rPr>
              <a:t>educing sleep can have multiple consequences</a:t>
            </a:r>
            <a:r>
              <a:rPr lang="ro-RO" b="1" dirty="0">
                <a:solidFill>
                  <a:schemeClr val="bg2">
                    <a:lumMod val="25000"/>
                  </a:schemeClr>
                </a:solidFill>
              </a:rPr>
              <a:t>... </a:t>
            </a:r>
            <a:r>
              <a:rPr lang="ro-RO" dirty="0">
                <a:solidFill>
                  <a:schemeClr val="bg2">
                    <a:lumMod val="25000"/>
                  </a:schemeClr>
                </a:solidFill>
              </a:rPr>
              <a:t>with </a:t>
            </a:r>
          </a:p>
          <a:p>
            <a:pPr algn="just"/>
            <a:r>
              <a:rPr lang="ro-RO" dirty="0">
                <a:solidFill>
                  <a:schemeClr val="bg2">
                    <a:lumMod val="25000"/>
                  </a:schemeClr>
                </a:solidFill>
              </a:rPr>
              <a:t>- </a:t>
            </a:r>
            <a:r>
              <a:rPr lang="en-US" dirty="0">
                <a:solidFill>
                  <a:schemeClr val="bg2">
                    <a:lumMod val="25000"/>
                  </a:schemeClr>
                </a:solidFill>
              </a:rPr>
              <a:t>fatigue, excessive daytime sleepiness</a:t>
            </a:r>
            <a:r>
              <a:rPr lang="ro-RO" dirty="0">
                <a:solidFill>
                  <a:schemeClr val="bg2">
                    <a:lumMod val="25000"/>
                  </a:schemeClr>
                </a:solidFill>
              </a:rPr>
              <a:t> </a:t>
            </a:r>
            <a:r>
              <a:rPr lang="en-US" dirty="0">
                <a:solidFill>
                  <a:schemeClr val="bg2">
                    <a:lumMod val="25000"/>
                  </a:schemeClr>
                </a:solidFill>
                <a:latin typeface="Arial"/>
                <a:cs typeface="Arial"/>
              </a:rPr>
              <a:t>→</a:t>
            </a:r>
            <a:r>
              <a:rPr lang="ro-RO" dirty="0">
                <a:solidFill>
                  <a:schemeClr val="bg2">
                    <a:lumMod val="25000"/>
                  </a:schemeClr>
                </a:solidFill>
                <a:latin typeface="Arial"/>
                <a:cs typeface="Arial"/>
              </a:rPr>
              <a:t> </a:t>
            </a:r>
            <a:r>
              <a:rPr lang="ro-RO" dirty="0">
                <a:solidFill>
                  <a:schemeClr val="bg2">
                    <a:lumMod val="25000"/>
                  </a:schemeClr>
                </a:solidFill>
              </a:rPr>
              <a:t>work accidents, road accidents</a:t>
            </a:r>
          </a:p>
          <a:p>
            <a:pPr algn="just">
              <a:buFontTx/>
              <a:buChar char="-"/>
            </a:pPr>
            <a:r>
              <a:rPr lang="ro-RO" dirty="0">
                <a:solidFill>
                  <a:schemeClr val="bg2">
                    <a:lumMod val="25000"/>
                  </a:schemeClr>
                </a:solidFill>
              </a:rPr>
              <a:t> </a:t>
            </a:r>
            <a:r>
              <a:rPr lang="en-US" dirty="0">
                <a:solidFill>
                  <a:schemeClr val="bg2">
                    <a:lumMod val="25000"/>
                  </a:schemeClr>
                </a:solidFill>
              </a:rPr>
              <a:t>depressed mood, </a:t>
            </a:r>
            <a:endParaRPr lang="ro-RO" dirty="0">
              <a:solidFill>
                <a:schemeClr val="bg2">
                  <a:lumMod val="25000"/>
                </a:schemeClr>
              </a:solidFill>
            </a:endParaRPr>
          </a:p>
          <a:p>
            <a:pPr algn="just">
              <a:buFontTx/>
              <a:buChar char="-"/>
            </a:pPr>
            <a:r>
              <a:rPr lang="ro-RO" dirty="0">
                <a:solidFill>
                  <a:schemeClr val="bg2">
                    <a:lumMod val="25000"/>
                  </a:schemeClr>
                </a:solidFill>
              </a:rPr>
              <a:t> </a:t>
            </a:r>
            <a:r>
              <a:rPr lang="en-US" dirty="0">
                <a:solidFill>
                  <a:schemeClr val="bg2">
                    <a:lumMod val="25000"/>
                  </a:schemeClr>
                </a:solidFill>
              </a:rPr>
              <a:t>poor daytime functioning,</a:t>
            </a:r>
            <a:endParaRPr lang="ro-RO" dirty="0">
              <a:solidFill>
                <a:schemeClr val="bg2">
                  <a:lumMod val="25000"/>
                </a:schemeClr>
              </a:solidFill>
            </a:endParaRPr>
          </a:p>
          <a:p>
            <a:pPr algn="just">
              <a:buFontTx/>
              <a:buChar char="-"/>
            </a:pPr>
            <a:r>
              <a:rPr lang="ro-RO" dirty="0">
                <a:solidFill>
                  <a:schemeClr val="bg2">
                    <a:lumMod val="25000"/>
                  </a:schemeClr>
                </a:solidFill>
              </a:rPr>
              <a:t> </a:t>
            </a:r>
            <a:r>
              <a:rPr lang="en-US" dirty="0">
                <a:solidFill>
                  <a:schemeClr val="bg2">
                    <a:lumMod val="25000"/>
                  </a:schemeClr>
                </a:solidFill>
              </a:rPr>
              <a:t>impaired cognitive and safety-related performance </a:t>
            </a:r>
            <a:endParaRPr lang="ro-RO" dirty="0">
              <a:solidFill>
                <a:schemeClr val="bg2">
                  <a:lumMod val="25000"/>
                </a:schemeClr>
              </a:solidFill>
            </a:endParaRPr>
          </a:p>
          <a:p>
            <a:pPr algn="ctr"/>
            <a:r>
              <a:rPr lang="en-US" dirty="0">
                <a:solidFill>
                  <a:schemeClr val="bg2">
                    <a:lumMod val="25000"/>
                  </a:schemeClr>
                </a:solidFill>
                <a:latin typeface="Arial" panose="020B0604020202020204" pitchFamily="34" charset="0"/>
                <a:cs typeface="Arial" panose="020B0604020202020204" pitchFamily="34" charset="0"/>
              </a:rPr>
              <a:t> </a:t>
            </a:r>
          </a:p>
        </p:txBody>
      </p:sp>
      <p:sp>
        <p:nvSpPr>
          <p:cNvPr id="6" name="Rectangle: Rounded Corners 5">
            <a:extLst>
              <a:ext uri="{FF2B5EF4-FFF2-40B4-BE49-F238E27FC236}">
                <a16:creationId xmlns:a16="http://schemas.microsoft.com/office/drawing/2014/main" id="{093B4C78-1AEA-4271-9E9E-C15F1F8A7496}"/>
              </a:ext>
            </a:extLst>
          </p:cNvPr>
          <p:cNvSpPr/>
          <p:nvPr/>
        </p:nvSpPr>
        <p:spPr>
          <a:xfrm>
            <a:off x="1066800" y="3657600"/>
            <a:ext cx="7620000" cy="2438400"/>
          </a:xfrm>
          <a:prstGeom prst="roundRect">
            <a:avLst/>
          </a:prstGeom>
          <a:solidFill>
            <a:schemeClr val="bg1"/>
          </a:solidFill>
          <a:ln w="127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Ø"/>
            </a:pPr>
            <a:endParaRPr lang="en-US" dirty="0">
              <a:solidFill>
                <a:srgbClr val="2A495C"/>
              </a:solidFill>
              <a:latin typeface="Arial" panose="020B0604020202020204" pitchFamily="34" charset="0"/>
              <a:cs typeface="Arial" panose="020B0604020202020204" pitchFamily="34" charset="0"/>
            </a:endParaRPr>
          </a:p>
          <a:p>
            <a:pPr algn="just"/>
            <a:r>
              <a:rPr lang="ro-RO" b="1" dirty="0">
                <a:solidFill>
                  <a:srgbClr val="2A495C"/>
                </a:solidFill>
              </a:rPr>
              <a:t>and can </a:t>
            </a:r>
            <a:r>
              <a:rPr lang="en-US" b="1" dirty="0">
                <a:solidFill>
                  <a:srgbClr val="2A495C"/>
                </a:solidFill>
              </a:rPr>
              <a:t>increased risk of </a:t>
            </a:r>
            <a:r>
              <a:rPr lang="ro-RO" b="1" dirty="0">
                <a:solidFill>
                  <a:srgbClr val="2A495C"/>
                </a:solidFill>
              </a:rPr>
              <a:t>chronic diseases </a:t>
            </a:r>
            <a:r>
              <a:rPr lang="en-US" b="1" dirty="0">
                <a:solidFill>
                  <a:srgbClr val="2A495C"/>
                </a:solidFill>
              </a:rPr>
              <a:t> </a:t>
            </a:r>
            <a:r>
              <a:rPr lang="en-US" dirty="0">
                <a:solidFill>
                  <a:srgbClr val="2A495C"/>
                </a:solidFill>
              </a:rPr>
              <a:t>including </a:t>
            </a:r>
            <a:endParaRPr lang="ro-RO" dirty="0">
              <a:solidFill>
                <a:srgbClr val="2A495C"/>
              </a:solidFill>
            </a:endParaRPr>
          </a:p>
          <a:p>
            <a:pPr algn="just">
              <a:buFontTx/>
              <a:buChar char="-"/>
            </a:pPr>
            <a:r>
              <a:rPr lang="ro-RO" dirty="0">
                <a:solidFill>
                  <a:srgbClr val="2A495C"/>
                </a:solidFill>
              </a:rPr>
              <a:t> </a:t>
            </a:r>
            <a:r>
              <a:rPr lang="en-US" dirty="0">
                <a:solidFill>
                  <a:srgbClr val="2A495C"/>
                </a:solidFill>
              </a:rPr>
              <a:t>weight gain, obesity, </a:t>
            </a:r>
            <a:endParaRPr lang="ro-RO" dirty="0">
              <a:solidFill>
                <a:srgbClr val="2A495C"/>
              </a:solidFill>
            </a:endParaRPr>
          </a:p>
          <a:p>
            <a:pPr algn="just">
              <a:buFontTx/>
              <a:buChar char="-"/>
            </a:pPr>
            <a:r>
              <a:rPr lang="ro-RO" dirty="0">
                <a:solidFill>
                  <a:srgbClr val="2A495C"/>
                </a:solidFill>
              </a:rPr>
              <a:t> </a:t>
            </a:r>
            <a:r>
              <a:rPr lang="en-US" dirty="0">
                <a:solidFill>
                  <a:srgbClr val="2A495C"/>
                </a:solidFill>
              </a:rPr>
              <a:t>type 2 diabetes, </a:t>
            </a:r>
            <a:endParaRPr lang="ro-RO" dirty="0">
              <a:solidFill>
                <a:srgbClr val="2A495C"/>
              </a:solidFill>
            </a:endParaRPr>
          </a:p>
          <a:p>
            <a:pPr algn="just">
              <a:buFontTx/>
              <a:buChar char="-"/>
            </a:pPr>
            <a:r>
              <a:rPr lang="ro-RO" dirty="0">
                <a:solidFill>
                  <a:srgbClr val="2A495C"/>
                </a:solidFill>
              </a:rPr>
              <a:t> </a:t>
            </a:r>
            <a:r>
              <a:rPr lang="en-US" dirty="0">
                <a:solidFill>
                  <a:srgbClr val="2A495C"/>
                </a:solidFill>
              </a:rPr>
              <a:t>hypertension, </a:t>
            </a:r>
            <a:endParaRPr lang="ro-RO" dirty="0">
              <a:solidFill>
                <a:srgbClr val="2A495C"/>
              </a:solidFill>
            </a:endParaRPr>
          </a:p>
          <a:p>
            <a:pPr algn="just">
              <a:buFontTx/>
              <a:buChar char="-"/>
            </a:pPr>
            <a:r>
              <a:rPr lang="ro-RO" dirty="0">
                <a:solidFill>
                  <a:srgbClr val="2A495C"/>
                </a:solidFill>
              </a:rPr>
              <a:t> </a:t>
            </a:r>
            <a:r>
              <a:rPr lang="en-US" dirty="0">
                <a:solidFill>
                  <a:srgbClr val="2A495C"/>
                </a:solidFill>
              </a:rPr>
              <a:t>cardiovascular, and </a:t>
            </a:r>
            <a:endParaRPr lang="ro-RO" dirty="0">
              <a:solidFill>
                <a:srgbClr val="2A495C"/>
              </a:solidFill>
            </a:endParaRPr>
          </a:p>
          <a:p>
            <a:pPr algn="just">
              <a:buFontTx/>
              <a:buChar char="-"/>
            </a:pPr>
            <a:r>
              <a:rPr lang="ro-RO" dirty="0">
                <a:solidFill>
                  <a:srgbClr val="2A495C"/>
                </a:solidFill>
              </a:rPr>
              <a:t> </a:t>
            </a:r>
            <a:r>
              <a:rPr lang="en-US" dirty="0">
                <a:solidFill>
                  <a:srgbClr val="2A495C"/>
                </a:solidFill>
              </a:rPr>
              <a:t>neurodegenerative diseases, </a:t>
            </a:r>
            <a:endParaRPr lang="ro-RO" dirty="0">
              <a:solidFill>
                <a:srgbClr val="2A495C"/>
              </a:solidFill>
            </a:endParaRPr>
          </a:p>
          <a:p>
            <a:pPr algn="just">
              <a:buFontTx/>
              <a:buChar char="-"/>
            </a:pPr>
            <a:r>
              <a:rPr lang="ro-RO" dirty="0">
                <a:solidFill>
                  <a:srgbClr val="2A495C"/>
                </a:solidFill>
              </a:rPr>
              <a:t> </a:t>
            </a:r>
            <a:r>
              <a:rPr lang="en-US" dirty="0">
                <a:solidFill>
                  <a:srgbClr val="2A495C"/>
                </a:solidFill>
              </a:rPr>
              <a:t>cancer </a:t>
            </a:r>
            <a:endParaRPr lang="ro-RO" dirty="0">
              <a:solidFill>
                <a:srgbClr val="2A495C"/>
              </a:solidFill>
            </a:endParaRPr>
          </a:p>
          <a:p>
            <a:pPr algn="just"/>
            <a:r>
              <a:rPr lang="ro-RO" b="1" dirty="0">
                <a:solidFill>
                  <a:srgbClr val="2A495C"/>
                </a:solidFill>
              </a:rPr>
              <a:t>and </a:t>
            </a:r>
            <a:r>
              <a:rPr lang="en-US" b="1" dirty="0">
                <a:solidFill>
                  <a:srgbClr val="2A495C"/>
                </a:solidFill>
              </a:rPr>
              <a:t>risk all causes of mortality</a:t>
            </a:r>
            <a:endParaRPr lang="ro-RO" b="1" dirty="0">
              <a:solidFill>
                <a:srgbClr val="2A495C"/>
              </a:solidFill>
            </a:endParaRPr>
          </a:p>
          <a:p>
            <a:pPr algn="ctr"/>
            <a:r>
              <a:rPr lang="en-US" dirty="0">
                <a:solidFill>
                  <a:srgbClr val="2A495C"/>
                </a:solidFill>
                <a:latin typeface="Arial" panose="020B0604020202020204" pitchFamily="34" charset="0"/>
                <a:cs typeface="Arial" panose="020B0604020202020204" pitchFamily="34" charset="0"/>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1066800"/>
          </a:xfrm>
        </p:spPr>
        <p:txBody>
          <a:bodyPr>
            <a:normAutofit fontScale="90000"/>
          </a:bodyPr>
          <a:lstStyle/>
          <a:p>
            <a:pPr algn="ctr"/>
            <a:r>
              <a:rPr lang="en-US" b="1" dirty="0">
                <a:solidFill>
                  <a:srgbClr val="265C5C"/>
                </a:solidFill>
              </a:rPr>
              <a:t>Diet has become a cornerstone </a:t>
            </a:r>
            <a:br>
              <a:rPr lang="ro-RO" b="1" dirty="0">
                <a:solidFill>
                  <a:srgbClr val="265C5C"/>
                </a:solidFill>
              </a:rPr>
            </a:br>
            <a:endParaRPr lang="ro-RO" b="1" dirty="0">
              <a:solidFill>
                <a:srgbClr val="265C5C"/>
              </a:solidFill>
            </a:endParaRPr>
          </a:p>
        </p:txBody>
      </p:sp>
      <p:sp>
        <p:nvSpPr>
          <p:cNvPr id="4" name="Rectangle 3"/>
          <p:cNvSpPr/>
          <p:nvPr/>
        </p:nvSpPr>
        <p:spPr>
          <a:xfrm>
            <a:off x="304800" y="6019800"/>
            <a:ext cx="8458200" cy="646331"/>
          </a:xfrm>
          <a:prstGeom prst="rect">
            <a:avLst/>
          </a:prstGeom>
        </p:spPr>
        <p:txBody>
          <a:bodyPr wrap="square">
            <a:spAutoFit/>
          </a:bodyPr>
          <a:lstStyle/>
          <a:p>
            <a:pPr algn="ctr"/>
            <a:r>
              <a:rPr lang="ro-RO" i="1" dirty="0"/>
              <a:t>Egeria Scoditti  </a:t>
            </a:r>
            <a:r>
              <a:rPr lang="en-US" i="1" dirty="0"/>
              <a:t>Mediterranean Diet on Sleep: A Health Alliance</a:t>
            </a:r>
            <a:r>
              <a:rPr lang="ro-RO" i="1" dirty="0"/>
              <a:t> 14, </a:t>
            </a:r>
            <a:r>
              <a:rPr lang="ro-RO" i="1" dirty="0">
                <a:hlinkClick r:id="rId2"/>
              </a:rPr>
              <a:t>https://doi.org/</a:t>
            </a:r>
            <a:r>
              <a:rPr lang="ro-RO" i="1" dirty="0"/>
              <a:t> 10.3390/nu14142998 Nutrients 2022 </a:t>
            </a:r>
            <a:endParaRPr lang="en-US" i="1" dirty="0"/>
          </a:p>
        </p:txBody>
      </p:sp>
      <p:sp>
        <p:nvSpPr>
          <p:cNvPr id="5" name="Rounded Rectangle 4"/>
          <p:cNvSpPr/>
          <p:nvPr/>
        </p:nvSpPr>
        <p:spPr>
          <a:xfrm>
            <a:off x="609600" y="2667000"/>
            <a:ext cx="8001000" cy="2819400"/>
          </a:xfrm>
          <a:prstGeom prst="roundRect">
            <a:avLst/>
          </a:prstGeom>
          <a:solidFill>
            <a:srgbClr val="265C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t>in the </a:t>
            </a:r>
            <a:r>
              <a:rPr lang="en-US" sz="2400" b="1" dirty="0"/>
              <a:t>prevention and treatment </a:t>
            </a:r>
            <a:r>
              <a:rPr lang="en-US" sz="2400" dirty="0"/>
              <a:t>of chronic </a:t>
            </a:r>
            <a:r>
              <a:rPr lang="en-US" sz="2400" dirty="0" err="1"/>
              <a:t>noncommunicable</a:t>
            </a:r>
            <a:r>
              <a:rPr lang="ro-RO" sz="2400" dirty="0"/>
              <a:t> </a:t>
            </a:r>
            <a:r>
              <a:rPr lang="en-US" sz="2400" dirty="0"/>
              <a:t>diseases, </a:t>
            </a:r>
            <a:endParaRPr lang="ro-RO" sz="2400" dirty="0"/>
          </a:p>
          <a:p>
            <a:pPr algn="just"/>
            <a:endParaRPr lang="ro-RO" sz="2400" dirty="0"/>
          </a:p>
          <a:p>
            <a:pPr algn="just"/>
            <a:r>
              <a:rPr lang="en-US" sz="2400" dirty="0"/>
              <a:t>with clinical areas of influence increasing over time as scientific evidence</a:t>
            </a:r>
            <a:r>
              <a:rPr lang="ro-RO" sz="2400" dirty="0"/>
              <a:t> accumulates</a:t>
            </a:r>
          </a:p>
        </p:txBody>
      </p:sp>
      <p:pic>
        <p:nvPicPr>
          <p:cNvPr id="7" name="Picture 6">
            <a:extLst>
              <a:ext uri="{FF2B5EF4-FFF2-40B4-BE49-F238E27FC236}">
                <a16:creationId xmlns:a16="http://schemas.microsoft.com/office/drawing/2014/main" id="{66E980E3-B41D-70B8-84C4-8843433C50A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68536"/>
            <a:ext cx="8016526" cy="75854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85262"/>
            <a:ext cx="8229600" cy="762000"/>
          </a:xfrm>
        </p:spPr>
        <p:txBody>
          <a:bodyPr>
            <a:normAutofit fontScale="90000"/>
          </a:bodyPr>
          <a:lstStyle/>
          <a:p>
            <a:pPr algn="ctr"/>
            <a:r>
              <a:rPr lang="ro-RO" dirty="0">
                <a:solidFill>
                  <a:srgbClr val="265C5C"/>
                </a:solidFill>
                <a:latin typeface="Arial Black" pitchFamily="34" charset="0"/>
              </a:rPr>
              <a:t>...DIETS....</a:t>
            </a:r>
            <a:br>
              <a:rPr lang="ro-RO" dirty="0">
                <a:solidFill>
                  <a:srgbClr val="265C5C"/>
                </a:solidFill>
                <a:latin typeface="Arial Black" pitchFamily="34" charset="0"/>
              </a:rPr>
            </a:br>
            <a:endParaRPr lang="ro-RO" dirty="0"/>
          </a:p>
        </p:txBody>
      </p:sp>
      <p:sp>
        <p:nvSpPr>
          <p:cNvPr id="3" name="Content Placeholder 2"/>
          <p:cNvSpPr>
            <a:spLocks noGrp="1"/>
          </p:cNvSpPr>
          <p:nvPr>
            <p:ph idx="1"/>
          </p:nvPr>
        </p:nvSpPr>
        <p:spPr>
          <a:xfrm>
            <a:off x="228600" y="3581400"/>
            <a:ext cx="5257800" cy="2209800"/>
          </a:xfrm>
        </p:spPr>
        <p:txBody>
          <a:bodyPr>
            <a:noAutofit/>
          </a:bodyPr>
          <a:lstStyle/>
          <a:p>
            <a:pPr lvl="0" algn="just">
              <a:lnSpc>
                <a:spcPct val="120000"/>
              </a:lnSpc>
              <a:defRPr/>
            </a:pPr>
            <a:endParaRPr lang="ro-RO" sz="1600" dirty="0"/>
          </a:p>
          <a:p>
            <a:pPr lvl="0" algn="just">
              <a:lnSpc>
                <a:spcPct val="120000"/>
              </a:lnSpc>
              <a:defRPr/>
            </a:pPr>
            <a:r>
              <a:rPr lang="en-US" sz="1600" dirty="0"/>
              <a:t>Thus, the </a:t>
            </a:r>
            <a:r>
              <a:rPr lang="en-US" sz="1600" b="1" dirty="0"/>
              <a:t>dietary recommendations were included in the guidelines that promote health and well-being</a:t>
            </a:r>
            <a:endParaRPr lang="ro-RO" sz="1600" b="1" dirty="0"/>
          </a:p>
          <a:p>
            <a:pPr lvl="0" algn="just">
              <a:lnSpc>
                <a:spcPct val="120000"/>
              </a:lnSpc>
              <a:defRPr/>
            </a:pPr>
            <a:endParaRPr lang="ro-RO" sz="1600" b="1" dirty="0"/>
          </a:p>
          <a:p>
            <a:pPr lvl="0" algn="just">
              <a:lnSpc>
                <a:spcPct val="120000"/>
              </a:lnSpc>
              <a:defRPr/>
            </a:pPr>
            <a:r>
              <a:rPr lang="ro-RO" sz="1600" dirty="0"/>
              <a:t>together </a:t>
            </a:r>
            <a:r>
              <a:rPr lang="en-US" sz="1600" dirty="0"/>
              <a:t> with other modifiable lifestyle</a:t>
            </a:r>
            <a:r>
              <a:rPr lang="ro-RO" sz="1600" dirty="0"/>
              <a:t> </a:t>
            </a:r>
            <a:r>
              <a:rPr lang="en-US" sz="1600" dirty="0"/>
              <a:t>factors</a:t>
            </a:r>
            <a:r>
              <a:rPr lang="ro-RO" sz="1600" dirty="0"/>
              <a:t> -</a:t>
            </a:r>
            <a:r>
              <a:rPr lang="ro-RO" sz="1600" b="1" dirty="0"/>
              <a:t> </a:t>
            </a:r>
            <a:r>
              <a:rPr lang="en-US" sz="1600" b="1" dirty="0"/>
              <a:t> smoking cessation and physical activity</a:t>
            </a:r>
            <a:r>
              <a:rPr lang="en-US" sz="1600" dirty="0"/>
              <a:t> </a:t>
            </a:r>
            <a:endParaRPr lang="ro-RO" sz="1600" dirty="0"/>
          </a:p>
          <a:p>
            <a:pPr>
              <a:lnSpc>
                <a:spcPct val="120000"/>
              </a:lnSpc>
            </a:pPr>
            <a:endParaRPr lang="ro-RO" sz="1600" dirty="0"/>
          </a:p>
        </p:txBody>
      </p:sp>
      <p:pic>
        <p:nvPicPr>
          <p:cNvPr id="7168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25571" y="3645894"/>
            <a:ext cx="2917686" cy="2328862"/>
          </a:xfrm>
          <a:prstGeom prst="rect">
            <a:avLst/>
          </a:prstGeom>
          <a:noFill/>
          <a:ln w="9525">
            <a:noFill/>
            <a:miter lim="800000"/>
            <a:headEnd/>
            <a:tailEnd/>
          </a:ln>
        </p:spPr>
      </p:pic>
      <p:sp>
        <p:nvSpPr>
          <p:cNvPr id="6" name="Rectangle 5"/>
          <p:cNvSpPr/>
          <p:nvPr/>
        </p:nvSpPr>
        <p:spPr>
          <a:xfrm>
            <a:off x="566057" y="1728352"/>
            <a:ext cx="8077200" cy="1754326"/>
          </a:xfrm>
          <a:prstGeom prst="rect">
            <a:avLst/>
          </a:prstGeom>
        </p:spPr>
        <p:txBody>
          <a:bodyPr wrap="square">
            <a:spAutoFit/>
          </a:bodyPr>
          <a:lstStyle/>
          <a:p>
            <a:pPr lvl="0" algn="just">
              <a:defRPr/>
            </a:pPr>
            <a:r>
              <a:rPr lang="ro-RO" b="1" dirty="0"/>
              <a:t>D</a:t>
            </a:r>
            <a:r>
              <a:rPr lang="en-US" b="1" dirty="0" err="1"/>
              <a:t>iets</a:t>
            </a:r>
            <a:r>
              <a:rPr lang="en-US" b="1" dirty="0"/>
              <a:t> characterized </a:t>
            </a:r>
            <a:r>
              <a:rPr lang="en-US" dirty="0"/>
              <a:t>by increased consumption of vegetables, fruits, legumes,</a:t>
            </a:r>
            <a:r>
              <a:rPr lang="ro-RO" dirty="0"/>
              <a:t> </a:t>
            </a:r>
            <a:r>
              <a:rPr lang="en-US" dirty="0"/>
              <a:t>nuts, whole grains, unsaturated vegetable oils, fish, and lean meat or poultry (when meat</a:t>
            </a:r>
            <a:r>
              <a:rPr lang="ro-RO" dirty="0"/>
              <a:t> </a:t>
            </a:r>
            <a:r>
              <a:rPr lang="en-US" dirty="0"/>
              <a:t>was included) </a:t>
            </a:r>
            <a:endParaRPr lang="ro-RO" dirty="0"/>
          </a:p>
          <a:p>
            <a:pPr lvl="0" algn="just">
              <a:defRPr/>
            </a:pPr>
            <a:endParaRPr lang="ro-RO" dirty="0"/>
          </a:p>
          <a:p>
            <a:pPr lvl="0" algn="just">
              <a:defRPr/>
            </a:pPr>
            <a:r>
              <a:rPr lang="en-US" dirty="0"/>
              <a:t>were associated with </a:t>
            </a:r>
            <a:r>
              <a:rPr lang="en-US" b="1" dirty="0"/>
              <a:t>decreased risk of all</a:t>
            </a:r>
            <a:r>
              <a:rPr lang="ro-RO" b="1" dirty="0"/>
              <a:t> </a:t>
            </a:r>
            <a:r>
              <a:rPr lang="en-US" b="1" dirty="0"/>
              <a:t>cause mortality among adults</a:t>
            </a:r>
            <a:r>
              <a:rPr lang="ro-RO" b="1" dirty="0"/>
              <a:t> </a:t>
            </a:r>
            <a:r>
              <a:rPr lang="en-US" b="1" dirty="0"/>
              <a:t>and older adults </a:t>
            </a:r>
            <a:endParaRPr lang="ro-RO" b="1" dirty="0"/>
          </a:p>
        </p:txBody>
      </p:sp>
      <p:sp>
        <p:nvSpPr>
          <p:cNvPr id="7" name="Rectangle 6"/>
          <p:cNvSpPr/>
          <p:nvPr/>
        </p:nvSpPr>
        <p:spPr>
          <a:xfrm>
            <a:off x="76200" y="6334780"/>
            <a:ext cx="8839200" cy="523220"/>
          </a:xfrm>
          <a:prstGeom prst="rect">
            <a:avLst/>
          </a:prstGeom>
        </p:spPr>
        <p:txBody>
          <a:bodyPr wrap="square">
            <a:spAutoFit/>
          </a:bodyPr>
          <a:lstStyle/>
          <a:p>
            <a:pPr algn="ctr"/>
            <a:r>
              <a:rPr lang="ro-RO" sz="1400" i="1" dirty="0"/>
              <a:t>English L.K.;. </a:t>
            </a:r>
            <a:r>
              <a:rPr lang="en-US" sz="1400" i="1" dirty="0"/>
              <a:t>Evaluation of Dietary Patterns and All-Cause Mortality: A Systematic Review. JAMA </a:t>
            </a:r>
            <a:r>
              <a:rPr lang="en-US" sz="1400" i="1" dirty="0" err="1"/>
              <a:t>Netw</a:t>
            </a:r>
            <a:r>
              <a:rPr lang="en-US" sz="1400" i="1" dirty="0"/>
              <a:t>. Open 2021</a:t>
            </a:r>
            <a:r>
              <a:rPr lang="ro-RO" sz="1400" i="1" dirty="0"/>
              <a:t>; Jacob W. Pickersgill</a:t>
            </a:r>
            <a:r>
              <a:rPr lang="ro-RO" sz="1400" i="1" baseline="30000" dirty="0"/>
              <a:t>,</a:t>
            </a:r>
            <a:r>
              <a:rPr lang="ro-RO" sz="1400" i="1" dirty="0"/>
              <a:t> </a:t>
            </a:r>
            <a:r>
              <a:rPr lang="en-US" sz="1400" i="1" dirty="0"/>
              <a:t>Front. Psychol., 26 April 2022</a:t>
            </a:r>
            <a:r>
              <a:rPr lang="ro-RO" sz="1400" i="1" dirty="0"/>
              <a:t> </a:t>
            </a:r>
            <a:r>
              <a:rPr lang="en-US" sz="1400" i="1" dirty="0"/>
              <a:t>Sec. Health Psychology</a:t>
            </a:r>
            <a:endParaRPr lang="ro-RO" sz="1400" i="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6800" y="533400"/>
            <a:ext cx="6934200" cy="1981200"/>
          </a:xfrm>
          <a:prstGeom prst="rect">
            <a:avLst/>
          </a:prstGeom>
          <a:noFill/>
          <a:ln w="9525">
            <a:noFill/>
            <a:miter lim="800000"/>
            <a:headEnd/>
            <a:tailEnd/>
          </a:ln>
        </p:spPr>
      </p:pic>
      <p:sp>
        <p:nvSpPr>
          <p:cNvPr id="4" name="Rounded Rectangle 3"/>
          <p:cNvSpPr/>
          <p:nvPr/>
        </p:nvSpPr>
        <p:spPr>
          <a:xfrm>
            <a:off x="609600" y="2667000"/>
            <a:ext cx="8001000" cy="3810000"/>
          </a:xfrm>
          <a:prstGeom prst="roundRect">
            <a:avLst/>
          </a:prstGeom>
          <a:solidFill>
            <a:srgbClr val="265C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None/>
            </a:pPr>
            <a:r>
              <a:rPr lang="en-US" sz="1600" dirty="0"/>
              <a:t>Evidence-based </a:t>
            </a:r>
            <a:r>
              <a:rPr lang="en-US" sz="1600" b="1" dirty="0"/>
              <a:t>dietary pattern guidance to promote </a:t>
            </a:r>
            <a:r>
              <a:rPr lang="en-US" sz="1600" b="1" dirty="0" err="1"/>
              <a:t>cardiometabolic</a:t>
            </a:r>
            <a:r>
              <a:rPr lang="en-US" sz="1600" b="1" dirty="0"/>
              <a:t> health </a:t>
            </a:r>
            <a:r>
              <a:rPr lang="en-US" sz="1600" dirty="0"/>
              <a:t>includes the following</a:t>
            </a:r>
            <a:r>
              <a:rPr lang="ro-RO" sz="1600" dirty="0"/>
              <a:t> parameters </a:t>
            </a:r>
            <a:r>
              <a:rPr lang="en-US" sz="1600" dirty="0"/>
              <a:t>: </a:t>
            </a:r>
            <a:endParaRPr lang="ro-RO" sz="1600" dirty="0"/>
          </a:p>
          <a:p>
            <a:pPr algn="just"/>
            <a:r>
              <a:rPr lang="en-US" sz="1400" dirty="0"/>
              <a:t>(1) adjust energy intake and expenditure to achieve and maintain a healthy body weight; </a:t>
            </a:r>
            <a:endParaRPr lang="ro-RO" sz="1400" dirty="0"/>
          </a:p>
          <a:p>
            <a:pPr algn="just"/>
            <a:r>
              <a:rPr lang="en-US" sz="1400" dirty="0"/>
              <a:t>(2) eat plenty and a variety of fruits and vegetables; </a:t>
            </a:r>
            <a:endParaRPr lang="ro-RO" sz="1400" dirty="0"/>
          </a:p>
          <a:p>
            <a:pPr algn="just"/>
            <a:r>
              <a:rPr lang="en-US" sz="1400" dirty="0"/>
              <a:t>(3) choose whole grain foods and products; </a:t>
            </a:r>
            <a:endParaRPr lang="ro-RO" sz="1400" dirty="0"/>
          </a:p>
          <a:p>
            <a:pPr algn="just"/>
            <a:r>
              <a:rPr lang="en-US" sz="1400" dirty="0"/>
              <a:t>(4) choose healthy sources of protein (mostly plants; regular intake of fish and seafood; low-fat or fat-free dairy products; and if meat or poultry is desired, choose lean cuts and unprocessed forms); </a:t>
            </a:r>
            <a:endParaRPr lang="ro-RO" sz="1400" dirty="0"/>
          </a:p>
          <a:p>
            <a:pPr algn="just"/>
            <a:r>
              <a:rPr lang="en-US" sz="1400" dirty="0"/>
              <a:t>(5) use liquid plant oils rather than tropical oils and partially hydrogenated fats; </a:t>
            </a:r>
            <a:endParaRPr lang="ro-RO" sz="1400" dirty="0"/>
          </a:p>
          <a:p>
            <a:pPr algn="just"/>
            <a:r>
              <a:rPr lang="en-US" sz="1400" dirty="0"/>
              <a:t>(6) choose minimally processed foods instead of ultra-processed foods;</a:t>
            </a:r>
            <a:endParaRPr lang="ro-RO" sz="1400" dirty="0"/>
          </a:p>
          <a:p>
            <a:pPr algn="just"/>
            <a:r>
              <a:rPr lang="en-US" sz="1400" dirty="0"/>
              <a:t> (7) minimize the intake of beverages and foods with added sugars; </a:t>
            </a:r>
            <a:endParaRPr lang="ro-RO" sz="1400" dirty="0"/>
          </a:p>
          <a:p>
            <a:pPr algn="just"/>
            <a:r>
              <a:rPr lang="en-US" sz="1400" dirty="0"/>
              <a:t>(8) choose and prepare foods with little or no salt; </a:t>
            </a:r>
            <a:endParaRPr lang="ro-RO" sz="1400" dirty="0"/>
          </a:p>
          <a:p>
            <a:pPr algn="just"/>
            <a:r>
              <a:rPr lang="en-US" sz="1400" dirty="0"/>
              <a:t>(9) if you do not drink alcohol, do not start; if you choose to drink alcohol, limit intake; and </a:t>
            </a:r>
            <a:endParaRPr lang="ro-RO" sz="1400" dirty="0"/>
          </a:p>
          <a:p>
            <a:pPr algn="just"/>
            <a:r>
              <a:rPr lang="en-US" sz="1400" dirty="0"/>
              <a:t>(10) adhere to this guidance regardless of where food is prepared or consumed.</a:t>
            </a:r>
            <a:endParaRPr lang="ro-RO"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a:p>
        </p:txBody>
      </p:sp>
      <p:sp>
        <p:nvSpPr>
          <p:cNvPr id="3" name="Content Placeholder 2"/>
          <p:cNvSpPr>
            <a:spLocks noGrp="1"/>
          </p:cNvSpPr>
          <p:nvPr>
            <p:ph idx="1"/>
          </p:nvPr>
        </p:nvSpPr>
        <p:spPr/>
        <p:txBody>
          <a:bodyPr/>
          <a:lstStyle/>
          <a:p>
            <a:endParaRPr lang="ro-RO"/>
          </a:p>
        </p:txBody>
      </p:sp>
      <p:pic>
        <p:nvPicPr>
          <p:cNvPr id="1026" name="Picture 2" descr="Can Your Diet Affect Your Sleep? - Health Beat"/>
          <p:cNvPicPr>
            <a:picLocks noChangeAspect="1" noChangeArrowheads="1"/>
          </p:cNvPicPr>
          <p:nvPr/>
        </p:nvPicPr>
        <p:blipFill>
          <a:blip r:embed="rId3" cstate="email">
            <a:lum bright="42000" contrast="26000"/>
            <a:extLst>
              <a:ext uri="{28A0092B-C50C-407E-A947-70E740481C1C}">
                <a14:useLocalDpi xmlns:a14="http://schemas.microsoft.com/office/drawing/2010/main"/>
              </a:ext>
            </a:extLst>
          </a:blip>
          <a:srcRect/>
          <a:stretch>
            <a:fillRect/>
          </a:stretch>
        </p:blipFill>
        <p:spPr bwMode="auto">
          <a:xfrm>
            <a:off x="0" y="609600"/>
            <a:ext cx="9144000" cy="6248400"/>
          </a:xfrm>
          <a:prstGeom prst="rect">
            <a:avLst/>
          </a:prstGeom>
          <a:noFill/>
        </p:spPr>
      </p:pic>
      <p:sp>
        <p:nvSpPr>
          <p:cNvPr id="5" name="Title 1"/>
          <p:cNvSpPr txBox="1">
            <a:spLocks/>
          </p:cNvSpPr>
          <p:nvPr/>
        </p:nvSpPr>
        <p:spPr>
          <a:xfrm>
            <a:off x="228600" y="1219200"/>
            <a:ext cx="8229600" cy="914400"/>
          </a:xfrm>
          <a:prstGeom prst="rect">
            <a:avLst/>
          </a:prstGeom>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o-RO" sz="4000" b="1" i="0" u="none" strike="noStrike" kern="1200" cap="none" spc="0" normalizeH="0" baseline="0" noProof="0" dirty="0">
                <a:ln>
                  <a:noFill/>
                </a:ln>
                <a:solidFill>
                  <a:srgbClr val="326970"/>
                </a:solidFill>
                <a:effectLst/>
                <a:uLnTx/>
                <a:uFillTx/>
                <a:latin typeface="+mj-lt"/>
                <a:ea typeface="+mj-ea"/>
                <a:cs typeface="+mj-cs"/>
              </a:rPr>
              <a:t>D</a:t>
            </a:r>
            <a:r>
              <a:rPr kumimoji="0" lang="en-US" sz="4000" b="1" i="0" u="none" strike="noStrike" kern="1200" cap="none" spc="0" normalizeH="0" baseline="0" noProof="0" dirty="0">
                <a:ln>
                  <a:noFill/>
                </a:ln>
                <a:solidFill>
                  <a:srgbClr val="326970"/>
                </a:solidFill>
                <a:effectLst/>
                <a:uLnTx/>
                <a:uFillTx/>
                <a:latin typeface="+mj-lt"/>
                <a:ea typeface="+mj-ea"/>
                <a:cs typeface="+mj-cs"/>
              </a:rPr>
              <a:t>IET AND SLEEP </a:t>
            </a:r>
            <a:endParaRPr kumimoji="0" lang="ro-RO" sz="4000" b="0" i="0" u="none" strike="noStrike" kern="1200" cap="none" spc="0" normalizeH="0" baseline="0" noProof="0" dirty="0">
              <a:ln>
                <a:noFill/>
              </a:ln>
              <a:solidFill>
                <a:srgbClr val="326970"/>
              </a:solidFill>
              <a:effectLst/>
              <a:uLnTx/>
              <a:uFillTx/>
              <a:latin typeface="+mj-lt"/>
              <a:ea typeface="+mj-ea"/>
              <a:cs typeface="+mj-cs"/>
            </a:endParaRPr>
          </a:p>
        </p:txBody>
      </p:sp>
      <p:sp>
        <p:nvSpPr>
          <p:cNvPr id="6" name="Rectangle 5"/>
          <p:cNvSpPr/>
          <p:nvPr/>
        </p:nvSpPr>
        <p:spPr>
          <a:xfrm>
            <a:off x="533400" y="2286000"/>
            <a:ext cx="8229600" cy="2862322"/>
          </a:xfrm>
          <a:prstGeom prst="rect">
            <a:avLst/>
          </a:prstGeom>
          <a:solidFill>
            <a:schemeClr val="bg1">
              <a:lumMod val="85000"/>
              <a:alpha val="49000"/>
            </a:schemeClr>
          </a:solidFill>
        </p:spPr>
        <p:txBody>
          <a:bodyPr wrap="square">
            <a:spAutoFit/>
          </a:bodyPr>
          <a:lstStyle/>
          <a:p>
            <a:pPr algn="ctr"/>
            <a:r>
              <a:rPr lang="en-US" b="1" dirty="0"/>
              <a:t>diet and sleep are linked by a bidirectional relationship</a:t>
            </a:r>
            <a:endParaRPr lang="ro-RO" dirty="0"/>
          </a:p>
          <a:p>
            <a:pPr algn="ctr"/>
            <a:endParaRPr lang="ro-RO" dirty="0"/>
          </a:p>
          <a:p>
            <a:pPr algn="ctr"/>
            <a:endParaRPr lang="ro-RO" dirty="0"/>
          </a:p>
          <a:p>
            <a:pPr algn="just"/>
            <a:endParaRPr lang="ro-RO" dirty="0"/>
          </a:p>
          <a:p>
            <a:pPr algn="just"/>
            <a:r>
              <a:rPr lang="fr-FR" b="1" dirty="0" err="1"/>
              <a:t>Insufficient</a:t>
            </a:r>
            <a:r>
              <a:rPr lang="fr-FR" b="1" dirty="0"/>
              <a:t> qualitative and/or quantitative </a:t>
            </a:r>
            <a:r>
              <a:rPr lang="fr-FR" b="1" dirty="0" err="1"/>
              <a:t>sleep</a:t>
            </a:r>
            <a:r>
              <a:rPr lang="ro-RO" b="1" dirty="0"/>
              <a:t> </a:t>
            </a:r>
            <a:r>
              <a:rPr lang="ro-RO" dirty="0">
                <a:latin typeface="Arial"/>
                <a:cs typeface="Arial"/>
              </a:rPr>
              <a:t>→ </a:t>
            </a:r>
            <a:r>
              <a:rPr lang="en-US" dirty="0"/>
              <a:t>may lead to overfeeding, metabolic impairments with weight gain and obesity, poor diet quality </a:t>
            </a:r>
            <a:endParaRPr lang="ro-RO" dirty="0"/>
          </a:p>
          <a:p>
            <a:pPr algn="just"/>
            <a:endParaRPr lang="ro-RO" dirty="0"/>
          </a:p>
          <a:p>
            <a:pPr algn="just"/>
            <a:r>
              <a:rPr lang="ro-RO" b="1" dirty="0"/>
              <a:t>D</a:t>
            </a:r>
            <a:r>
              <a:rPr lang="en-US" b="1" dirty="0" err="1"/>
              <a:t>iet</a:t>
            </a:r>
            <a:r>
              <a:rPr lang="en-US" b="1" dirty="0"/>
              <a:t> may influence sleep quality </a:t>
            </a:r>
            <a:r>
              <a:rPr lang="en-US" dirty="0"/>
              <a:t>and duration </a:t>
            </a:r>
            <a:r>
              <a:rPr lang="ro-RO" dirty="0">
                <a:latin typeface="Arial"/>
                <a:cs typeface="Arial"/>
              </a:rPr>
              <a:t>→ </a:t>
            </a:r>
            <a:r>
              <a:rPr lang="ro-RO" dirty="0">
                <a:cs typeface="Arial"/>
              </a:rPr>
              <a:t>the</a:t>
            </a:r>
            <a:r>
              <a:rPr lang="ro-RO" dirty="0">
                <a:latin typeface="Arial"/>
                <a:cs typeface="Arial"/>
              </a:rPr>
              <a:t> </a:t>
            </a:r>
            <a:r>
              <a:rPr lang="en-US" dirty="0"/>
              <a:t>nutritionally unbalanced diets patterns </a:t>
            </a:r>
            <a:r>
              <a:rPr lang="ro-RO" dirty="0">
                <a:latin typeface="Arial"/>
                <a:cs typeface="Arial"/>
              </a:rPr>
              <a:t>→ </a:t>
            </a:r>
            <a:r>
              <a:rPr lang="ro-RO" dirty="0">
                <a:cs typeface="Arial"/>
              </a:rPr>
              <a:t>have </a:t>
            </a:r>
            <a:r>
              <a:rPr lang="en-US" b="1" dirty="0"/>
              <a:t>negatively impact </a:t>
            </a:r>
            <a:r>
              <a:rPr lang="ro-RO" dirty="0"/>
              <a:t>on </a:t>
            </a:r>
            <a:r>
              <a:rPr lang="en-US" dirty="0"/>
              <a:t>sleep parameters.</a:t>
            </a:r>
            <a:endParaRPr lang="ro-RO" dirty="0"/>
          </a:p>
        </p:txBody>
      </p:sp>
      <p:sp>
        <p:nvSpPr>
          <p:cNvPr id="7" name="Rectangle 6"/>
          <p:cNvSpPr/>
          <p:nvPr/>
        </p:nvSpPr>
        <p:spPr>
          <a:xfrm>
            <a:off x="304800" y="6019800"/>
            <a:ext cx="8534400" cy="584775"/>
          </a:xfrm>
          <a:prstGeom prst="rect">
            <a:avLst/>
          </a:prstGeom>
        </p:spPr>
        <p:txBody>
          <a:bodyPr wrap="square">
            <a:spAutoFit/>
          </a:bodyPr>
          <a:lstStyle/>
          <a:p>
            <a:pPr algn="ctr"/>
            <a:r>
              <a:rPr lang="ro-RO" sz="1600" i="1" dirty="0"/>
              <a:t>Theorell-Haglow, J.; J. Clin. Sleep Med. 2020; Zuraikat, F.M.;Focused Research Network. J. Am. Heart Assoc. 2020; Zuraikat, F.M. Annu. Rev. Nutr. 2021 </a:t>
            </a:r>
          </a:p>
        </p:txBody>
      </p:sp>
      <p:sp>
        <p:nvSpPr>
          <p:cNvPr id="8" name="Down Arrow 7"/>
          <p:cNvSpPr/>
          <p:nvPr/>
        </p:nvSpPr>
        <p:spPr>
          <a:xfrm>
            <a:off x="4343400" y="2819400"/>
            <a:ext cx="484632" cy="533400"/>
          </a:xfrm>
          <a:prstGeom prst="downArrow">
            <a:avLst/>
          </a:prstGeom>
          <a:solidFill>
            <a:srgbClr val="3269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9" name="Picture 8">
            <a:extLst>
              <a:ext uri="{FF2B5EF4-FFF2-40B4-BE49-F238E27FC236}">
                <a16:creationId xmlns:a16="http://schemas.microsoft.com/office/drawing/2014/main" id="{66E980E3-B41D-70B8-84C4-8843433C50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3400" y="0"/>
            <a:ext cx="8016526" cy="758548"/>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2494</TotalTime>
  <Words>10700</Words>
  <Application>Microsoft Office PowerPoint</Application>
  <PresentationFormat>On-screen Show (4:3)</PresentationFormat>
  <Paragraphs>638</Paragraphs>
  <Slides>35</Slides>
  <Notes>29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Arial Black</vt:lpstr>
      <vt:lpstr>Calibri</vt:lpstr>
      <vt:lpstr>Georgia</vt:lpstr>
      <vt:lpstr>nunito sans</vt:lpstr>
      <vt:lpstr>Tahoma</vt:lpstr>
      <vt:lpstr>Trebuchet MS</vt:lpstr>
      <vt:lpstr>URWPalladioL-Bold</vt:lpstr>
      <vt:lpstr>Wingdings</vt:lpstr>
      <vt:lpstr>Wingdings 2</vt:lpstr>
      <vt:lpstr>Urban</vt:lpstr>
      <vt:lpstr>Sleep and Mediteranean Diet   a Health Alliance</vt:lpstr>
      <vt:lpstr>DISCLOSURE</vt:lpstr>
      <vt:lpstr>PowerPoint Presentation</vt:lpstr>
      <vt:lpstr>Sleep patterns and sleep need</vt:lpstr>
      <vt:lpstr>Poor sleep quality and quantity</vt:lpstr>
      <vt:lpstr>Diet has become a cornerstone  </vt:lpstr>
      <vt:lpstr>...DIETS.... </vt:lpstr>
      <vt:lpstr>PowerPoint Presentation</vt:lpstr>
      <vt:lpstr>PowerPoint Presentation</vt:lpstr>
      <vt:lpstr>DIETARY FACTORS </vt:lpstr>
      <vt:lpstr>The relationships in the short sleeping group and dietary intake </vt:lpstr>
      <vt:lpstr> Night Eating Syndrome </vt:lpstr>
      <vt:lpstr>Plant based diets such as the Mediterranean diet ...  are associated with better sleep quality and/or duration </vt:lpstr>
      <vt:lpstr>PowerPoint Presentation</vt:lpstr>
      <vt:lpstr>PowerPoint Presentation</vt:lpstr>
      <vt:lpstr>1. Metabolic and Vascular Improvements</vt:lpstr>
      <vt:lpstr>Metabolic and Vascular Improvements</vt:lpstr>
      <vt:lpstr>2. Blunting of Inflammation and Oxidative Stress</vt:lpstr>
      <vt:lpstr>3. Neuroprotection </vt:lpstr>
      <vt:lpstr>4. Melatonin Biosynthesis</vt:lpstr>
      <vt:lpstr>Diet may affect melatonin biosynthetic pathway at different levels</vt:lpstr>
      <vt:lpstr>Diet may affect melatonin biosynthetic pathway at different levels</vt:lpstr>
      <vt:lpstr>5. Microbiota Modulation </vt:lpstr>
      <vt:lpstr>A. The composition and function of gut microbiota…  that are crucial for maintaining normal sleep physiology</vt:lpstr>
      <vt:lpstr>B. Regarding the sleep - gut microbiota directionally...   sleep disturbance can  influence the gut microbiota</vt:lpstr>
      <vt:lpstr>Diet and Sleep Quality</vt:lpstr>
      <vt:lpstr>Stimulants and drugs that affect sleep quality</vt:lpstr>
      <vt:lpstr>PowerPoint Presentation</vt:lpstr>
      <vt:lpstr>In conclusion </vt:lpstr>
      <vt:lpstr>  Sleep Health: What Is Good Sleep vs. Bad Sleep/ QUALITY OF SLEEP!    </vt:lpstr>
      <vt:lpstr>Thank you for attention!!!</vt:lpstr>
      <vt:lpstr>PowerPoint Presentation</vt:lpstr>
      <vt:lpstr> There are various neurotransmitters and hormones released by the brain that send signals to promote sleep or wakefulness → many of these chemicals are stimulated by light or darkness. </vt:lpstr>
      <vt:lpstr>Hormones that Regulate Sleep Cycles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Sleep and Diet, a  Health Alliance</dc:title>
  <dc:creator>User</dc:creator>
  <cp:lastModifiedBy>Yiota Mitroyianni</cp:lastModifiedBy>
  <cp:revision>237</cp:revision>
  <dcterms:created xsi:type="dcterms:W3CDTF">2006-08-16T00:00:00Z</dcterms:created>
  <dcterms:modified xsi:type="dcterms:W3CDTF">2024-01-05T08:13:22Z</dcterms:modified>
</cp:coreProperties>
</file>