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2"/>
  </p:notesMasterIdLst>
  <p:sldIdLst>
    <p:sldId id="256" r:id="rId2"/>
    <p:sldId id="257" r:id="rId3"/>
    <p:sldId id="258" r:id="rId4"/>
    <p:sldId id="266" r:id="rId5"/>
    <p:sldId id="270" r:id="rId6"/>
    <p:sldId id="268" r:id="rId7"/>
    <p:sldId id="271" r:id="rId8"/>
    <p:sldId id="263" r:id="rId9"/>
    <p:sldId id="267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8" d="100"/>
          <a:sy n="148" d="100"/>
        </p:scale>
        <p:origin x="2076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3139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9F6C1B-25D5-4CFD-98F8-2D883EBDDFE3}" type="datetimeFigureOut">
              <a:rPr lang="en-US" smtClean="0"/>
              <a:pPr/>
              <a:t>1/5/2024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797D0C-1041-495D-8A12-6AC2B10C74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onlinelibrary.wiley.com/doi/full/10.1111/jabr.12137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797D0C-1041-495D-8A12-6AC2B10C74D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Abnormalities noted in fibromyalgia include</a:t>
            </a:r>
          </a:p>
          <a:p>
            <a:pPr>
              <a:buNone/>
            </a:pPr>
            <a:r>
              <a:rPr lang="en-GB" dirty="0"/>
              <a:t>		- elevated levels of the excitatory neurotransmitters like glutamate and substance P</a:t>
            </a:r>
          </a:p>
          <a:p>
            <a:pPr>
              <a:buNone/>
            </a:pPr>
            <a:r>
              <a:rPr lang="en-GB" dirty="0"/>
              <a:t>		- diminished levels of serotonin and </a:t>
            </a:r>
            <a:r>
              <a:rPr lang="en-GB" dirty="0" err="1"/>
              <a:t>norepinephrine</a:t>
            </a:r>
            <a:r>
              <a:rPr lang="en-GB" dirty="0"/>
              <a:t> in the descending anti-</a:t>
            </a:r>
            <a:r>
              <a:rPr lang="en-GB" dirty="0" err="1"/>
              <a:t>nociceptive</a:t>
            </a:r>
            <a:r>
              <a:rPr lang="en-GB" dirty="0"/>
              <a:t> pathways in the spinal cord</a:t>
            </a:r>
          </a:p>
          <a:p>
            <a:pPr>
              <a:buNone/>
            </a:pPr>
            <a:r>
              <a:rPr lang="en-GB" dirty="0"/>
              <a:t>		- prolonged enhancement of pain sensations</a:t>
            </a:r>
          </a:p>
          <a:p>
            <a:pPr>
              <a:buNone/>
            </a:pPr>
            <a:r>
              <a:rPr lang="en-GB" dirty="0"/>
              <a:t>		- </a:t>
            </a:r>
            <a:r>
              <a:rPr lang="en-GB" dirty="0" err="1"/>
              <a:t>dysregulation</a:t>
            </a:r>
            <a:r>
              <a:rPr lang="en-GB" dirty="0"/>
              <a:t> of dopamine</a:t>
            </a:r>
          </a:p>
          <a:p>
            <a:pPr>
              <a:buNone/>
            </a:pPr>
            <a:r>
              <a:rPr lang="en-GB" dirty="0"/>
              <a:t>		- alteration in the activity of brain endogenous </a:t>
            </a:r>
            <a:r>
              <a:rPr lang="en-GB" dirty="0" err="1"/>
              <a:t>opioids</a:t>
            </a:r>
            <a:r>
              <a:rPr lang="en-GB" dirty="0"/>
              <a:t>.</a:t>
            </a:r>
          </a:p>
          <a:p>
            <a:endParaRPr lang="en-GB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This </a:t>
            </a:r>
            <a:r>
              <a:rPr lang="en-GB" dirty="0" err="1"/>
              <a:t>explaines</a:t>
            </a:r>
            <a:r>
              <a:rPr lang="en-GB" dirty="0"/>
              <a:t> the </a:t>
            </a:r>
            <a:r>
              <a:rPr lang="en-GB" dirty="0" err="1"/>
              <a:t>developement</a:t>
            </a:r>
            <a:r>
              <a:rPr lang="en-GB" dirty="0"/>
              <a:t> of new </a:t>
            </a:r>
            <a:r>
              <a:rPr lang="en-GB" dirty="0" err="1"/>
              <a:t>nociceptive</a:t>
            </a:r>
            <a:r>
              <a:rPr lang="en-GB" dirty="0"/>
              <a:t> pathways (tactile </a:t>
            </a:r>
            <a:r>
              <a:rPr lang="en-GB" dirty="0" err="1"/>
              <a:t>allodynia</a:t>
            </a:r>
            <a:r>
              <a:rPr lang="en-GB" dirty="0"/>
              <a:t>), the spreading of pain outside the area of the injury (secondary </a:t>
            </a:r>
            <a:r>
              <a:rPr lang="en-GB" dirty="0" err="1"/>
              <a:t>hyperalgesia</a:t>
            </a:r>
            <a:r>
              <a:rPr lang="en-GB" dirty="0"/>
              <a:t>) and the increase response to repeated inputs (temporal summation).</a:t>
            </a:r>
            <a:endParaRPr lang="en-US" dirty="0"/>
          </a:p>
          <a:p>
            <a:endParaRPr lang="en-GB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GB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addition to hypersensitivity to painful stimuli, there is accumulating evidence that many patients with central sensitization exhibit hypersensitivity to </a:t>
            </a:r>
            <a:r>
              <a:rPr lang="en-GB" sz="1200" b="0" i="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nonpainful</a:t>
            </a:r>
            <a:r>
              <a:rPr lang="en-GB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stimuli that bypass peripheral and spinal pathways. Patients with FM demonstrate perceptual amplification of auditory stimuli, and rate everyday sounds as more unpleasant compared to controls</a:t>
            </a:r>
          </a:p>
          <a:p>
            <a:endParaRPr lang="en-GB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GB" dirty="0"/>
              <a:t>Functional magnetic resonance imaging (</a:t>
            </a:r>
            <a:r>
              <a:rPr lang="en-GB" dirty="0" err="1"/>
              <a:t>fMRI</a:t>
            </a:r>
            <a:r>
              <a:rPr lang="en-GB" dirty="0"/>
              <a:t>), in conjunction with QST, has been used to further demonstrate that patients with central sensitization exhibit a </a:t>
            </a:r>
            <a:r>
              <a:rPr lang="en-GB" dirty="0" err="1"/>
              <a:t>supraspinal</a:t>
            </a:r>
            <a:r>
              <a:rPr lang="en-GB" dirty="0"/>
              <a:t>-mediated multisensory hypersensitivity. We recently found that the </a:t>
            </a:r>
            <a:r>
              <a:rPr lang="en-GB" dirty="0" err="1"/>
              <a:t>insula</a:t>
            </a:r>
            <a:r>
              <a:rPr lang="en-GB" dirty="0"/>
              <a:t> was activated by an aversive visual stimulus, and that the degree of activation was strongly associated with patients’ self-reported FM pain (Harte et al., </a:t>
            </a:r>
            <a:r>
              <a:rPr lang="en-GB" dirty="0">
                <a:hlinkClick r:id="rId3"/>
              </a:rPr>
              <a:t>2016</a:t>
            </a:r>
            <a:r>
              <a:rPr lang="en-GB" dirty="0"/>
              <a:t>). </a:t>
            </a:r>
          </a:p>
          <a:p>
            <a:r>
              <a:rPr lang="en-GB" dirty="0"/>
              <a:t> In addition to sensitivity to visual stimuli, methods such as </a:t>
            </a:r>
            <a:r>
              <a:rPr lang="en-GB" dirty="0" err="1"/>
              <a:t>fMRI</a:t>
            </a:r>
            <a:r>
              <a:rPr lang="en-GB" dirty="0"/>
              <a:t> clearly demonstrate that individuals with FM display increased brain activity when given a mild pressure or heat stimulus that most individuals would feel as “touch” or “warmth,” rather than “pain.” This indicates that individuals with central sensitization have a similar brain response to painful stimuli as controls, but at lower levels of stimulus </a:t>
            </a:r>
            <a:r>
              <a:rPr lang="en-GB" dirty="0" err="1"/>
              <a:t>intensityMoreover</a:t>
            </a:r>
            <a:r>
              <a:rPr lang="en-GB" dirty="0"/>
              <a:t>, this activity within the </a:t>
            </a:r>
            <a:r>
              <a:rPr lang="en-GB" dirty="0" err="1"/>
              <a:t>insula</a:t>
            </a:r>
            <a:r>
              <a:rPr lang="en-GB" dirty="0"/>
              <a:t> was reduced following administration of </a:t>
            </a:r>
            <a:r>
              <a:rPr lang="en-GB" dirty="0" err="1"/>
              <a:t>pregabalin</a:t>
            </a:r>
            <a:r>
              <a:rPr lang="en-GB" dirty="0"/>
              <a:t> (but not placebo), and the analgesic effectiveness of this drug was associated with a concomitant reduction in the </a:t>
            </a:r>
            <a:r>
              <a:rPr lang="en-GB" dirty="0" err="1"/>
              <a:t>insula's</a:t>
            </a:r>
            <a:r>
              <a:rPr lang="en-GB" dirty="0"/>
              <a:t> response to the visual stimulus.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797D0C-1041-495D-8A12-6AC2B10C74D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baseline="0" dirty="0" err="1"/>
              <a:t>Polypharmacy</a:t>
            </a:r>
            <a:r>
              <a:rPr lang="en-GB" baseline="0" dirty="0"/>
              <a:t> is a very frequent strategy in chronic pain but is also the variable which </a:t>
            </a:r>
            <a:r>
              <a:rPr lang="en-GB" baseline="0" dirty="0" err="1"/>
              <a:t>bnest</a:t>
            </a:r>
            <a:r>
              <a:rPr lang="en-GB" baseline="0" dirty="0"/>
              <a:t> contributes to poor quality of life – side </a:t>
            </a:r>
            <a:r>
              <a:rPr lang="en-GB" baseline="0" dirty="0" err="1"/>
              <a:t>effets</a:t>
            </a:r>
            <a:r>
              <a:rPr lang="en-GB" baseline="0" dirty="0"/>
              <a:t>, </a:t>
            </a:r>
            <a:r>
              <a:rPr lang="en-GB" baseline="0" dirty="0" err="1"/>
              <a:t>higly</a:t>
            </a:r>
            <a:r>
              <a:rPr lang="en-GB" baseline="0" dirty="0"/>
              <a:t> costs, </a:t>
            </a:r>
            <a:r>
              <a:rPr lang="en-GB" baseline="0" dirty="0" err="1"/>
              <a:t>opioids</a:t>
            </a:r>
            <a:r>
              <a:rPr lang="en-GB" baseline="0" dirty="0"/>
              <a:t> addiction </a:t>
            </a:r>
          </a:p>
          <a:p>
            <a:endParaRPr lang="en-GB" baseline="0" dirty="0"/>
          </a:p>
          <a:p>
            <a:r>
              <a:rPr lang="en-GB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confront patients with movements and daily activities that are feared, avoided and/or painful, with the aim of deceasing fear of these movements and activities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797D0C-1041-495D-8A12-6AC2B10C74D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Important to know</a:t>
            </a:r>
            <a:r>
              <a:rPr lang="en-GB" baseline="0" dirty="0"/>
              <a:t> that pain is a message to protect you from outside danger so not dangerous</a:t>
            </a:r>
          </a:p>
          <a:p>
            <a:r>
              <a:rPr lang="en-GB" dirty="0"/>
              <a:t>Change</a:t>
            </a:r>
            <a:r>
              <a:rPr lang="en-GB" baseline="0" dirty="0"/>
              <a:t> the perception of pain </a:t>
            </a:r>
            <a:r>
              <a:rPr lang="en-GB" baseline="0" dirty="0" err="1"/>
              <a:t>nd</a:t>
            </a:r>
            <a:r>
              <a:rPr lang="en-GB" baseline="0" dirty="0"/>
              <a:t> help </a:t>
            </a:r>
            <a:r>
              <a:rPr lang="en-GB" baseline="0" dirty="0" err="1"/>
              <a:t>ythem</a:t>
            </a:r>
            <a:r>
              <a:rPr lang="en-GB" baseline="0" dirty="0"/>
              <a:t> change the things that are in their control and help the </a:t>
            </a:r>
            <a:r>
              <a:rPr lang="en-GB" baseline="0" dirty="0" err="1"/>
              <a:t>chznge</a:t>
            </a:r>
            <a:r>
              <a:rPr lang="en-GB" baseline="0" dirty="0"/>
              <a:t> behaviour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797D0C-1041-495D-8A12-6AC2B10C74D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797D0C-1041-495D-8A12-6AC2B10C74D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04847-60D3-4321-95E3-B01AB7D026B9}" type="datetimeFigureOut">
              <a:rPr lang="en-US" smtClean="0"/>
              <a:pPr/>
              <a:t>1/5/2024</a:t>
            </a:fld>
            <a:endParaRPr lang="en-US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757DD-218E-48DE-8718-B88E50A9A3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04847-60D3-4321-95E3-B01AB7D026B9}" type="datetimeFigureOut">
              <a:rPr lang="en-US" smtClean="0"/>
              <a:pPr/>
              <a:t>1/5/2024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757DD-218E-48DE-8718-B88E50A9A3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04847-60D3-4321-95E3-B01AB7D026B9}" type="datetimeFigureOut">
              <a:rPr lang="en-US" smtClean="0"/>
              <a:pPr/>
              <a:t>1/5/2024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757DD-218E-48DE-8718-B88E50A9A3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04847-60D3-4321-95E3-B01AB7D026B9}" type="datetimeFigureOut">
              <a:rPr lang="en-US" smtClean="0"/>
              <a:pPr/>
              <a:t>1/5/2024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757DD-218E-48DE-8718-B88E50A9A3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04847-60D3-4321-95E3-B01AB7D026B9}" type="datetimeFigureOut">
              <a:rPr lang="en-US" smtClean="0"/>
              <a:pPr/>
              <a:t>1/5/2024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757DD-218E-48DE-8718-B88E50A9A3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04847-60D3-4321-95E3-B01AB7D026B9}" type="datetimeFigureOut">
              <a:rPr lang="en-US" smtClean="0"/>
              <a:pPr/>
              <a:t>1/5/2024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757DD-218E-48DE-8718-B88E50A9A3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04847-60D3-4321-95E3-B01AB7D026B9}" type="datetimeFigureOut">
              <a:rPr lang="en-US" smtClean="0"/>
              <a:pPr/>
              <a:t>1/5/2024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757DD-218E-48DE-8718-B88E50A9A3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04847-60D3-4321-95E3-B01AB7D026B9}" type="datetimeFigureOut">
              <a:rPr lang="en-US" smtClean="0"/>
              <a:pPr/>
              <a:t>1/5/2024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757DD-218E-48DE-8718-B88E50A9A3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04847-60D3-4321-95E3-B01AB7D026B9}" type="datetimeFigureOut">
              <a:rPr lang="en-US" smtClean="0"/>
              <a:pPr/>
              <a:t>1/5/2024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757DD-218E-48DE-8718-B88E50A9A3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04847-60D3-4321-95E3-B01AB7D026B9}" type="datetimeFigureOut">
              <a:rPr lang="en-US" smtClean="0"/>
              <a:pPr/>
              <a:t>1/5/2024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757DD-218E-48DE-8718-B88E50A9A3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04847-60D3-4321-95E3-B01AB7D026B9}" type="datetimeFigureOut">
              <a:rPr lang="en-US" smtClean="0"/>
              <a:pPr/>
              <a:t>1/5/2024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757DD-218E-48DE-8718-B88E50A9A3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r-FR"/>
              <a:t>Cliquez sur l'icône pour ajouter une image</a:t>
            </a:r>
            <a:endParaRPr kumimoji="0" lang="en-US" dirty="0"/>
          </a:p>
        </p:txBody>
      </p:sp>
      <p:sp>
        <p:nvSpPr>
          <p:cNvPr id="9" name="Organigramme : Processu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rganigramme : Processu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AC04847-60D3-4321-95E3-B01AB7D026B9}" type="datetimeFigureOut">
              <a:rPr lang="en-US" smtClean="0"/>
              <a:pPr/>
              <a:t>1/5/2024</a:t>
            </a:fld>
            <a:endParaRPr lang="en-US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87757DD-218E-48DE-8718-B88E50A9A3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frontiersin.org/articles/10.3389/fpsyg.2021.673962/ful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onlinelibrary.wiley.com/doi/full/10.1111/jabr.12137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ture.com/articles/s41598-022-14213-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0.png"/><Relationship Id="rId2" Type="http://schemas.openxmlformats.org/officeDocument/2006/relationships/hyperlink" Target="https://www.ncbi.nlm.nih.gov/pmc/articles/PMC3165132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hyperlink" Target="https://www.sciencedirect.com/science/article/abs/pii/S0003999310007653" TargetMode="External"/><Relationship Id="rId4" Type="http://schemas.openxmlformats.org/officeDocument/2006/relationships/hyperlink" Target="https://www.nature.com/articles/s41598-022-14213-x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s://www.nature.com/articles/s41598-022-14213-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87624" y="692696"/>
            <a:ext cx="7406640" cy="1472184"/>
          </a:xfrm>
        </p:spPr>
        <p:txBody>
          <a:bodyPr/>
          <a:lstStyle/>
          <a:p>
            <a:r>
              <a:rPr lang="en-GB" dirty="0"/>
              <a:t>Fibromyalgia</a:t>
            </a:r>
            <a:br>
              <a:rPr lang="en-GB" dirty="0"/>
            </a:b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67544" y="2708920"/>
            <a:ext cx="7406640" cy="3744416"/>
          </a:xfrm>
        </p:spPr>
        <p:txBody>
          <a:bodyPr>
            <a:normAutofit lnSpcReduction="10000"/>
          </a:bodyPr>
          <a:lstStyle/>
          <a:p>
            <a:r>
              <a:rPr lang="en-GB" sz="3500" dirty="0"/>
              <a:t>Chronic pain – </a:t>
            </a:r>
          </a:p>
          <a:p>
            <a:r>
              <a:rPr lang="en-GB" sz="3500" dirty="0"/>
              <a:t>a syndrome or a disease?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Dr </a:t>
            </a:r>
            <a:r>
              <a:rPr lang="en-GB" dirty="0" err="1"/>
              <a:t>Comsa</a:t>
            </a:r>
            <a:r>
              <a:rPr lang="en-GB" dirty="0"/>
              <a:t> Delia</a:t>
            </a:r>
          </a:p>
          <a:p>
            <a:r>
              <a:rPr lang="en-GB" dirty="0"/>
              <a:t>Rheumatologist </a:t>
            </a:r>
          </a:p>
          <a:p>
            <a:r>
              <a:rPr lang="en-GB" dirty="0"/>
              <a:t>HIS-IRIS SUD </a:t>
            </a:r>
            <a:r>
              <a:rPr lang="en-GB" dirty="0" err="1"/>
              <a:t>Bruxelles</a:t>
            </a:r>
            <a:endParaRPr lang="en-US" dirty="0"/>
          </a:p>
        </p:txBody>
      </p:sp>
      <p:pic>
        <p:nvPicPr>
          <p:cNvPr id="4" name="Image 3" descr="ELMOLogo1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76056" y="1"/>
            <a:ext cx="3901444" cy="764704"/>
          </a:xfrm>
          <a:prstGeom prst="rect">
            <a:avLst/>
          </a:prstGeom>
        </p:spPr>
      </p:pic>
      <p:pic>
        <p:nvPicPr>
          <p:cNvPr id="5" name="Image 4" descr="Belgium_Brussels_3840x2160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2080" y="764704"/>
            <a:ext cx="3851920" cy="6093296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 descr="learning-to-dance-in-the-rain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-99392"/>
            <a:ext cx="9144000" cy="7151067"/>
          </a:xfrm>
        </p:spPr>
      </p:pic>
      <p:sp>
        <p:nvSpPr>
          <p:cNvPr id="6" name="ZoneTexte 5"/>
          <p:cNvSpPr txBox="1"/>
          <p:nvPr/>
        </p:nvSpPr>
        <p:spPr>
          <a:xfrm>
            <a:off x="2915816" y="4365104"/>
            <a:ext cx="309634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           THANK  YOU!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3568" y="260648"/>
            <a:ext cx="7632848" cy="396044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en-GB" dirty="0"/>
          </a:p>
          <a:p>
            <a:r>
              <a:rPr lang="en-GB" dirty="0"/>
              <a:t>Pain is classically defined as an unpleasant sensory or emotional experience associated with actual or potential tissue damage </a:t>
            </a:r>
            <a:r>
              <a:rPr lang="en-GB" sz="2000" dirty="0"/>
              <a:t>(</a:t>
            </a:r>
            <a:r>
              <a:rPr lang="en-GB" sz="2000" dirty="0">
                <a:hlinkClick r:id="rId2"/>
              </a:rPr>
              <a:t>Raja et al., 2020</a:t>
            </a:r>
            <a:r>
              <a:rPr lang="en-GB" sz="2000" dirty="0"/>
              <a:t>)</a:t>
            </a:r>
          </a:p>
          <a:p>
            <a:endParaRPr lang="en-GB" sz="2000" dirty="0"/>
          </a:p>
          <a:p>
            <a:pPr>
              <a:buNone/>
            </a:pPr>
            <a:endParaRPr lang="en-GB" dirty="0"/>
          </a:p>
          <a:p>
            <a:r>
              <a:rPr lang="en-GB" dirty="0"/>
              <a:t>Chronic pain is pain that persists or recurs for longer than 3 months.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Fibromyalgia (FM) is a condition that causes pain all over the body (also referred to as widespread pain), sleep problems, fatigue and emotional and mental distress.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Image 3" descr="obcfmida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03648" y="4293096"/>
            <a:ext cx="4824536" cy="2197616"/>
          </a:xfrm>
          <a:prstGeom prst="rect">
            <a:avLst/>
          </a:prstGeom>
        </p:spPr>
      </p:pic>
      <p:pic>
        <p:nvPicPr>
          <p:cNvPr id="5" name="Image 4" descr="fm 2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36296" y="3717032"/>
            <a:ext cx="1693786" cy="314096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3568" y="332656"/>
            <a:ext cx="8229600" cy="5904656"/>
          </a:xfrm>
        </p:spPr>
        <p:txBody>
          <a:bodyPr>
            <a:normAutofit/>
          </a:bodyPr>
          <a:lstStyle/>
          <a:p>
            <a:r>
              <a:rPr lang="en-GB" sz="2000" dirty="0"/>
              <a:t>Fibromyalgia is considered a disorder of pain regulation, classified under central sensitization (</a:t>
            </a:r>
            <a:r>
              <a:rPr lang="en-GB" sz="1600" dirty="0"/>
              <a:t>S</a:t>
            </a:r>
            <a:r>
              <a:rPr lang="en-US" sz="1600" dirty="0" err="1"/>
              <a:t>chmidt-Wilcke</a:t>
            </a:r>
            <a:r>
              <a:rPr lang="en-US" sz="1600" dirty="0"/>
              <a:t> T-2011</a:t>
            </a:r>
            <a:r>
              <a:rPr lang="en-US" sz="2000" dirty="0"/>
              <a:t>)</a:t>
            </a:r>
          </a:p>
          <a:p>
            <a:endParaRPr lang="en-US" sz="2000" dirty="0"/>
          </a:p>
          <a:p>
            <a:r>
              <a:rPr lang="en-GB" sz="2000" dirty="0"/>
              <a:t>Central sensitization is defined as “an amplification of neural </a:t>
            </a:r>
            <a:r>
              <a:rPr lang="en-GB" sz="2000" dirty="0" err="1"/>
              <a:t>signaling</a:t>
            </a:r>
            <a:r>
              <a:rPr lang="en-GB" sz="2000" dirty="0"/>
              <a:t> within the central nervous system that elicits pain hypersensitivity” and “increased responsiveness of </a:t>
            </a:r>
            <a:r>
              <a:rPr lang="en-GB" sz="2000" dirty="0" err="1"/>
              <a:t>nociceptive</a:t>
            </a:r>
            <a:r>
              <a:rPr lang="en-GB" sz="2000" dirty="0"/>
              <a:t> neurons in the central nervous system”</a:t>
            </a:r>
            <a:r>
              <a:rPr lang="en-GB" sz="2000" b="1" u="sng" baseline="30000" dirty="0"/>
              <a:t> (Woolf CJ 2011)</a:t>
            </a:r>
          </a:p>
          <a:p>
            <a:endParaRPr lang="en-GB" sz="2000" b="1" u="sng" baseline="30000" dirty="0"/>
          </a:p>
          <a:p>
            <a:r>
              <a:rPr lang="en-GB" sz="2000" dirty="0"/>
              <a:t>Functional magnetic resonance imaging (</a:t>
            </a:r>
            <a:r>
              <a:rPr lang="en-GB" sz="2000" dirty="0" err="1"/>
              <a:t>fMRI</a:t>
            </a:r>
            <a:r>
              <a:rPr lang="en-GB" sz="2000" dirty="0"/>
              <a:t>) showed </a:t>
            </a:r>
            <a:r>
              <a:rPr lang="en-GB" sz="2000" dirty="0" err="1"/>
              <a:t>supraspinal</a:t>
            </a:r>
            <a:r>
              <a:rPr lang="en-GB" sz="2000" dirty="0"/>
              <a:t>-mediated multisensory hypersensitivity (</a:t>
            </a:r>
            <a:r>
              <a:rPr lang="en-GB" sz="2000" dirty="0" err="1"/>
              <a:t>insula</a:t>
            </a:r>
            <a:r>
              <a:rPr lang="en-GB" sz="2000" dirty="0"/>
              <a:t> activation by an aversive visual stimulus -</a:t>
            </a:r>
            <a:r>
              <a:rPr lang="en-GB" sz="1600" dirty="0"/>
              <a:t>Harte et al. </a:t>
            </a:r>
            <a:r>
              <a:rPr lang="en-GB" sz="1600" dirty="0">
                <a:hlinkClick r:id="rId3"/>
              </a:rPr>
              <a:t>2016</a:t>
            </a:r>
            <a:r>
              <a:rPr lang="en-GB" sz="2000" dirty="0"/>
              <a:t>). </a:t>
            </a:r>
          </a:p>
          <a:p>
            <a:endParaRPr lang="en-GB" sz="2000" b="1" u="sng" baseline="30000" dirty="0"/>
          </a:p>
          <a:p>
            <a:endParaRPr lang="en-GB" sz="2000" dirty="0"/>
          </a:p>
          <a:p>
            <a:endParaRPr lang="en-GB" sz="2000" dirty="0"/>
          </a:p>
        </p:txBody>
      </p:sp>
      <p:pic>
        <p:nvPicPr>
          <p:cNvPr id="4" name="Espace réservé du contenu 3" descr="mri pain.jpe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47664" y="4509120"/>
            <a:ext cx="7077472" cy="208823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03648" y="188640"/>
            <a:ext cx="7498080" cy="1143000"/>
          </a:xfrm>
        </p:spPr>
        <p:txBody>
          <a:bodyPr/>
          <a:lstStyle/>
          <a:p>
            <a:r>
              <a:rPr lang="en-GB" sz="3200" dirty="0"/>
              <a:t>What</a:t>
            </a:r>
            <a:r>
              <a:rPr lang="en-GB" dirty="0"/>
              <a:t> </a:t>
            </a:r>
            <a:r>
              <a:rPr lang="en-GB" sz="3600" dirty="0"/>
              <a:t>can we do?</a:t>
            </a:r>
            <a:endParaRPr lang="en-US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2132856"/>
            <a:ext cx="8064896" cy="5544616"/>
          </a:xfrm>
        </p:spPr>
        <p:txBody>
          <a:bodyPr>
            <a:normAutofit/>
          </a:bodyPr>
          <a:lstStyle/>
          <a:p>
            <a:r>
              <a:rPr lang="en-GB" dirty="0"/>
              <a:t>Chemical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>
              <a:buNone/>
            </a:pPr>
            <a:r>
              <a:rPr lang="en-GB" dirty="0"/>
              <a:t>  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sz="2400" dirty="0"/>
              <a:t>   </a:t>
            </a:r>
            <a:r>
              <a:rPr lang="en-GB" sz="2200" dirty="0" err="1"/>
              <a:t>Polypharmacy</a:t>
            </a:r>
            <a:r>
              <a:rPr lang="en-GB" sz="2200" dirty="0"/>
              <a:t> is a very frequent strategy in chronic pain but is also the variable which best contributes to poor quality of life – side effects, highly costs, </a:t>
            </a:r>
            <a:r>
              <a:rPr lang="en-GB" sz="2200" dirty="0" err="1"/>
              <a:t>opioids</a:t>
            </a:r>
            <a:r>
              <a:rPr lang="en-GB" sz="2200" dirty="0"/>
              <a:t> addiction </a:t>
            </a:r>
            <a:r>
              <a:rPr lang="en-GB" sz="1400" dirty="0"/>
              <a:t>(Cheng S – BMC Geriatrics 2020)</a:t>
            </a:r>
          </a:p>
          <a:p>
            <a:endParaRPr lang="en-GB" sz="2800" dirty="0"/>
          </a:p>
          <a:p>
            <a:pPr>
              <a:buNone/>
            </a:pPr>
            <a:endParaRPr lang="en-GB" dirty="0"/>
          </a:p>
          <a:p>
            <a:pPr>
              <a:buNone/>
            </a:pPr>
            <a:endParaRPr lang="en-GB" dirty="0"/>
          </a:p>
          <a:p>
            <a:pPr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>
              <a:buNone/>
            </a:pPr>
            <a:endParaRPr lang="en-GB" sz="1200" dirty="0">
              <a:hlinkClick r:id="rId3"/>
            </a:endParaRPr>
          </a:p>
          <a:p>
            <a:pPr>
              <a:buNone/>
            </a:pPr>
            <a:endParaRPr lang="en-GB" sz="1200" dirty="0">
              <a:hlinkClick r:id="rId3"/>
            </a:endParaRPr>
          </a:p>
          <a:p>
            <a:endParaRPr lang="en-US" dirty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539552" y="6673552"/>
            <a:ext cx="7566992" cy="184448"/>
          </a:xfrm>
        </p:spPr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8" name="Image 7" descr="pain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27984" y="1759390"/>
            <a:ext cx="3888432" cy="296575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692696"/>
            <a:ext cx="7498080" cy="5184576"/>
          </a:xfrm>
        </p:spPr>
        <p:txBody>
          <a:bodyPr/>
          <a:lstStyle/>
          <a:p>
            <a:r>
              <a:rPr lang="en-GB" dirty="0"/>
              <a:t>      Physical status</a:t>
            </a:r>
          </a:p>
          <a:p>
            <a:pPr>
              <a:buNone/>
            </a:pPr>
            <a:endParaRPr lang="en-GB" sz="2400" dirty="0"/>
          </a:p>
          <a:p>
            <a:pPr>
              <a:buNone/>
            </a:pPr>
            <a:endParaRPr lang="en-GB" sz="2400" dirty="0"/>
          </a:p>
          <a:p>
            <a:pPr>
              <a:buNone/>
            </a:pPr>
            <a:r>
              <a:rPr lang="en-GB" sz="2000" dirty="0"/>
              <a:t> Reconditioning - reduction of pain and depression </a:t>
            </a:r>
          </a:p>
          <a:p>
            <a:pPr>
              <a:buNone/>
            </a:pPr>
            <a:r>
              <a:rPr lang="en-GB" sz="2000" dirty="0"/>
              <a:t>                         - improvement in global health and physical function </a:t>
            </a:r>
            <a:r>
              <a:rPr lang="en-GB" sz="1400" dirty="0"/>
              <a:t>(</a:t>
            </a:r>
            <a:r>
              <a:rPr lang="en-GB" sz="1400" u="sng" dirty="0" err="1">
                <a:hlinkClick r:id="rId2"/>
              </a:rPr>
              <a:t>Curr</a:t>
            </a:r>
            <a:r>
              <a:rPr lang="en-GB" sz="1400" u="sng" dirty="0">
                <a:hlinkClick r:id="rId2"/>
              </a:rPr>
              <a:t> Pain Headache Rep.</a:t>
            </a:r>
            <a:r>
              <a:rPr lang="en-GB" sz="1400" dirty="0"/>
              <a:t> 2011)</a:t>
            </a:r>
          </a:p>
          <a:p>
            <a:pPr>
              <a:buNone/>
            </a:pPr>
            <a:endParaRPr lang="en-GB" sz="2800" dirty="0"/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sz="2000" dirty="0"/>
              <a:t> New data        - cognition-targeted exercise therapy</a:t>
            </a:r>
          </a:p>
          <a:p>
            <a:pPr>
              <a:buNone/>
            </a:pPr>
            <a:r>
              <a:rPr lang="en-GB" sz="2000" dirty="0"/>
              <a:t>                  </a:t>
            </a:r>
          </a:p>
          <a:p>
            <a:pPr>
              <a:buNone/>
            </a:pPr>
            <a:r>
              <a:rPr lang="en-GB" sz="2000" dirty="0"/>
              <a:t>                        - trigger points therapy</a:t>
            </a:r>
            <a:endParaRPr lang="en-US" sz="2000" dirty="0"/>
          </a:p>
        </p:txBody>
      </p:sp>
      <p:pic>
        <p:nvPicPr>
          <p:cNvPr id="4" name="Image 3" descr="w6etcnwk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59824" y="3429000"/>
            <a:ext cx="1584176" cy="3429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642556"/>
            <a:ext cx="752432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GB" sz="800" dirty="0">
                <a:hlinkClick r:id="rId4"/>
              </a:rPr>
              <a:t>Effect of different types of exercise in adult subjects with fibromyalgia: a systematic review (</a:t>
            </a:r>
            <a:r>
              <a:rPr lang="en-US" sz="800" dirty="0">
                <a:solidFill>
                  <a:srgbClr val="FF0000"/>
                </a:solidFill>
              </a:rPr>
              <a:t> 20 June 2022 </a:t>
            </a:r>
            <a:r>
              <a:rPr lang="en-US" sz="800" dirty="0"/>
              <a:t>-</a:t>
            </a:r>
            <a:r>
              <a:rPr lang="en-GB" sz="800" dirty="0">
                <a:hlinkClick r:id="rId4"/>
              </a:rPr>
              <a:t>nature.com)</a:t>
            </a:r>
            <a:endParaRPr lang="en-GB" sz="800" dirty="0"/>
          </a:p>
        </p:txBody>
      </p:sp>
      <p:sp>
        <p:nvSpPr>
          <p:cNvPr id="6" name="Rectangle 5"/>
          <p:cNvSpPr/>
          <p:nvPr/>
        </p:nvSpPr>
        <p:spPr>
          <a:xfrm>
            <a:off x="0" y="6453336"/>
            <a:ext cx="680424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>
                <a:hlinkClick r:id="rId5"/>
              </a:rPr>
              <a:t>Aerobic Exercise Versus Combined Exercise Therapy in Women With Fibromyalgia Syndrome: A Randomized Controlled Trial - </a:t>
            </a:r>
            <a:r>
              <a:rPr lang="en-GB" sz="800" dirty="0" err="1">
                <a:hlinkClick r:id="rId5"/>
              </a:rPr>
              <a:t>ScienceDirect</a:t>
            </a:r>
            <a:endParaRPr lang="en-US" sz="800" dirty="0"/>
          </a:p>
        </p:txBody>
      </p:sp>
      <p:pic>
        <p:nvPicPr>
          <p:cNvPr id="8" name="Image 7" descr="download.pn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528" y="4653136"/>
            <a:ext cx="1368152" cy="1274202"/>
          </a:xfrm>
          <a:prstGeom prst="rect">
            <a:avLst/>
          </a:prstGeom>
        </p:spPr>
      </p:pic>
      <p:pic>
        <p:nvPicPr>
          <p:cNvPr id="9" name="Image 8" descr="The-Vicious-Cycle-of-Pain.pn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05579" y="0"/>
            <a:ext cx="3578989" cy="256490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43608" y="404664"/>
            <a:ext cx="7786112" cy="6624736"/>
          </a:xfrm>
        </p:spPr>
        <p:txBody>
          <a:bodyPr>
            <a:normAutofit lnSpcReduction="10000"/>
          </a:bodyPr>
          <a:lstStyle/>
          <a:p>
            <a:r>
              <a:rPr lang="en-GB" dirty="0"/>
              <a:t>Emotional status </a:t>
            </a:r>
          </a:p>
          <a:p>
            <a:endParaRPr lang="en-GB" dirty="0"/>
          </a:p>
          <a:p>
            <a:pPr>
              <a:buNone/>
            </a:pPr>
            <a:r>
              <a:rPr lang="en-GB" sz="2400" dirty="0"/>
              <a:t>Treating associated conditions - depression and anxiety</a:t>
            </a:r>
          </a:p>
          <a:p>
            <a:pPr>
              <a:buNone/>
            </a:pPr>
            <a:endParaRPr lang="en-GB" sz="1600" dirty="0">
              <a:hlinkClick r:id="rId2"/>
            </a:endParaRP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Behavioural status</a:t>
            </a:r>
          </a:p>
          <a:p>
            <a:pPr>
              <a:buNone/>
            </a:pPr>
            <a:r>
              <a:rPr lang="en-US" dirty="0"/>
              <a:t>   - </a:t>
            </a:r>
            <a:r>
              <a:rPr lang="en-US" sz="2200" dirty="0"/>
              <a:t>pain neuroscience education (PNE)</a:t>
            </a:r>
          </a:p>
          <a:p>
            <a:pPr>
              <a:buNone/>
            </a:pPr>
            <a:endParaRPr lang="en-US" sz="2200" dirty="0"/>
          </a:p>
          <a:p>
            <a:pPr>
              <a:buNone/>
            </a:pPr>
            <a:r>
              <a:rPr lang="en-GB" sz="2200" dirty="0"/>
              <a:t>    </a:t>
            </a:r>
          </a:p>
          <a:p>
            <a:pPr>
              <a:buNone/>
            </a:pPr>
            <a:endParaRPr lang="en-GB" sz="1300" b="1" dirty="0"/>
          </a:p>
          <a:p>
            <a:pPr>
              <a:buNone/>
            </a:pPr>
            <a:endParaRPr lang="en-GB" sz="1300" dirty="0"/>
          </a:p>
          <a:p>
            <a:pPr>
              <a:buNone/>
            </a:pPr>
            <a:endParaRPr lang="en-GB" dirty="0"/>
          </a:p>
          <a:p>
            <a:endParaRPr lang="en-GB" dirty="0"/>
          </a:p>
          <a:p>
            <a:endParaRPr lang="en-US" dirty="0"/>
          </a:p>
        </p:txBody>
      </p:sp>
      <p:pic>
        <p:nvPicPr>
          <p:cNvPr id="6" name="Image 5" descr="Pain-cycle-diagram-mi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87824" y="2276872"/>
            <a:ext cx="2900221" cy="2147113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43608" y="0"/>
            <a:ext cx="7786112" cy="662473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en-GB" dirty="0"/>
          </a:p>
          <a:p>
            <a:r>
              <a:rPr lang="en-GB" dirty="0"/>
              <a:t>Behavioural status</a:t>
            </a:r>
          </a:p>
          <a:p>
            <a:pPr>
              <a:buNone/>
            </a:pPr>
            <a:endParaRPr lang="en-US" sz="2200" dirty="0"/>
          </a:p>
          <a:p>
            <a:pPr>
              <a:buNone/>
            </a:pPr>
            <a:r>
              <a:rPr lang="en-GB" sz="2200" dirty="0"/>
              <a:t>    1.  Adapting diet – </a:t>
            </a:r>
            <a:r>
              <a:rPr lang="en-GB" sz="2400" dirty="0"/>
              <a:t>low protein intake and lack of regular exercise are associated with high odds for low back pain in women</a:t>
            </a:r>
          </a:p>
          <a:p>
            <a:pPr>
              <a:buNone/>
            </a:pPr>
            <a:r>
              <a:rPr lang="en-GB" sz="2400" dirty="0"/>
              <a:t>                         - people experiencing pain generally consume more calories, added sugars, saturated fatty acids, sodium, and caffeine</a:t>
            </a:r>
          </a:p>
          <a:p>
            <a:pPr>
              <a:buNone/>
            </a:pPr>
            <a:r>
              <a:rPr lang="en-GB" sz="2200" dirty="0"/>
              <a:t>                           - in FM  </a:t>
            </a:r>
            <a:r>
              <a:rPr lang="en-US" sz="2200" dirty="0"/>
              <a:t>seven clinical trials were identified </a:t>
            </a:r>
            <a:r>
              <a:rPr lang="en-US" sz="1500" dirty="0"/>
              <a:t>(Silva 2019) </a:t>
            </a:r>
            <a:r>
              <a:rPr lang="en-US" sz="2200" dirty="0"/>
              <a:t>but they had poor statistical quality</a:t>
            </a:r>
          </a:p>
          <a:p>
            <a:pPr>
              <a:buNone/>
            </a:pPr>
            <a:r>
              <a:rPr lang="en-GB" sz="2200" dirty="0"/>
              <a:t>                          </a:t>
            </a:r>
          </a:p>
          <a:p>
            <a:pPr>
              <a:buNone/>
            </a:pPr>
            <a:endParaRPr lang="en-GB" sz="2200" dirty="0"/>
          </a:p>
          <a:p>
            <a:pPr>
              <a:buNone/>
            </a:pPr>
            <a:r>
              <a:rPr lang="en-GB" sz="2200" dirty="0"/>
              <a:t>    2.  Treating sleeping problems </a:t>
            </a:r>
            <a:r>
              <a:rPr lang="en-GB" sz="1800" dirty="0"/>
              <a:t>(OSAS was detected in 50% of patients with FMS – Handan 2017 and 33% of people with fibromyalgia experienced symptoms of RLS)</a:t>
            </a:r>
          </a:p>
          <a:p>
            <a:pPr>
              <a:buNone/>
            </a:pPr>
            <a:endParaRPr lang="en-US" sz="2200" dirty="0"/>
          </a:p>
          <a:p>
            <a:pPr>
              <a:buNone/>
            </a:pPr>
            <a:r>
              <a:rPr lang="en-GB" sz="2200" dirty="0"/>
              <a:t>        - Mindfulness</a:t>
            </a:r>
          </a:p>
          <a:p>
            <a:pPr>
              <a:buNone/>
            </a:pPr>
            <a:r>
              <a:rPr lang="en-GB" sz="2200" dirty="0"/>
              <a:t>        - Meditation</a:t>
            </a:r>
          </a:p>
          <a:p>
            <a:pPr>
              <a:buNone/>
            </a:pPr>
            <a:r>
              <a:rPr lang="en-GB" sz="2200" dirty="0"/>
              <a:t>        - Respiration </a:t>
            </a:r>
            <a:r>
              <a:rPr lang="en-GB" sz="2200" dirty="0" err="1"/>
              <a:t>tehniques</a:t>
            </a:r>
            <a:endParaRPr lang="en-GB" sz="2200" dirty="0"/>
          </a:p>
          <a:p>
            <a:pPr>
              <a:buNone/>
            </a:pPr>
            <a:r>
              <a:rPr lang="en-GB" sz="2200" dirty="0"/>
              <a:t>        - Rocking chair</a:t>
            </a:r>
          </a:p>
          <a:p>
            <a:pPr>
              <a:buNone/>
            </a:pPr>
            <a:endParaRPr lang="en-GB" sz="1300" dirty="0"/>
          </a:p>
          <a:p>
            <a:pPr>
              <a:buNone/>
            </a:pPr>
            <a:endParaRPr lang="en-GB" sz="1300" dirty="0"/>
          </a:p>
          <a:p>
            <a:pPr>
              <a:buNone/>
            </a:pPr>
            <a:endParaRPr lang="en-GB" sz="1300" dirty="0"/>
          </a:p>
          <a:p>
            <a:pPr>
              <a:buNone/>
            </a:pPr>
            <a:r>
              <a:rPr lang="en-GB" sz="1300" dirty="0"/>
              <a:t>Noh H - </a:t>
            </a:r>
            <a:r>
              <a:rPr lang="en-GB" dirty="0"/>
              <a:t> </a:t>
            </a:r>
            <a:r>
              <a:rPr lang="sv-SE" sz="1300" i="1" dirty="0"/>
              <a:t>Clin. Med. </a:t>
            </a:r>
            <a:r>
              <a:rPr lang="sv-SE" sz="1300" dirty="0"/>
              <a:t>2022;11:1220. doi: 10.3390/jcm11051220</a:t>
            </a:r>
            <a:endParaRPr lang="en-GB" sz="1300" dirty="0"/>
          </a:p>
          <a:p>
            <a:endParaRPr lang="en-GB" dirty="0"/>
          </a:p>
          <a:p>
            <a:endParaRPr lang="en-US" dirty="0"/>
          </a:p>
        </p:txBody>
      </p:sp>
      <p:pic>
        <p:nvPicPr>
          <p:cNvPr id="7" name="Image 6" descr="download (1)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4008" y="4293096"/>
            <a:ext cx="1290836" cy="1085356"/>
          </a:xfrm>
          <a:prstGeom prst="rect">
            <a:avLst/>
          </a:prstGeom>
        </p:spPr>
      </p:pic>
      <p:pic>
        <p:nvPicPr>
          <p:cNvPr id="8" name="Image 7" descr="a-complete-guide-to-meditation-722x406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40152" y="5013176"/>
            <a:ext cx="1296144" cy="792088"/>
          </a:xfrm>
          <a:prstGeom prst="rect">
            <a:avLst/>
          </a:prstGeom>
        </p:spPr>
      </p:pic>
      <p:pic>
        <p:nvPicPr>
          <p:cNvPr id="9" name="Image 8" descr="Sleep-relaxation-for-children-PIP-3.gif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36296" y="5589240"/>
            <a:ext cx="1152128" cy="963899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922338" y="4369570"/>
            <a:ext cx="2286000" cy="115416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65760" lvl="0" indent="-283464">
              <a:spcBef>
                <a:spcPts val="600"/>
              </a:spcBef>
              <a:buClr>
                <a:srgbClr val="F0A22E"/>
              </a:buClr>
              <a:buSzPct val="80000"/>
            </a:pPr>
            <a:endParaRPr lang="en-GB" sz="3200" dirty="0">
              <a:solidFill>
                <a:prstClr val="black"/>
              </a:solidFill>
            </a:endParaRPr>
          </a:p>
          <a:p>
            <a:pPr marL="365760" lvl="0" indent="-283464">
              <a:spcBef>
                <a:spcPts val="600"/>
              </a:spcBef>
              <a:buClr>
                <a:srgbClr val="F0A22E"/>
              </a:buClr>
              <a:buSzPct val="80000"/>
              <a:buFont typeface="Wingdings 2"/>
              <a:buChar char=""/>
            </a:pPr>
            <a:endParaRPr lang="en-GB" sz="3200" dirty="0">
              <a:solidFill>
                <a:prstClr val="black"/>
              </a:solidFill>
            </a:endParaRPr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ZoneTexte 11"/>
          <p:cNvSpPr txBox="1"/>
          <p:nvPr/>
        </p:nvSpPr>
        <p:spPr>
          <a:xfrm>
            <a:off x="1115616" y="6453336"/>
            <a:ext cx="24622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Meleger</a:t>
            </a:r>
            <a:r>
              <a:rPr lang="en-US" sz="1200" dirty="0"/>
              <a:t> A.L - </a:t>
            </a:r>
            <a:r>
              <a:rPr lang="en-US" sz="1200" i="1" dirty="0"/>
              <a:t>PM R. </a:t>
            </a:r>
            <a:r>
              <a:rPr lang="en-US" sz="1200" dirty="0"/>
              <a:t>2014;6:7–12.e11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7584" y="0"/>
            <a:ext cx="7498080" cy="1143000"/>
          </a:xfrm>
        </p:spPr>
        <p:txBody>
          <a:bodyPr/>
          <a:lstStyle/>
          <a:p>
            <a:r>
              <a:rPr lang="en-GB" dirty="0"/>
              <a:t>Pain neuroscience education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3568" y="1340768"/>
            <a:ext cx="8229600" cy="5318051"/>
          </a:xfrm>
        </p:spPr>
        <p:txBody>
          <a:bodyPr>
            <a:normAutofit lnSpcReduction="10000"/>
          </a:bodyPr>
          <a:lstStyle/>
          <a:p>
            <a:r>
              <a:rPr lang="en-GB" sz="3000" dirty="0"/>
              <a:t>Acceptation </a:t>
            </a:r>
          </a:p>
          <a:p>
            <a:endParaRPr lang="en-GB" sz="3000" dirty="0"/>
          </a:p>
          <a:p>
            <a:r>
              <a:rPr lang="en-GB" sz="3000" dirty="0"/>
              <a:t>Understanding</a:t>
            </a:r>
          </a:p>
          <a:p>
            <a:endParaRPr lang="en-GB" sz="3000" dirty="0"/>
          </a:p>
          <a:p>
            <a:r>
              <a:rPr lang="en-GB" sz="3000" dirty="0"/>
              <a:t>Addressing family </a:t>
            </a:r>
          </a:p>
          <a:p>
            <a:endParaRPr lang="en-GB" sz="3000" dirty="0"/>
          </a:p>
          <a:p>
            <a:r>
              <a:rPr lang="en-GB" sz="3000" dirty="0"/>
              <a:t>Stop feeling guilty</a:t>
            </a:r>
          </a:p>
          <a:p>
            <a:r>
              <a:rPr lang="en-GB" sz="3000" dirty="0"/>
              <a:t>See the half full glass</a:t>
            </a:r>
          </a:p>
          <a:p>
            <a:endParaRPr lang="en-GB" sz="3000" dirty="0"/>
          </a:p>
          <a:p>
            <a:r>
              <a:rPr lang="en-GB" sz="3000" dirty="0"/>
              <a:t>Finding the primary and secondary trigger(s</a:t>
            </a:r>
            <a:r>
              <a:rPr lang="en-GB" dirty="0"/>
              <a:t>)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>
              <a:buNone/>
            </a:pPr>
            <a:endParaRPr lang="en-GB" dirty="0"/>
          </a:p>
        </p:txBody>
      </p:sp>
      <p:pic>
        <p:nvPicPr>
          <p:cNvPr id="4" name="Image 3" descr="fm4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68144" y="1124744"/>
            <a:ext cx="1584176" cy="2376264"/>
          </a:xfrm>
          <a:prstGeom prst="rect">
            <a:avLst/>
          </a:prstGeom>
        </p:spPr>
      </p:pic>
      <p:pic>
        <p:nvPicPr>
          <p:cNvPr id="5" name="Image 4" descr="fm 4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24128" y="3789040"/>
            <a:ext cx="2517762" cy="1800200"/>
          </a:xfrm>
          <a:prstGeom prst="rect">
            <a:avLst/>
          </a:prstGeom>
        </p:spPr>
      </p:pic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323528" y="6453336"/>
            <a:ext cx="8820472" cy="328464"/>
          </a:xfrm>
        </p:spPr>
        <p:txBody>
          <a:bodyPr/>
          <a:lstStyle/>
          <a:p>
            <a:r>
              <a:rPr lang="en-GB" sz="1100" dirty="0">
                <a:solidFill>
                  <a:schemeClr val="tx1"/>
                </a:solidFill>
              </a:rPr>
              <a:t>Effectiveness of health education in patients with fibromyalgia: a systematic review - </a:t>
            </a:r>
            <a:r>
              <a:rPr lang="sv-SE" sz="1100" dirty="0">
                <a:solidFill>
                  <a:schemeClr val="tx1"/>
                </a:solidFill>
              </a:rPr>
              <a:t>Eur J Phys Rehabil Med. 2019 Ap</a:t>
            </a:r>
            <a:endParaRPr lang="en-US" sz="11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547664" y="1772816"/>
            <a:ext cx="7498080" cy="4800600"/>
          </a:xfrm>
        </p:spPr>
        <p:txBody>
          <a:bodyPr>
            <a:normAutofit lnSpcReduction="10000"/>
          </a:bodyPr>
          <a:lstStyle/>
          <a:p>
            <a:r>
              <a:rPr lang="en-GB" dirty="0"/>
              <a:t>Fibromyalgia equals central sensitisation </a:t>
            </a:r>
          </a:p>
          <a:p>
            <a:endParaRPr lang="en-GB" dirty="0"/>
          </a:p>
          <a:p>
            <a:r>
              <a:rPr lang="en-GB" dirty="0"/>
              <a:t>Multidisciplinary </a:t>
            </a:r>
            <a:r>
              <a:rPr lang="en-GB" dirty="0" err="1"/>
              <a:t>approche</a:t>
            </a:r>
            <a:r>
              <a:rPr lang="en-GB" dirty="0"/>
              <a:t> is needed for the treatment</a:t>
            </a:r>
          </a:p>
          <a:p>
            <a:pPr>
              <a:buNone/>
            </a:pPr>
            <a:endParaRPr lang="en-GB" dirty="0"/>
          </a:p>
          <a:p>
            <a:r>
              <a:rPr lang="en-GB" dirty="0"/>
              <a:t>Behavioural tips</a:t>
            </a:r>
          </a:p>
          <a:p>
            <a:endParaRPr lang="en-GB" dirty="0"/>
          </a:p>
          <a:p>
            <a:r>
              <a:rPr lang="en-GB" dirty="0"/>
              <a:t>PNE should be a part of the first line treatment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Promenad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28525</TotalTime>
  <Words>964</Words>
  <Application>Microsoft Office PowerPoint</Application>
  <PresentationFormat>On-screen Show (4:3)</PresentationFormat>
  <Paragraphs>136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Gill Sans MT</vt:lpstr>
      <vt:lpstr>Verdana</vt:lpstr>
      <vt:lpstr>Wingdings 2</vt:lpstr>
      <vt:lpstr>Solstice</vt:lpstr>
      <vt:lpstr>Fibromyalgia </vt:lpstr>
      <vt:lpstr>PowerPoint Presentation</vt:lpstr>
      <vt:lpstr>PowerPoint Presentation</vt:lpstr>
      <vt:lpstr>What can we do?</vt:lpstr>
      <vt:lpstr>PowerPoint Presentation</vt:lpstr>
      <vt:lpstr>PowerPoint Presentation</vt:lpstr>
      <vt:lpstr>PowerPoint Presentation</vt:lpstr>
      <vt:lpstr>Pain neuroscience education</vt:lpstr>
      <vt:lpstr>Conclusion</vt:lpstr>
      <vt:lpstr>PowerPoint Presentation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Fibromyalgia</dc:title>
  <dc:creator>DELIA RIGAUT</dc:creator>
  <cp:lastModifiedBy>Yiota Mitroyianni</cp:lastModifiedBy>
  <cp:revision>377</cp:revision>
  <dcterms:created xsi:type="dcterms:W3CDTF">2023-10-07T07:41:24Z</dcterms:created>
  <dcterms:modified xsi:type="dcterms:W3CDTF">2024-01-05T08:20:17Z</dcterms:modified>
</cp:coreProperties>
</file>