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1" r:id="rId3"/>
    <p:sldId id="262" r:id="rId4"/>
    <p:sldId id="267" r:id="rId5"/>
    <p:sldId id="272" r:id="rId6"/>
    <p:sldId id="266" r:id="rId7"/>
    <p:sldId id="263" r:id="rId8"/>
    <p:sldId id="265" r:id="rId9"/>
    <p:sldId id="264" r:id="rId10"/>
    <p:sldId id="270" r:id="rId11"/>
    <p:sldId id="278" r:id="rId12"/>
    <p:sldId id="269" r:id="rId13"/>
    <p:sldId id="271" r:id="rId14"/>
    <p:sldId id="273" r:id="rId15"/>
    <p:sldId id="274" r:id="rId16"/>
    <p:sldId id="276" r:id="rId17"/>
    <p:sldId id="283" r:id="rId18"/>
    <p:sldId id="282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3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Orgasmic disorder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Munka1!$B$2:$B$6</c:f>
              <c:numCache>
                <c:formatCode>0.00;[Red]0.00</c:formatCode>
                <c:ptCount val="5"/>
                <c:pt idx="0" formatCode="General">
                  <c:v>5.2</c:v>
                </c:pt>
                <c:pt idx="1">
                  <c:v>6.19</c:v>
                </c:pt>
                <c:pt idx="2" formatCode="General">
                  <c:v>4.84</c:v>
                </c:pt>
                <c:pt idx="3" formatCode="General">
                  <c:v>6.73</c:v>
                </c:pt>
                <c:pt idx="4" formatCode="General">
                  <c:v>14.01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8-47BB-9552-E4BCAB09EB29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6.03</c:v>
                </c:pt>
                <c:pt idx="1">
                  <c:v>6.92</c:v>
                </c:pt>
                <c:pt idx="2">
                  <c:v>5.8</c:v>
                </c:pt>
                <c:pt idx="3">
                  <c:v>7.99</c:v>
                </c:pt>
                <c:pt idx="4">
                  <c:v>14.65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58-47BB-9552-E4BCAB09E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897344"/>
        <c:axId val="103915520"/>
      </c:barChart>
      <c:catAx>
        <c:axId val="10389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915520"/>
        <c:crosses val="autoZero"/>
        <c:auto val="1"/>
        <c:lblAlgn val="ctr"/>
        <c:lblOffset val="100"/>
        <c:noMultiLvlLbl val="0"/>
      </c:catAx>
      <c:valAx>
        <c:axId val="103915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89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Sexual arousal/interest disorder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Munka1!$B$2:$B$6</c:f>
              <c:numCache>
                <c:formatCode>0.00;[Red]0.00</c:formatCode>
                <c:ptCount val="5"/>
                <c:pt idx="0" formatCode="General">
                  <c:v>5.53</c:v>
                </c:pt>
                <c:pt idx="1">
                  <c:v>6.23</c:v>
                </c:pt>
                <c:pt idx="2" formatCode="General">
                  <c:v>4.79</c:v>
                </c:pt>
                <c:pt idx="3" formatCode="General">
                  <c:v>6.75</c:v>
                </c:pt>
                <c:pt idx="4" formatCode="General">
                  <c:v>14.15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A-4B47-B91F-1ED818702385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6.03</c:v>
                </c:pt>
                <c:pt idx="1">
                  <c:v>6.92</c:v>
                </c:pt>
                <c:pt idx="2">
                  <c:v>5.8</c:v>
                </c:pt>
                <c:pt idx="3">
                  <c:v>7.99</c:v>
                </c:pt>
                <c:pt idx="4">
                  <c:v>14.64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A-4B47-B91F-1ED818702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35456"/>
        <c:axId val="58436992"/>
      </c:barChart>
      <c:catAx>
        <c:axId val="5843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436992"/>
        <c:crosses val="autoZero"/>
        <c:auto val="1"/>
        <c:lblAlgn val="ctr"/>
        <c:lblOffset val="100"/>
        <c:noMultiLvlLbl val="0"/>
      </c:catAx>
      <c:valAx>
        <c:axId val="5843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4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Genito-pelvic pain/penetration disorder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Munka1!$B$2:$B$6</c:f>
              <c:numCache>
                <c:formatCode>0.00;[Red]0.00</c:formatCode>
                <c:ptCount val="5"/>
                <c:pt idx="0" formatCode="General">
                  <c:v>4.92</c:v>
                </c:pt>
                <c:pt idx="1">
                  <c:v>6.03</c:v>
                </c:pt>
                <c:pt idx="2" formatCode="General">
                  <c:v>4.93</c:v>
                </c:pt>
                <c:pt idx="3" formatCode="General">
                  <c:v>6.78</c:v>
                </c:pt>
                <c:pt idx="4" formatCode="General">
                  <c:v>14.18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F-47F7-B1F2-31498B0588A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6.03</c:v>
                </c:pt>
                <c:pt idx="1">
                  <c:v>6.92</c:v>
                </c:pt>
                <c:pt idx="2">
                  <c:v>5.8</c:v>
                </c:pt>
                <c:pt idx="3">
                  <c:v>7.99</c:v>
                </c:pt>
                <c:pt idx="4">
                  <c:v>14.65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F-47F7-B1F2-31498B058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424832"/>
        <c:axId val="90426368"/>
      </c:barChart>
      <c:catAx>
        <c:axId val="9042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426368"/>
        <c:crosses val="autoZero"/>
        <c:auto val="1"/>
        <c:lblAlgn val="ctr"/>
        <c:lblOffset val="100"/>
        <c:noMultiLvlLbl val="0"/>
      </c:catAx>
      <c:valAx>
        <c:axId val="9042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42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Multiple disorder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Munka1!$B$2:$B$6</c:f>
              <c:numCache>
                <c:formatCode>0.00;[Red]0.00</c:formatCode>
                <c:ptCount val="5"/>
                <c:pt idx="0" formatCode="General">
                  <c:v>4.92</c:v>
                </c:pt>
                <c:pt idx="1">
                  <c:v>5.36</c:v>
                </c:pt>
                <c:pt idx="2" formatCode="General">
                  <c:v>4.32</c:v>
                </c:pt>
                <c:pt idx="3" formatCode="General">
                  <c:v>5.83</c:v>
                </c:pt>
                <c:pt idx="4" formatCode="General">
                  <c:v>14.18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3-4F3C-9C26-BCEE3C0C9855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Munka1!$A$2:$A$6</c:f>
              <c:strCache>
                <c:ptCount val="5"/>
                <c:pt idx="0">
                  <c:v>Rating first sexual experience</c:v>
                </c:pt>
                <c:pt idx="1">
                  <c:v>Satisfaction with own sexual attraction</c:v>
                </c:pt>
                <c:pt idx="2">
                  <c:v>Satisfaction with own body image</c:v>
                </c:pt>
                <c:pt idx="3">
                  <c:v>Satisfaction with own genitals</c:v>
                </c:pt>
                <c:pt idx="4">
                  <c:v>First pornographic content (age)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6.03</c:v>
                </c:pt>
                <c:pt idx="1">
                  <c:v>6.92</c:v>
                </c:pt>
                <c:pt idx="2">
                  <c:v>5.8</c:v>
                </c:pt>
                <c:pt idx="3">
                  <c:v>7.99</c:v>
                </c:pt>
                <c:pt idx="4">
                  <c:v>14.65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3-4F3C-9C26-BCEE3C0C9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723584"/>
        <c:axId val="104725120"/>
      </c:barChart>
      <c:catAx>
        <c:axId val="10472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725120"/>
        <c:crosses val="autoZero"/>
        <c:auto val="1"/>
        <c:lblAlgn val="ctr"/>
        <c:lblOffset val="100"/>
        <c:noMultiLvlLbl val="0"/>
      </c:catAx>
      <c:valAx>
        <c:axId val="10472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7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Affected by disorders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Orgasmic disorder</c:v>
                </c:pt>
                <c:pt idx="1">
                  <c:v>Female sexual arousal/interest disorder</c:v>
                </c:pt>
                <c:pt idx="2">
                  <c:v>Genital pelvic pain/penetration disorder</c:v>
                </c:pt>
                <c:pt idx="3">
                  <c:v>Multiple dysfunction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18.8</c:v>
                </c:pt>
                <c:pt idx="1">
                  <c:v>16</c:v>
                </c:pt>
                <c:pt idx="2">
                  <c:v>18.5</c:v>
                </c:pt>
                <c:pt idx="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8-42BC-BF0B-9E33590FE630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Orgasmic disorder</c:v>
                </c:pt>
                <c:pt idx="1">
                  <c:v>Female sexual arousal/interest disorder</c:v>
                </c:pt>
                <c:pt idx="2">
                  <c:v>Genital pelvic pain/penetration disorder</c:v>
                </c:pt>
                <c:pt idx="3">
                  <c:v>Multiple dysfunction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12.7</c:v>
                </c:pt>
                <c:pt idx="1">
                  <c:v>12.7</c:v>
                </c:pt>
                <c:pt idx="2">
                  <c:v>12.7</c:v>
                </c:pt>
                <c:pt idx="3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8-42BC-BF0B-9E33590FE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00512"/>
        <c:axId val="112802048"/>
      </c:barChart>
      <c:catAx>
        <c:axId val="11280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2802048"/>
        <c:crosses val="autoZero"/>
        <c:auto val="1"/>
        <c:lblAlgn val="ctr"/>
        <c:lblOffset val="100"/>
        <c:noMultiLvlLbl val="0"/>
      </c:catAx>
      <c:valAx>
        <c:axId val="1128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28005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Affected by disorders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Orgasmic disorder</c:v>
                </c:pt>
                <c:pt idx="1">
                  <c:v>Female sexual arousal/interest disorder</c:v>
                </c:pt>
                <c:pt idx="2">
                  <c:v>Genital pelvic pain/penetration disorder</c:v>
                </c:pt>
                <c:pt idx="3">
                  <c:v>Multiple dysfunction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16.5</c:v>
                </c:pt>
                <c:pt idx="1">
                  <c:v>19</c:v>
                </c:pt>
                <c:pt idx="2">
                  <c:v>19.600000000000001</c:v>
                </c:pt>
                <c:pt idx="3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4-4363-8669-73D77D127CF8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Orgasmic disorder</c:v>
                </c:pt>
                <c:pt idx="1">
                  <c:v>Female sexual arousal/interest disorder</c:v>
                </c:pt>
                <c:pt idx="2">
                  <c:v>Genital pelvic pain/penetration disorder</c:v>
                </c:pt>
                <c:pt idx="3">
                  <c:v>Multiple dysfunction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10.8</c:v>
                </c:pt>
                <c:pt idx="1">
                  <c:v>10.8</c:v>
                </c:pt>
                <c:pt idx="2">
                  <c:v>10.8</c:v>
                </c:pt>
                <c:pt idx="3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4-4363-8669-73D77D127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57472"/>
        <c:axId val="112859008"/>
      </c:barChart>
      <c:catAx>
        <c:axId val="1128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2859008"/>
        <c:crosses val="autoZero"/>
        <c:auto val="1"/>
        <c:lblAlgn val="ctr"/>
        <c:lblOffset val="100"/>
        <c:noMultiLvlLbl val="0"/>
      </c:catAx>
      <c:valAx>
        <c:axId val="1128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285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8769D-0B26-4BA4-8BF3-B9DEB9B581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D5EBC33-EB50-4881-8B60-943D250BDE08}">
      <dgm:prSet phldrT="[Szöveg]"/>
      <dgm:spPr/>
      <dgm:t>
        <a:bodyPr/>
        <a:lstStyle/>
        <a:p>
          <a:r>
            <a:rPr lang="hu-HU" noProof="0" dirty="0" err="1" smtClean="0"/>
            <a:t>Information</a:t>
          </a:r>
          <a:endParaRPr lang="en-US" noProof="0" dirty="0"/>
        </a:p>
      </dgm:t>
    </dgm:pt>
    <dgm:pt modelId="{05F63C31-3DD2-422B-B392-E93EA123AD8D}" type="parTrans" cxnId="{5CA66745-69E4-4157-A486-3E5790F73338}">
      <dgm:prSet/>
      <dgm:spPr/>
      <dgm:t>
        <a:bodyPr/>
        <a:lstStyle/>
        <a:p>
          <a:endParaRPr lang="en-US" noProof="0" dirty="0"/>
        </a:p>
      </dgm:t>
    </dgm:pt>
    <dgm:pt modelId="{7434605E-6865-4078-B6C6-4B2837284B7A}" type="sibTrans" cxnId="{5CA66745-69E4-4157-A486-3E5790F73338}">
      <dgm:prSet/>
      <dgm:spPr/>
      <dgm:t>
        <a:bodyPr/>
        <a:lstStyle/>
        <a:p>
          <a:endParaRPr lang="en-US" noProof="0" dirty="0"/>
        </a:p>
      </dgm:t>
    </dgm:pt>
    <dgm:pt modelId="{77498A7D-144B-4897-ACE7-17B2C216149D}">
      <dgm:prSet phldrT="[Szöveg]" custT="1"/>
      <dgm:spPr/>
      <dgm:t>
        <a:bodyPr/>
        <a:lstStyle/>
        <a:p>
          <a:r>
            <a:rPr lang="hu-HU" sz="1800" noProof="0" dirty="0" err="1" smtClean="0"/>
            <a:t>Sexual</a:t>
          </a:r>
          <a:r>
            <a:rPr lang="hu-HU" sz="1800" noProof="0" dirty="0" smtClean="0"/>
            <a:t> </a:t>
          </a:r>
          <a:r>
            <a:rPr lang="hu-HU" sz="1800" noProof="0" dirty="0" err="1" smtClean="0"/>
            <a:t>health</a:t>
          </a:r>
          <a:endParaRPr lang="en-US" sz="1800" noProof="0" dirty="0"/>
        </a:p>
      </dgm:t>
    </dgm:pt>
    <dgm:pt modelId="{D4B94DC9-81F9-4A5A-8B10-961C51A49EC0}" type="parTrans" cxnId="{4F1E6084-FAF3-460C-9243-BDD907D5F3C8}">
      <dgm:prSet/>
      <dgm:spPr/>
      <dgm:t>
        <a:bodyPr/>
        <a:lstStyle/>
        <a:p>
          <a:endParaRPr lang="en-US" noProof="0" dirty="0"/>
        </a:p>
      </dgm:t>
    </dgm:pt>
    <dgm:pt modelId="{8F99FCE0-3D5B-4EB1-82D3-844CC11E4ED3}" type="sibTrans" cxnId="{4F1E6084-FAF3-460C-9243-BDD907D5F3C8}">
      <dgm:prSet/>
      <dgm:spPr/>
      <dgm:t>
        <a:bodyPr/>
        <a:lstStyle/>
        <a:p>
          <a:endParaRPr lang="en-US" noProof="0" dirty="0"/>
        </a:p>
      </dgm:t>
    </dgm:pt>
    <dgm:pt modelId="{130A5C8C-5AC7-4E52-9DCB-B376E2DA86BB}">
      <dgm:prSet phldrT="[Szöveg]"/>
      <dgm:spPr/>
      <dgm:t>
        <a:bodyPr/>
        <a:lstStyle/>
        <a:p>
          <a:r>
            <a:rPr lang="hu-HU" noProof="0" dirty="0" err="1" smtClean="0"/>
            <a:t>Knowledge</a:t>
          </a:r>
          <a:r>
            <a:rPr lang="hu-HU" noProof="0" dirty="0" smtClean="0"/>
            <a:t> </a:t>
          </a:r>
          <a:r>
            <a:rPr lang="hu-HU" noProof="0" dirty="0" err="1" smtClean="0"/>
            <a:t>about</a:t>
          </a:r>
          <a:r>
            <a:rPr lang="hu-HU" noProof="0" dirty="0" smtClean="0"/>
            <a:t> </a:t>
          </a:r>
          <a:r>
            <a:rPr lang="hu-HU" noProof="0" dirty="0" err="1" smtClean="0"/>
            <a:t>risks</a:t>
          </a:r>
          <a:endParaRPr lang="en-US" noProof="0" dirty="0"/>
        </a:p>
      </dgm:t>
    </dgm:pt>
    <dgm:pt modelId="{BB297E74-DC0D-477D-BC14-22FB646B163B}" type="parTrans" cxnId="{30E43416-0D98-4A4B-8459-2C110B9F4AF8}">
      <dgm:prSet/>
      <dgm:spPr/>
      <dgm:t>
        <a:bodyPr/>
        <a:lstStyle/>
        <a:p>
          <a:endParaRPr lang="en-US" noProof="0" dirty="0"/>
        </a:p>
      </dgm:t>
    </dgm:pt>
    <dgm:pt modelId="{FFDE7580-FCFB-425E-9D5C-037E7B3D33EA}" type="sibTrans" cxnId="{30E43416-0D98-4A4B-8459-2C110B9F4AF8}">
      <dgm:prSet/>
      <dgm:spPr/>
      <dgm:t>
        <a:bodyPr/>
        <a:lstStyle/>
        <a:p>
          <a:endParaRPr lang="en-US" noProof="0" dirty="0"/>
        </a:p>
      </dgm:t>
    </dgm:pt>
    <dgm:pt modelId="{C0751035-A2B5-45EB-AD4E-0C25D177A691}">
      <dgm:prSet phldrT="[Szöveg]"/>
      <dgm:spPr/>
      <dgm:t>
        <a:bodyPr/>
        <a:lstStyle/>
        <a:p>
          <a:r>
            <a:rPr lang="hu-HU" noProof="0" dirty="0" err="1" smtClean="0"/>
            <a:t>Sexual</a:t>
          </a:r>
          <a:r>
            <a:rPr lang="hu-HU" noProof="0" dirty="0" smtClean="0"/>
            <a:t> </a:t>
          </a:r>
          <a:r>
            <a:rPr lang="hu-HU" noProof="0" dirty="0" err="1" smtClean="0"/>
            <a:t>health</a:t>
          </a:r>
          <a:r>
            <a:rPr lang="hu-HU" noProof="0" dirty="0" smtClean="0"/>
            <a:t> </a:t>
          </a:r>
          <a:r>
            <a:rPr lang="hu-HU" noProof="0" dirty="0" err="1" smtClean="0"/>
            <a:t>care</a:t>
          </a:r>
          <a:endParaRPr lang="en-US" noProof="0" dirty="0"/>
        </a:p>
      </dgm:t>
    </dgm:pt>
    <dgm:pt modelId="{52E4AB9D-67C2-43ED-8D42-E9387FB3E820}" type="parTrans" cxnId="{B2EC7749-2554-41A5-84EB-B05BB53B2747}">
      <dgm:prSet/>
      <dgm:spPr/>
      <dgm:t>
        <a:bodyPr/>
        <a:lstStyle/>
        <a:p>
          <a:endParaRPr lang="en-US" noProof="0" dirty="0"/>
        </a:p>
      </dgm:t>
    </dgm:pt>
    <dgm:pt modelId="{D2F44E82-2B2D-41A0-BE74-12ECC836F14D}" type="sibTrans" cxnId="{B2EC7749-2554-41A5-84EB-B05BB53B2747}">
      <dgm:prSet/>
      <dgm:spPr/>
      <dgm:t>
        <a:bodyPr/>
        <a:lstStyle/>
        <a:p>
          <a:endParaRPr lang="en-US" noProof="0" dirty="0"/>
        </a:p>
      </dgm:t>
    </dgm:pt>
    <dgm:pt modelId="{42EC4447-EFEC-45A0-956C-530B17464E00}">
      <dgm:prSet phldrT="[Szöveg]"/>
      <dgm:spPr/>
      <dgm:t>
        <a:bodyPr/>
        <a:lstStyle/>
        <a:p>
          <a:r>
            <a:rPr lang="hu-HU" noProof="0" dirty="0" err="1" smtClean="0"/>
            <a:t>Supportive</a:t>
          </a:r>
          <a:r>
            <a:rPr lang="hu-HU" noProof="0" dirty="0" smtClean="0"/>
            <a:t> </a:t>
          </a:r>
          <a:r>
            <a:rPr lang="hu-HU" noProof="0" dirty="0" err="1" smtClean="0"/>
            <a:t>environment</a:t>
          </a:r>
          <a:endParaRPr lang="en-US" noProof="0" dirty="0"/>
        </a:p>
      </dgm:t>
    </dgm:pt>
    <dgm:pt modelId="{38093FD4-E8DA-4861-B988-908433DE1307}" type="parTrans" cxnId="{CD250C06-5759-4432-B0F9-FA11BA9A05B9}">
      <dgm:prSet/>
      <dgm:spPr/>
      <dgm:t>
        <a:bodyPr/>
        <a:lstStyle/>
        <a:p>
          <a:endParaRPr lang="en-US" noProof="0" dirty="0"/>
        </a:p>
      </dgm:t>
    </dgm:pt>
    <dgm:pt modelId="{16ADA035-B862-456A-8AFA-DD5A2DAFCFB5}" type="sibTrans" cxnId="{CD250C06-5759-4432-B0F9-FA11BA9A05B9}">
      <dgm:prSet/>
      <dgm:spPr/>
      <dgm:t>
        <a:bodyPr/>
        <a:lstStyle/>
        <a:p>
          <a:endParaRPr lang="en-US" noProof="0" dirty="0"/>
        </a:p>
      </dgm:t>
    </dgm:pt>
    <dgm:pt modelId="{0029EF17-0C22-4D0E-805C-884EC733825A}">
      <dgm:prSet phldrT="[Szöveg]" custT="1"/>
      <dgm:spPr/>
      <dgm:t>
        <a:bodyPr/>
        <a:lstStyle/>
        <a:p>
          <a:r>
            <a:rPr lang="en-US" sz="1800" noProof="0" dirty="0" smtClean="0"/>
            <a:t>General health</a:t>
          </a:r>
          <a:endParaRPr lang="en-US" sz="1800" noProof="0" dirty="0"/>
        </a:p>
      </dgm:t>
    </dgm:pt>
    <dgm:pt modelId="{8DCA70F5-3B93-45EF-9C16-AAC6DE1BB1EA}" type="parTrans" cxnId="{246E7087-9F64-4508-9D61-D434F06F2DE0}">
      <dgm:prSet/>
      <dgm:spPr/>
      <dgm:t>
        <a:bodyPr/>
        <a:lstStyle/>
        <a:p>
          <a:endParaRPr lang="en-US" noProof="0" dirty="0"/>
        </a:p>
      </dgm:t>
    </dgm:pt>
    <dgm:pt modelId="{0763C10F-7193-4F1A-A374-FE2CF248911E}" type="sibTrans" cxnId="{246E7087-9F64-4508-9D61-D434F06F2DE0}">
      <dgm:prSet/>
      <dgm:spPr/>
      <dgm:t>
        <a:bodyPr/>
        <a:lstStyle/>
        <a:p>
          <a:endParaRPr lang="en-US" noProof="0" dirty="0"/>
        </a:p>
      </dgm:t>
    </dgm:pt>
    <dgm:pt modelId="{4050A99C-0267-445F-A5E9-3BE98A73053F}" type="pres">
      <dgm:prSet presAssocID="{E858769D-0B26-4BA4-8BF3-B9DEB9B5819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8BC3714-457D-4780-BCCF-20FA0E86FDEF}" type="pres">
      <dgm:prSet presAssocID="{E858769D-0B26-4BA4-8BF3-B9DEB9B58197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hu-HU"/>
        </a:p>
      </dgm:t>
    </dgm:pt>
    <dgm:pt modelId="{F8D43818-FF7A-46E1-9D9D-A55DEE123901}" type="pres">
      <dgm:prSet presAssocID="{E858769D-0B26-4BA4-8BF3-B9DEB9B58197}" presName="linearProcess" presStyleCnt="0"/>
      <dgm:spPr/>
    </dgm:pt>
    <dgm:pt modelId="{4E1FC31E-74C6-4DB9-A158-00F450E501D8}" type="pres">
      <dgm:prSet presAssocID="{7D5EBC33-EB50-4881-8B60-943D250BDE08}" presName="textNode" presStyleLbl="node1" presStyleIdx="0" presStyleCnt="6" custScaleX="77467" custScaleY="42870" custLinFactNeighborX="-2866" custLinFactNeighborY="-774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673969-A5E1-40E7-A6DE-E917AF9B3486}" type="pres">
      <dgm:prSet presAssocID="{7434605E-6865-4078-B6C6-4B2837284B7A}" presName="sibTrans" presStyleCnt="0"/>
      <dgm:spPr/>
    </dgm:pt>
    <dgm:pt modelId="{5A644F7A-1883-4BB2-AC89-1E274BCE9859}" type="pres">
      <dgm:prSet presAssocID="{77498A7D-144B-4897-ACE7-17B2C216149D}" presName="textNode" presStyleLbl="node1" presStyleIdx="1" presStyleCnt="6" custLinFactX="89897" custLinFactNeighborX="100000" custLinFactNeighborY="1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B29032-6E0E-4D55-B3FF-084C6000E413}" type="pres">
      <dgm:prSet presAssocID="{8F99FCE0-3D5B-4EB1-82D3-844CC11E4ED3}" presName="sibTrans" presStyleCnt="0"/>
      <dgm:spPr/>
    </dgm:pt>
    <dgm:pt modelId="{29B9305C-6A13-4F81-B283-7F876E2F2EF5}" type="pres">
      <dgm:prSet presAssocID="{130A5C8C-5AC7-4E52-9DCB-B376E2DA86BB}" presName="textNode" presStyleLbl="node1" presStyleIdx="2" presStyleCnt="6" custScaleX="77467" custScaleY="42870" custLinFactX="-177765" custLinFactNeighborX="-200000" custLinFactNeighborY="-250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8C30D4-EA3B-4979-B887-3C7EFD78A7D7}" type="pres">
      <dgm:prSet presAssocID="{FFDE7580-FCFB-425E-9D5C-037E7B3D33EA}" presName="sibTrans" presStyleCnt="0"/>
      <dgm:spPr/>
    </dgm:pt>
    <dgm:pt modelId="{D9D5EE4C-C4E6-4152-BEB0-EF119A66D55D}" type="pres">
      <dgm:prSet presAssocID="{C0751035-A2B5-45EB-AD4E-0C25D177A691}" presName="textNode" presStyleLbl="node1" presStyleIdx="3" presStyleCnt="6" custScaleX="77467" custScaleY="42870" custLinFactX="-255232" custLinFactNeighborX="-300000" custLinFactNeighborY="277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DF861C-2550-4F6D-9B81-76913FFEF2F4}" type="pres">
      <dgm:prSet presAssocID="{D2F44E82-2B2D-41A0-BE74-12ECC836F14D}" presName="sibTrans" presStyleCnt="0"/>
      <dgm:spPr/>
    </dgm:pt>
    <dgm:pt modelId="{F8C84CE0-3A1E-4687-8D71-33B6F94FE7F4}" type="pres">
      <dgm:prSet presAssocID="{42EC4447-EFEC-45A0-956C-530B17464E00}" presName="textNode" presStyleLbl="node1" presStyleIdx="4" presStyleCnt="6" custScaleX="77467" custScaleY="42870" custLinFactX="-332699" custLinFactNeighborX="-400000" custLinFactNeighborY="795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7C75AC-ABA9-4709-A0D8-F78B9AC8FF98}" type="pres">
      <dgm:prSet presAssocID="{16ADA035-B862-456A-8AFA-DD5A2DAFCFB5}" presName="sibTrans" presStyleCnt="0"/>
      <dgm:spPr/>
    </dgm:pt>
    <dgm:pt modelId="{F8D4AB1D-54C5-4051-9546-1C73E353249C}" type="pres">
      <dgm:prSet presAssocID="{0029EF17-0C22-4D0E-805C-884EC733825A}" presName="textNode" presStyleLbl="node1" presStyleIdx="5" presStyleCnt="6" custLinFactX="133063" custLinFactNeighborX="200000" custLinFactNeighborY="18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EC7749-2554-41A5-84EB-B05BB53B2747}" srcId="{E858769D-0B26-4BA4-8BF3-B9DEB9B58197}" destId="{C0751035-A2B5-45EB-AD4E-0C25D177A691}" srcOrd="3" destOrd="0" parTransId="{52E4AB9D-67C2-43ED-8D42-E9387FB3E820}" sibTransId="{D2F44E82-2B2D-41A0-BE74-12ECC836F14D}"/>
    <dgm:cxn modelId="{5CA66745-69E4-4157-A486-3E5790F73338}" srcId="{E858769D-0B26-4BA4-8BF3-B9DEB9B58197}" destId="{7D5EBC33-EB50-4881-8B60-943D250BDE08}" srcOrd="0" destOrd="0" parTransId="{05F63C31-3DD2-422B-B392-E93EA123AD8D}" sibTransId="{7434605E-6865-4078-B6C6-4B2837284B7A}"/>
    <dgm:cxn modelId="{7112D8C8-FCDC-4C19-9314-DD387B4AB609}" type="presOf" srcId="{C0751035-A2B5-45EB-AD4E-0C25D177A691}" destId="{D9D5EE4C-C4E6-4152-BEB0-EF119A66D55D}" srcOrd="0" destOrd="0" presId="urn:microsoft.com/office/officeart/2005/8/layout/hProcess9"/>
    <dgm:cxn modelId="{30E43416-0D98-4A4B-8459-2C110B9F4AF8}" srcId="{E858769D-0B26-4BA4-8BF3-B9DEB9B58197}" destId="{130A5C8C-5AC7-4E52-9DCB-B376E2DA86BB}" srcOrd="2" destOrd="0" parTransId="{BB297E74-DC0D-477D-BC14-22FB646B163B}" sibTransId="{FFDE7580-FCFB-425E-9D5C-037E7B3D33EA}"/>
    <dgm:cxn modelId="{246E7087-9F64-4508-9D61-D434F06F2DE0}" srcId="{E858769D-0B26-4BA4-8BF3-B9DEB9B58197}" destId="{0029EF17-0C22-4D0E-805C-884EC733825A}" srcOrd="5" destOrd="0" parTransId="{8DCA70F5-3B93-45EF-9C16-AAC6DE1BB1EA}" sibTransId="{0763C10F-7193-4F1A-A374-FE2CF248911E}"/>
    <dgm:cxn modelId="{8C28065B-6D13-44F5-83E7-AAF470909394}" type="presOf" srcId="{77498A7D-144B-4897-ACE7-17B2C216149D}" destId="{5A644F7A-1883-4BB2-AC89-1E274BCE9859}" srcOrd="0" destOrd="0" presId="urn:microsoft.com/office/officeart/2005/8/layout/hProcess9"/>
    <dgm:cxn modelId="{52874263-C05D-4D1E-83E4-6756BC1947BD}" type="presOf" srcId="{E858769D-0B26-4BA4-8BF3-B9DEB9B58197}" destId="{4050A99C-0267-445F-A5E9-3BE98A73053F}" srcOrd="0" destOrd="0" presId="urn:microsoft.com/office/officeart/2005/8/layout/hProcess9"/>
    <dgm:cxn modelId="{4F1E6084-FAF3-460C-9243-BDD907D5F3C8}" srcId="{E858769D-0B26-4BA4-8BF3-B9DEB9B58197}" destId="{77498A7D-144B-4897-ACE7-17B2C216149D}" srcOrd="1" destOrd="0" parTransId="{D4B94DC9-81F9-4A5A-8B10-961C51A49EC0}" sibTransId="{8F99FCE0-3D5B-4EB1-82D3-844CC11E4ED3}"/>
    <dgm:cxn modelId="{D6C6C235-78CE-49D4-9451-315F2FEC667D}" type="presOf" srcId="{130A5C8C-5AC7-4E52-9DCB-B376E2DA86BB}" destId="{29B9305C-6A13-4F81-B283-7F876E2F2EF5}" srcOrd="0" destOrd="0" presId="urn:microsoft.com/office/officeart/2005/8/layout/hProcess9"/>
    <dgm:cxn modelId="{CD250C06-5759-4432-B0F9-FA11BA9A05B9}" srcId="{E858769D-0B26-4BA4-8BF3-B9DEB9B58197}" destId="{42EC4447-EFEC-45A0-956C-530B17464E00}" srcOrd="4" destOrd="0" parTransId="{38093FD4-E8DA-4861-B988-908433DE1307}" sibTransId="{16ADA035-B862-456A-8AFA-DD5A2DAFCFB5}"/>
    <dgm:cxn modelId="{CA5F9920-AB6B-4C08-838B-2506FC768A6E}" type="presOf" srcId="{42EC4447-EFEC-45A0-956C-530B17464E00}" destId="{F8C84CE0-3A1E-4687-8D71-33B6F94FE7F4}" srcOrd="0" destOrd="0" presId="urn:microsoft.com/office/officeart/2005/8/layout/hProcess9"/>
    <dgm:cxn modelId="{1815C5F0-C1E2-486C-88A5-CDD480CDA280}" type="presOf" srcId="{0029EF17-0C22-4D0E-805C-884EC733825A}" destId="{F8D4AB1D-54C5-4051-9546-1C73E353249C}" srcOrd="0" destOrd="0" presId="urn:microsoft.com/office/officeart/2005/8/layout/hProcess9"/>
    <dgm:cxn modelId="{79C1181B-AC09-4E73-9089-3DCD328D164D}" type="presOf" srcId="{7D5EBC33-EB50-4881-8B60-943D250BDE08}" destId="{4E1FC31E-74C6-4DB9-A158-00F450E501D8}" srcOrd="0" destOrd="0" presId="urn:microsoft.com/office/officeart/2005/8/layout/hProcess9"/>
    <dgm:cxn modelId="{4BAB41C0-D688-45B7-87A5-64924AFF5F36}" type="presParOf" srcId="{4050A99C-0267-445F-A5E9-3BE98A73053F}" destId="{68BC3714-457D-4780-BCCF-20FA0E86FDEF}" srcOrd="0" destOrd="0" presId="urn:microsoft.com/office/officeart/2005/8/layout/hProcess9"/>
    <dgm:cxn modelId="{4A3A3617-C7FD-4B07-B306-BF2324DDD65C}" type="presParOf" srcId="{4050A99C-0267-445F-A5E9-3BE98A73053F}" destId="{F8D43818-FF7A-46E1-9D9D-A55DEE123901}" srcOrd="1" destOrd="0" presId="urn:microsoft.com/office/officeart/2005/8/layout/hProcess9"/>
    <dgm:cxn modelId="{30C00107-7279-4506-A7D1-FABB51826712}" type="presParOf" srcId="{F8D43818-FF7A-46E1-9D9D-A55DEE123901}" destId="{4E1FC31E-74C6-4DB9-A158-00F450E501D8}" srcOrd="0" destOrd="0" presId="urn:microsoft.com/office/officeart/2005/8/layout/hProcess9"/>
    <dgm:cxn modelId="{67AA982B-CB01-4ACB-A015-B9C94F0980FC}" type="presParOf" srcId="{F8D43818-FF7A-46E1-9D9D-A55DEE123901}" destId="{D1673969-A5E1-40E7-A6DE-E917AF9B3486}" srcOrd="1" destOrd="0" presId="urn:microsoft.com/office/officeart/2005/8/layout/hProcess9"/>
    <dgm:cxn modelId="{B64C5181-CB66-4B43-8388-50F37EC7C8A6}" type="presParOf" srcId="{F8D43818-FF7A-46E1-9D9D-A55DEE123901}" destId="{5A644F7A-1883-4BB2-AC89-1E274BCE9859}" srcOrd="2" destOrd="0" presId="urn:microsoft.com/office/officeart/2005/8/layout/hProcess9"/>
    <dgm:cxn modelId="{B97402B3-2F02-421C-851F-521AE894F8B0}" type="presParOf" srcId="{F8D43818-FF7A-46E1-9D9D-A55DEE123901}" destId="{1CB29032-6E0E-4D55-B3FF-084C6000E413}" srcOrd="3" destOrd="0" presId="urn:microsoft.com/office/officeart/2005/8/layout/hProcess9"/>
    <dgm:cxn modelId="{B2B5ECF9-9B66-4CEF-8EED-71869819FC98}" type="presParOf" srcId="{F8D43818-FF7A-46E1-9D9D-A55DEE123901}" destId="{29B9305C-6A13-4F81-B283-7F876E2F2EF5}" srcOrd="4" destOrd="0" presId="urn:microsoft.com/office/officeart/2005/8/layout/hProcess9"/>
    <dgm:cxn modelId="{6316C148-8C92-412E-B879-CF6694DA0926}" type="presParOf" srcId="{F8D43818-FF7A-46E1-9D9D-A55DEE123901}" destId="{E98C30D4-EA3B-4979-B887-3C7EFD78A7D7}" srcOrd="5" destOrd="0" presId="urn:microsoft.com/office/officeart/2005/8/layout/hProcess9"/>
    <dgm:cxn modelId="{327068CE-BE0F-45D7-96E2-CD138341C257}" type="presParOf" srcId="{F8D43818-FF7A-46E1-9D9D-A55DEE123901}" destId="{D9D5EE4C-C4E6-4152-BEB0-EF119A66D55D}" srcOrd="6" destOrd="0" presId="urn:microsoft.com/office/officeart/2005/8/layout/hProcess9"/>
    <dgm:cxn modelId="{191588E2-CF92-4E14-BE29-7142D9BD9F7F}" type="presParOf" srcId="{F8D43818-FF7A-46E1-9D9D-A55DEE123901}" destId="{D3DF861C-2550-4F6D-9B81-76913FFEF2F4}" srcOrd="7" destOrd="0" presId="urn:microsoft.com/office/officeart/2005/8/layout/hProcess9"/>
    <dgm:cxn modelId="{D2DBA002-8863-443E-A9A1-37359FA3BA1C}" type="presParOf" srcId="{F8D43818-FF7A-46E1-9D9D-A55DEE123901}" destId="{F8C84CE0-3A1E-4687-8D71-33B6F94FE7F4}" srcOrd="8" destOrd="0" presId="urn:microsoft.com/office/officeart/2005/8/layout/hProcess9"/>
    <dgm:cxn modelId="{2BFB0372-4068-42CC-B12F-C2FB1DDB37A2}" type="presParOf" srcId="{F8D43818-FF7A-46E1-9D9D-A55DEE123901}" destId="{7B7C75AC-ABA9-4709-A0D8-F78B9AC8FF98}" srcOrd="9" destOrd="0" presId="urn:microsoft.com/office/officeart/2005/8/layout/hProcess9"/>
    <dgm:cxn modelId="{912E9D26-811F-4F9D-BDAD-576DDB3AACA3}" type="presParOf" srcId="{F8D43818-FF7A-46E1-9D9D-A55DEE123901}" destId="{F8D4AB1D-54C5-4051-9546-1C73E353249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E0647-857E-4F1B-AFC0-3F41FBF887D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74BA8A6-6445-47B5-9366-B77A3B8FC814}">
      <dgm:prSet phldrT="[Szöveg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Sexual </a:t>
          </a:r>
          <a:r>
            <a:rPr lang="hu-H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dysfunctions</a:t>
          </a:r>
          <a:endParaRPr lang="hu-H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D11BD-D58A-4FA5-888A-1AD625159D6F}" type="parTrans" cxnId="{76D8CD3C-E020-434A-8D1A-329D65066CA4}">
      <dgm:prSet/>
      <dgm:spPr/>
      <dgm:t>
        <a:bodyPr/>
        <a:lstStyle/>
        <a:p>
          <a:endParaRPr lang="hu-HU"/>
        </a:p>
      </dgm:t>
    </dgm:pt>
    <dgm:pt modelId="{812555C7-CB4D-4E89-B190-9F704422031B}" type="sibTrans" cxnId="{76D8CD3C-E020-434A-8D1A-329D65066CA4}">
      <dgm:prSet/>
      <dgm:spPr/>
      <dgm:t>
        <a:bodyPr/>
        <a:lstStyle/>
        <a:p>
          <a:endParaRPr lang="hu-HU"/>
        </a:p>
      </dgm:t>
    </dgm:pt>
    <dgm:pt modelId="{D5D9C394-CBA0-40EC-8036-7D82CCAF2D99}">
      <dgm:prSet phldrT="[Szöveg]" custT="1"/>
      <dgm:spPr/>
      <dgm:t>
        <a:bodyPr/>
        <a:lstStyle/>
        <a:p>
          <a:r>
            <a:rPr lang="hu-HU" sz="2400" dirty="0" err="1" smtClean="0"/>
            <a:t>Hopelessness</a:t>
          </a:r>
          <a:r>
            <a:rPr lang="hu-HU" sz="2400" dirty="0" smtClean="0"/>
            <a:t>, </a:t>
          </a:r>
          <a:r>
            <a:rPr lang="hu-HU" sz="2400" dirty="0" err="1" smtClean="0"/>
            <a:t>frustration</a:t>
          </a:r>
          <a:r>
            <a:rPr lang="hu-HU" sz="2400" dirty="0" smtClean="0"/>
            <a:t>, </a:t>
          </a:r>
          <a:r>
            <a:rPr lang="hu-HU" sz="2400" dirty="0" err="1" smtClean="0"/>
            <a:t>anger</a:t>
          </a:r>
          <a:endParaRPr lang="hu-HU" sz="2400" dirty="0"/>
        </a:p>
      </dgm:t>
    </dgm:pt>
    <dgm:pt modelId="{5EEB6B74-7CF7-4E45-9D7C-BBDB414ED4DB}" type="parTrans" cxnId="{7171D083-0680-4EB2-BC2F-10526DA09E7C}">
      <dgm:prSet/>
      <dgm:spPr/>
      <dgm:t>
        <a:bodyPr/>
        <a:lstStyle/>
        <a:p>
          <a:endParaRPr lang="hu-HU"/>
        </a:p>
      </dgm:t>
    </dgm:pt>
    <dgm:pt modelId="{43279E7C-99D7-41BA-AC37-2AACFA04492A}" type="sibTrans" cxnId="{7171D083-0680-4EB2-BC2F-10526DA09E7C}">
      <dgm:prSet/>
      <dgm:spPr/>
      <dgm:t>
        <a:bodyPr/>
        <a:lstStyle/>
        <a:p>
          <a:endParaRPr lang="hu-HU"/>
        </a:p>
      </dgm:t>
    </dgm:pt>
    <dgm:pt modelId="{C405F375-01F0-47A7-B2B4-93257B6C9861}">
      <dgm:prSet phldrT="[Szöveg]"/>
      <dgm:spPr/>
      <dgm:t>
        <a:bodyPr/>
        <a:lstStyle/>
        <a:p>
          <a:r>
            <a:rPr lang="hu-HU" dirty="0" err="1" smtClean="0"/>
            <a:t>Poor</a:t>
          </a:r>
          <a:r>
            <a:rPr lang="hu-HU" dirty="0" smtClean="0"/>
            <a:t> health (</a:t>
          </a:r>
          <a:r>
            <a:rPr lang="hu-HU" dirty="0" err="1" smtClean="0"/>
            <a:t>self-report</a:t>
          </a:r>
          <a:r>
            <a:rPr lang="hu-HU" dirty="0" smtClean="0"/>
            <a:t>)</a:t>
          </a:r>
          <a:endParaRPr lang="hu-HU" dirty="0"/>
        </a:p>
      </dgm:t>
    </dgm:pt>
    <dgm:pt modelId="{C58A8E7E-3CDF-45AC-89BF-C38E656CF15E}" type="parTrans" cxnId="{D9F4E249-271D-4B81-8A40-90F3CFDC274A}">
      <dgm:prSet/>
      <dgm:spPr/>
      <dgm:t>
        <a:bodyPr/>
        <a:lstStyle/>
        <a:p>
          <a:endParaRPr lang="hu-HU"/>
        </a:p>
      </dgm:t>
    </dgm:pt>
    <dgm:pt modelId="{68CB209A-8712-49AC-A83F-0BB8106A2980}" type="sibTrans" cxnId="{D9F4E249-271D-4B81-8A40-90F3CFDC274A}">
      <dgm:prSet/>
      <dgm:spPr/>
      <dgm:t>
        <a:bodyPr/>
        <a:lstStyle/>
        <a:p>
          <a:endParaRPr lang="hu-HU"/>
        </a:p>
      </dgm:t>
    </dgm:pt>
    <dgm:pt modelId="{5A71DB71-34AA-4E95-84BB-1FBAB6C89CD0}">
      <dgm:prSet phldrT="[Szöveg]"/>
      <dgm:spPr/>
      <dgm:t>
        <a:bodyPr/>
        <a:lstStyle/>
        <a:p>
          <a:r>
            <a:rPr lang="hu-HU" dirty="0" err="1" smtClean="0"/>
            <a:t>Anxiety</a:t>
          </a:r>
          <a:r>
            <a:rPr lang="hu-HU" dirty="0" smtClean="0"/>
            <a:t>, </a:t>
          </a:r>
          <a:r>
            <a:rPr lang="hu-HU" dirty="0" err="1" smtClean="0"/>
            <a:t>depression</a:t>
          </a:r>
          <a:endParaRPr lang="hu-HU" dirty="0"/>
        </a:p>
      </dgm:t>
    </dgm:pt>
    <dgm:pt modelId="{B6533FFC-7A69-437C-8711-F26592A06D21}" type="parTrans" cxnId="{1F5252F1-890F-436C-8601-28B0623F4269}">
      <dgm:prSet/>
      <dgm:spPr/>
      <dgm:t>
        <a:bodyPr/>
        <a:lstStyle/>
        <a:p>
          <a:endParaRPr lang="hu-HU"/>
        </a:p>
      </dgm:t>
    </dgm:pt>
    <dgm:pt modelId="{55ED76E4-9DB5-4FEA-AE55-501357D22573}" type="sibTrans" cxnId="{1F5252F1-890F-436C-8601-28B0623F4269}">
      <dgm:prSet/>
      <dgm:spPr/>
      <dgm:t>
        <a:bodyPr/>
        <a:lstStyle/>
        <a:p>
          <a:endParaRPr lang="hu-HU"/>
        </a:p>
      </dgm:t>
    </dgm:pt>
    <dgm:pt modelId="{0FA6DED9-D28C-4630-ADDB-AFA6F7E36E90}">
      <dgm:prSet phldrT="[Szöveg]"/>
      <dgm:spPr/>
      <dgm:t>
        <a:bodyPr/>
        <a:lstStyle/>
        <a:p>
          <a:r>
            <a:rPr lang="hu-HU" dirty="0" err="1" smtClean="0"/>
            <a:t>Low</a:t>
          </a:r>
          <a:r>
            <a:rPr lang="hu-HU" dirty="0" smtClean="0"/>
            <a:t> </a:t>
          </a:r>
          <a:r>
            <a:rPr lang="hu-HU" dirty="0" err="1" smtClean="0"/>
            <a:t>self-esteem</a:t>
          </a:r>
          <a:endParaRPr lang="hu-HU" dirty="0"/>
        </a:p>
      </dgm:t>
    </dgm:pt>
    <dgm:pt modelId="{C63CD917-9553-4C92-831F-BF3246A84B52}" type="parTrans" cxnId="{B72ACEE5-6D21-4ECB-B1BE-05B86E53BE2F}">
      <dgm:prSet/>
      <dgm:spPr/>
      <dgm:t>
        <a:bodyPr/>
        <a:lstStyle/>
        <a:p>
          <a:endParaRPr lang="hu-HU"/>
        </a:p>
      </dgm:t>
    </dgm:pt>
    <dgm:pt modelId="{60CAC6AD-4A12-49FC-9EE3-EEF0CC7B9D58}" type="sibTrans" cxnId="{B72ACEE5-6D21-4ECB-B1BE-05B86E53BE2F}">
      <dgm:prSet/>
      <dgm:spPr/>
      <dgm:t>
        <a:bodyPr/>
        <a:lstStyle/>
        <a:p>
          <a:endParaRPr lang="hu-HU"/>
        </a:p>
      </dgm:t>
    </dgm:pt>
    <dgm:pt modelId="{E6E95807-D5EC-470E-BD44-C322B115E94F}">
      <dgm:prSet custScaleX="295032"/>
      <dgm:spPr/>
      <dgm:t>
        <a:bodyPr/>
        <a:lstStyle/>
        <a:p>
          <a:endParaRPr lang="hu-HU" dirty="0"/>
        </a:p>
      </dgm:t>
    </dgm:pt>
    <dgm:pt modelId="{BA5BC737-0D9E-468D-A158-7C352A9903E9}" type="parTrans" cxnId="{FBCBD851-B620-4C0B-A2A1-05A3D1CB694F}">
      <dgm:prSet/>
      <dgm:spPr/>
      <dgm:t>
        <a:bodyPr/>
        <a:lstStyle/>
        <a:p>
          <a:endParaRPr lang="hu-HU"/>
        </a:p>
      </dgm:t>
    </dgm:pt>
    <dgm:pt modelId="{69ECD06F-0DDD-4D26-89E4-7F90138CDB6B}" type="sibTrans" cxnId="{FBCBD851-B620-4C0B-A2A1-05A3D1CB694F}">
      <dgm:prSet/>
      <dgm:spPr/>
      <dgm:t>
        <a:bodyPr/>
        <a:lstStyle/>
        <a:p>
          <a:endParaRPr lang="hu-HU"/>
        </a:p>
      </dgm:t>
    </dgm:pt>
    <dgm:pt modelId="{03C4D4DA-99E4-4B70-BB90-ED557411659F}" type="pres">
      <dgm:prSet presAssocID="{78AE0647-857E-4F1B-AFC0-3F41FBF88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B1896BE-05BF-48F9-A42B-562488B838BC}" type="pres">
      <dgm:prSet presAssocID="{674BA8A6-6445-47B5-9366-B77A3B8FC814}" presName="centerShape" presStyleLbl="node0" presStyleIdx="0" presStyleCnt="1" custScaleX="230442" custScaleY="107210"/>
      <dgm:spPr/>
      <dgm:t>
        <a:bodyPr/>
        <a:lstStyle/>
        <a:p>
          <a:endParaRPr lang="hu-HU"/>
        </a:p>
      </dgm:t>
    </dgm:pt>
    <dgm:pt modelId="{6CDDAD96-DE77-48E4-A193-7B70EC7F4B00}" type="pres">
      <dgm:prSet presAssocID="{5EEB6B74-7CF7-4E45-9D7C-BBDB414ED4DB}" presName="parTrans" presStyleLbl="sibTrans2D1" presStyleIdx="0" presStyleCnt="4"/>
      <dgm:spPr/>
      <dgm:t>
        <a:bodyPr/>
        <a:lstStyle/>
        <a:p>
          <a:endParaRPr lang="hu-HU"/>
        </a:p>
      </dgm:t>
    </dgm:pt>
    <dgm:pt modelId="{2B3173EF-7DFC-4EF0-89F3-484FA3465E82}" type="pres">
      <dgm:prSet presAssocID="{5EEB6B74-7CF7-4E45-9D7C-BBDB414ED4DB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80CAC53D-B573-46BE-9DF6-B3A0EE7849E5}" type="pres">
      <dgm:prSet presAssocID="{D5D9C394-CBA0-40EC-8036-7D82CCAF2D99}" presName="node" presStyleLbl="node1" presStyleIdx="0" presStyleCnt="4" custScaleX="274616" custScaleY="101499" custRadScaleRad="100025" custRadScaleInc="28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749B49-1A5A-4311-8163-96B90A618368}" type="pres">
      <dgm:prSet presAssocID="{C58A8E7E-3CDF-45AC-89BF-C38E656CF15E}" presName="parTrans" presStyleLbl="sibTrans2D1" presStyleIdx="1" presStyleCnt="4"/>
      <dgm:spPr/>
      <dgm:t>
        <a:bodyPr/>
        <a:lstStyle/>
        <a:p>
          <a:endParaRPr lang="hu-HU"/>
        </a:p>
      </dgm:t>
    </dgm:pt>
    <dgm:pt modelId="{64A9DD61-9664-4895-B54F-736F9C959065}" type="pres">
      <dgm:prSet presAssocID="{C58A8E7E-3CDF-45AC-89BF-C38E656CF15E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4BB3B073-B37C-42AB-9B9B-E5EE483E731B}" type="pres">
      <dgm:prSet presAssocID="{C405F375-01F0-47A7-B2B4-93257B6C9861}" presName="node" presStyleLbl="node1" presStyleIdx="1" presStyleCnt="4" custScaleX="211617" custRadScaleRad="183108" custRadScaleInc="10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190CB2-2923-4C39-ACBA-0A8AD0A91BB3}" type="pres">
      <dgm:prSet presAssocID="{B6533FFC-7A69-437C-8711-F26592A06D21}" presName="parTrans" presStyleLbl="sibTrans2D1" presStyleIdx="2" presStyleCnt="4"/>
      <dgm:spPr/>
      <dgm:t>
        <a:bodyPr/>
        <a:lstStyle/>
        <a:p>
          <a:endParaRPr lang="hu-HU"/>
        </a:p>
      </dgm:t>
    </dgm:pt>
    <dgm:pt modelId="{6DCBA53C-F017-4A91-8DA9-FCB93A79606F}" type="pres">
      <dgm:prSet presAssocID="{B6533FFC-7A69-437C-8711-F26592A06D21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60BE2378-698D-46E1-934F-F06423841D34}" type="pres">
      <dgm:prSet presAssocID="{5A71DB71-34AA-4E95-84BB-1FBAB6C89CD0}" presName="node" presStyleLbl="node1" presStyleIdx="2" presStyleCnt="4" custScaleX="2950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FE1201-B594-4BB1-AB64-3B38E34A88B6}" type="pres">
      <dgm:prSet presAssocID="{C63CD917-9553-4C92-831F-BF3246A84B52}" presName="parTrans" presStyleLbl="sibTrans2D1" presStyleIdx="3" presStyleCnt="4"/>
      <dgm:spPr/>
      <dgm:t>
        <a:bodyPr/>
        <a:lstStyle/>
        <a:p>
          <a:endParaRPr lang="hu-HU"/>
        </a:p>
      </dgm:t>
    </dgm:pt>
    <dgm:pt modelId="{C4B229BE-A650-4E5E-A436-7CC8E4D19A2F}" type="pres">
      <dgm:prSet presAssocID="{C63CD917-9553-4C92-831F-BF3246A84B52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95B3C0AA-9E98-4F14-AD5F-7831C5EC4803}" type="pres">
      <dgm:prSet presAssocID="{0FA6DED9-D28C-4630-ADDB-AFA6F7E36E90}" presName="node" presStyleLbl="node1" presStyleIdx="3" presStyleCnt="4" custScaleX="207605" custRadScaleRad="185526" custRadScaleInc="-12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D8CD3C-E020-434A-8D1A-329D65066CA4}" srcId="{78AE0647-857E-4F1B-AFC0-3F41FBF887DC}" destId="{674BA8A6-6445-47B5-9366-B77A3B8FC814}" srcOrd="0" destOrd="0" parTransId="{8C7D11BD-D58A-4FA5-888A-1AD625159D6F}" sibTransId="{812555C7-CB4D-4E89-B190-9F704422031B}"/>
    <dgm:cxn modelId="{FBCBD851-B620-4C0B-A2A1-05A3D1CB694F}" srcId="{78AE0647-857E-4F1B-AFC0-3F41FBF887DC}" destId="{E6E95807-D5EC-470E-BD44-C322B115E94F}" srcOrd="1" destOrd="0" parTransId="{BA5BC737-0D9E-468D-A158-7C352A9903E9}" sibTransId="{69ECD06F-0DDD-4D26-89E4-7F90138CDB6B}"/>
    <dgm:cxn modelId="{CF7BE981-ED0C-480F-BB6E-9995E5E89585}" type="presOf" srcId="{78AE0647-857E-4F1B-AFC0-3F41FBF887DC}" destId="{03C4D4DA-99E4-4B70-BB90-ED557411659F}" srcOrd="0" destOrd="0" presId="urn:microsoft.com/office/officeart/2005/8/layout/radial5"/>
    <dgm:cxn modelId="{8E9E1071-59F1-481E-A8D2-167032A93597}" type="presOf" srcId="{0FA6DED9-D28C-4630-ADDB-AFA6F7E36E90}" destId="{95B3C0AA-9E98-4F14-AD5F-7831C5EC4803}" srcOrd="0" destOrd="0" presId="urn:microsoft.com/office/officeart/2005/8/layout/radial5"/>
    <dgm:cxn modelId="{17FE0256-7CCD-4EF0-B1BC-ADF24F80E924}" type="presOf" srcId="{C58A8E7E-3CDF-45AC-89BF-C38E656CF15E}" destId="{64A9DD61-9664-4895-B54F-736F9C959065}" srcOrd="1" destOrd="0" presId="urn:microsoft.com/office/officeart/2005/8/layout/radial5"/>
    <dgm:cxn modelId="{01FA83E5-456F-4E03-A29C-F27E77AA7B69}" type="presOf" srcId="{B6533FFC-7A69-437C-8711-F26592A06D21}" destId="{56190CB2-2923-4C39-ACBA-0A8AD0A91BB3}" srcOrd="0" destOrd="0" presId="urn:microsoft.com/office/officeart/2005/8/layout/radial5"/>
    <dgm:cxn modelId="{1831B36F-9E7F-4D6B-80B1-EAB4B85FF190}" type="presOf" srcId="{C405F375-01F0-47A7-B2B4-93257B6C9861}" destId="{4BB3B073-B37C-42AB-9B9B-E5EE483E731B}" srcOrd="0" destOrd="0" presId="urn:microsoft.com/office/officeart/2005/8/layout/radial5"/>
    <dgm:cxn modelId="{0D9388C0-0B5D-4C6E-BDF2-5981EAA184AE}" type="presOf" srcId="{674BA8A6-6445-47B5-9366-B77A3B8FC814}" destId="{BB1896BE-05BF-48F9-A42B-562488B838BC}" srcOrd="0" destOrd="0" presId="urn:microsoft.com/office/officeart/2005/8/layout/radial5"/>
    <dgm:cxn modelId="{7DFA3C34-E40F-4993-A536-AD23F4089E2C}" type="presOf" srcId="{5A71DB71-34AA-4E95-84BB-1FBAB6C89CD0}" destId="{60BE2378-698D-46E1-934F-F06423841D34}" srcOrd="0" destOrd="0" presId="urn:microsoft.com/office/officeart/2005/8/layout/radial5"/>
    <dgm:cxn modelId="{D9F4E249-271D-4B81-8A40-90F3CFDC274A}" srcId="{674BA8A6-6445-47B5-9366-B77A3B8FC814}" destId="{C405F375-01F0-47A7-B2B4-93257B6C9861}" srcOrd="1" destOrd="0" parTransId="{C58A8E7E-3CDF-45AC-89BF-C38E656CF15E}" sibTransId="{68CB209A-8712-49AC-A83F-0BB8106A2980}"/>
    <dgm:cxn modelId="{5950F733-2BA4-4C9C-B01C-C1E731AE2F81}" type="presOf" srcId="{B6533FFC-7A69-437C-8711-F26592A06D21}" destId="{6DCBA53C-F017-4A91-8DA9-FCB93A79606F}" srcOrd="1" destOrd="0" presId="urn:microsoft.com/office/officeart/2005/8/layout/radial5"/>
    <dgm:cxn modelId="{B72ACEE5-6D21-4ECB-B1BE-05B86E53BE2F}" srcId="{674BA8A6-6445-47B5-9366-B77A3B8FC814}" destId="{0FA6DED9-D28C-4630-ADDB-AFA6F7E36E90}" srcOrd="3" destOrd="0" parTransId="{C63CD917-9553-4C92-831F-BF3246A84B52}" sibTransId="{60CAC6AD-4A12-49FC-9EE3-EEF0CC7B9D58}"/>
    <dgm:cxn modelId="{1F5252F1-890F-436C-8601-28B0623F4269}" srcId="{674BA8A6-6445-47B5-9366-B77A3B8FC814}" destId="{5A71DB71-34AA-4E95-84BB-1FBAB6C89CD0}" srcOrd="2" destOrd="0" parTransId="{B6533FFC-7A69-437C-8711-F26592A06D21}" sibTransId="{55ED76E4-9DB5-4FEA-AE55-501357D22573}"/>
    <dgm:cxn modelId="{6451CEB9-8EA0-4EF5-90F1-58306C4ADCF1}" type="presOf" srcId="{5EEB6B74-7CF7-4E45-9D7C-BBDB414ED4DB}" destId="{6CDDAD96-DE77-48E4-A193-7B70EC7F4B00}" srcOrd="0" destOrd="0" presId="urn:microsoft.com/office/officeart/2005/8/layout/radial5"/>
    <dgm:cxn modelId="{6B8215C3-C062-431C-A887-915CC735DC77}" type="presOf" srcId="{D5D9C394-CBA0-40EC-8036-7D82CCAF2D99}" destId="{80CAC53D-B573-46BE-9DF6-B3A0EE7849E5}" srcOrd="0" destOrd="0" presId="urn:microsoft.com/office/officeart/2005/8/layout/radial5"/>
    <dgm:cxn modelId="{E532BEEF-4E88-4A94-9DD9-BD2D797E63B8}" type="presOf" srcId="{C63CD917-9553-4C92-831F-BF3246A84B52}" destId="{91FE1201-B594-4BB1-AB64-3B38E34A88B6}" srcOrd="0" destOrd="0" presId="urn:microsoft.com/office/officeart/2005/8/layout/radial5"/>
    <dgm:cxn modelId="{00DD247D-451E-4DB9-ABAD-05EDF199FB61}" type="presOf" srcId="{C63CD917-9553-4C92-831F-BF3246A84B52}" destId="{C4B229BE-A650-4E5E-A436-7CC8E4D19A2F}" srcOrd="1" destOrd="0" presId="urn:microsoft.com/office/officeart/2005/8/layout/radial5"/>
    <dgm:cxn modelId="{7171D083-0680-4EB2-BC2F-10526DA09E7C}" srcId="{674BA8A6-6445-47B5-9366-B77A3B8FC814}" destId="{D5D9C394-CBA0-40EC-8036-7D82CCAF2D99}" srcOrd="0" destOrd="0" parTransId="{5EEB6B74-7CF7-4E45-9D7C-BBDB414ED4DB}" sibTransId="{43279E7C-99D7-41BA-AC37-2AACFA04492A}"/>
    <dgm:cxn modelId="{057E63A1-62DD-4DB2-881A-EB3F6F91A013}" type="presOf" srcId="{5EEB6B74-7CF7-4E45-9D7C-BBDB414ED4DB}" destId="{2B3173EF-7DFC-4EF0-89F3-484FA3465E82}" srcOrd="1" destOrd="0" presId="urn:microsoft.com/office/officeart/2005/8/layout/radial5"/>
    <dgm:cxn modelId="{A52A70D5-7D37-42F9-A834-147EB1C3A6A0}" type="presOf" srcId="{C58A8E7E-3CDF-45AC-89BF-C38E656CF15E}" destId="{FA749B49-1A5A-4311-8163-96B90A618368}" srcOrd="0" destOrd="0" presId="urn:microsoft.com/office/officeart/2005/8/layout/radial5"/>
    <dgm:cxn modelId="{4B30862A-8DB5-4B23-8353-1A9E5CA07E2B}" type="presParOf" srcId="{03C4D4DA-99E4-4B70-BB90-ED557411659F}" destId="{BB1896BE-05BF-48F9-A42B-562488B838BC}" srcOrd="0" destOrd="0" presId="urn:microsoft.com/office/officeart/2005/8/layout/radial5"/>
    <dgm:cxn modelId="{E4D19370-D20E-457C-A010-23AA6393C9A0}" type="presParOf" srcId="{03C4D4DA-99E4-4B70-BB90-ED557411659F}" destId="{6CDDAD96-DE77-48E4-A193-7B70EC7F4B00}" srcOrd="1" destOrd="0" presId="urn:microsoft.com/office/officeart/2005/8/layout/radial5"/>
    <dgm:cxn modelId="{12200F73-AD59-4986-AA02-0D2CDFF13109}" type="presParOf" srcId="{6CDDAD96-DE77-48E4-A193-7B70EC7F4B00}" destId="{2B3173EF-7DFC-4EF0-89F3-484FA3465E82}" srcOrd="0" destOrd="0" presId="urn:microsoft.com/office/officeart/2005/8/layout/radial5"/>
    <dgm:cxn modelId="{8E49E6D2-BB4D-42EB-A6A4-390B13E41E09}" type="presParOf" srcId="{03C4D4DA-99E4-4B70-BB90-ED557411659F}" destId="{80CAC53D-B573-46BE-9DF6-B3A0EE7849E5}" srcOrd="2" destOrd="0" presId="urn:microsoft.com/office/officeart/2005/8/layout/radial5"/>
    <dgm:cxn modelId="{1864E0CF-A924-4718-8A66-A4DB907DD6EB}" type="presParOf" srcId="{03C4D4DA-99E4-4B70-BB90-ED557411659F}" destId="{FA749B49-1A5A-4311-8163-96B90A618368}" srcOrd="3" destOrd="0" presId="urn:microsoft.com/office/officeart/2005/8/layout/radial5"/>
    <dgm:cxn modelId="{D203DB4D-9BED-4099-89FD-231F420177C8}" type="presParOf" srcId="{FA749B49-1A5A-4311-8163-96B90A618368}" destId="{64A9DD61-9664-4895-B54F-736F9C959065}" srcOrd="0" destOrd="0" presId="urn:microsoft.com/office/officeart/2005/8/layout/radial5"/>
    <dgm:cxn modelId="{1F886B27-FE61-4BD9-82F6-6C0329A7CB73}" type="presParOf" srcId="{03C4D4DA-99E4-4B70-BB90-ED557411659F}" destId="{4BB3B073-B37C-42AB-9B9B-E5EE483E731B}" srcOrd="4" destOrd="0" presId="urn:microsoft.com/office/officeart/2005/8/layout/radial5"/>
    <dgm:cxn modelId="{C171DA79-BC4C-4224-A6D2-B43FAA8B21B1}" type="presParOf" srcId="{03C4D4DA-99E4-4B70-BB90-ED557411659F}" destId="{56190CB2-2923-4C39-ACBA-0A8AD0A91BB3}" srcOrd="5" destOrd="0" presId="urn:microsoft.com/office/officeart/2005/8/layout/radial5"/>
    <dgm:cxn modelId="{EFD248AB-5EFF-4CE4-8C15-644F2C136ACB}" type="presParOf" srcId="{56190CB2-2923-4C39-ACBA-0A8AD0A91BB3}" destId="{6DCBA53C-F017-4A91-8DA9-FCB93A79606F}" srcOrd="0" destOrd="0" presId="urn:microsoft.com/office/officeart/2005/8/layout/radial5"/>
    <dgm:cxn modelId="{6617D235-7865-4784-ACC4-E42B0EA191D1}" type="presParOf" srcId="{03C4D4DA-99E4-4B70-BB90-ED557411659F}" destId="{60BE2378-698D-46E1-934F-F06423841D34}" srcOrd="6" destOrd="0" presId="urn:microsoft.com/office/officeart/2005/8/layout/radial5"/>
    <dgm:cxn modelId="{4C5529E1-DD0B-453B-B862-E52EBCB0D845}" type="presParOf" srcId="{03C4D4DA-99E4-4B70-BB90-ED557411659F}" destId="{91FE1201-B594-4BB1-AB64-3B38E34A88B6}" srcOrd="7" destOrd="0" presId="urn:microsoft.com/office/officeart/2005/8/layout/radial5"/>
    <dgm:cxn modelId="{96FEF7C0-1435-494C-BA71-8CA891438E8D}" type="presParOf" srcId="{91FE1201-B594-4BB1-AB64-3B38E34A88B6}" destId="{C4B229BE-A650-4E5E-A436-7CC8E4D19A2F}" srcOrd="0" destOrd="0" presId="urn:microsoft.com/office/officeart/2005/8/layout/radial5"/>
    <dgm:cxn modelId="{F23DF867-8C69-413D-B688-CE2202BFFD8A}" type="presParOf" srcId="{03C4D4DA-99E4-4B70-BB90-ED557411659F}" destId="{95B3C0AA-9E98-4F14-AD5F-7831C5EC480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44D51-3AE0-4121-A45C-6C2830E565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F4A2C66-A997-41F8-8DBA-FB28B76B91E4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Female sexual </a:t>
          </a:r>
          <a:r>
            <a:rPr lang="hu-H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dysfunction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4C044A-67E7-4478-8005-BA568D402707}" type="parTrans" cxnId="{81AAF899-66BC-48B1-AF82-B27DEE4D0F29}">
      <dgm:prSet/>
      <dgm:spPr/>
      <dgm:t>
        <a:bodyPr/>
        <a:lstStyle/>
        <a:p>
          <a:endParaRPr lang="hu-HU"/>
        </a:p>
      </dgm:t>
    </dgm:pt>
    <dgm:pt modelId="{B26000DB-F3A1-49B7-B803-E046039AA762}" type="sibTrans" cxnId="{81AAF899-66BC-48B1-AF82-B27DEE4D0F29}">
      <dgm:prSet/>
      <dgm:spPr/>
      <dgm:t>
        <a:bodyPr/>
        <a:lstStyle/>
        <a:p>
          <a:endParaRPr lang="hu-HU"/>
        </a:p>
      </dgm:t>
    </dgm:pt>
    <dgm:pt modelId="{5F103E4C-8EF7-452D-9318-9D1A2EEBC626}">
      <dgm:prSet phldrT="[Szöveg]"/>
      <dgm:spPr/>
      <dgm:t>
        <a:bodyPr/>
        <a:lstStyle/>
        <a:p>
          <a:r>
            <a:rPr lang="hu-HU" dirty="0" err="1" smtClean="0"/>
            <a:t>Early</a:t>
          </a:r>
          <a:r>
            <a:rPr lang="hu-HU" dirty="0" smtClean="0"/>
            <a:t> </a:t>
          </a:r>
          <a:r>
            <a:rPr lang="hu-HU" dirty="0" err="1" smtClean="0"/>
            <a:t>pornography</a:t>
          </a:r>
          <a:endParaRPr lang="hu-HU" dirty="0"/>
        </a:p>
      </dgm:t>
    </dgm:pt>
    <dgm:pt modelId="{38B60133-012B-45A2-9467-EB1503ACAE53}" type="parTrans" cxnId="{7F760A22-A89E-4FAD-AA92-96ECA41E3008}">
      <dgm:prSet/>
      <dgm:spPr/>
      <dgm:t>
        <a:bodyPr/>
        <a:lstStyle/>
        <a:p>
          <a:endParaRPr lang="hu-HU"/>
        </a:p>
      </dgm:t>
    </dgm:pt>
    <dgm:pt modelId="{463CCB00-819C-47BB-9367-4B6558F9A980}" type="sibTrans" cxnId="{7F760A22-A89E-4FAD-AA92-96ECA41E3008}">
      <dgm:prSet/>
      <dgm:spPr/>
      <dgm:t>
        <a:bodyPr/>
        <a:lstStyle/>
        <a:p>
          <a:endParaRPr lang="hu-HU"/>
        </a:p>
      </dgm:t>
    </dgm:pt>
    <dgm:pt modelId="{4FD98603-13D8-47F2-9CE2-D4CB3F97EB32}">
      <dgm:prSet phldrT="[Szöveg]"/>
      <dgm:spPr/>
      <dgm:t>
        <a:bodyPr/>
        <a:lstStyle/>
        <a:p>
          <a:r>
            <a:rPr lang="hu-HU" dirty="0" err="1" smtClean="0"/>
            <a:t>Negative</a:t>
          </a:r>
          <a:r>
            <a:rPr lang="hu-HU" dirty="0" smtClean="0"/>
            <a:t> sexual </a:t>
          </a:r>
          <a:r>
            <a:rPr lang="hu-HU" dirty="0" err="1" smtClean="0"/>
            <a:t>experience</a:t>
          </a:r>
          <a:endParaRPr lang="hu-HU" dirty="0"/>
        </a:p>
      </dgm:t>
    </dgm:pt>
    <dgm:pt modelId="{FB992E6C-9B5F-4C9F-A68A-C5A1AA6CEF0E}" type="parTrans" cxnId="{1825636E-6C72-4DF8-A3DD-1B6B59745E83}">
      <dgm:prSet/>
      <dgm:spPr/>
      <dgm:t>
        <a:bodyPr/>
        <a:lstStyle/>
        <a:p>
          <a:endParaRPr lang="hu-HU"/>
        </a:p>
      </dgm:t>
    </dgm:pt>
    <dgm:pt modelId="{CF23EAA1-1909-4433-9273-0E588DEB330A}" type="sibTrans" cxnId="{1825636E-6C72-4DF8-A3DD-1B6B59745E83}">
      <dgm:prSet/>
      <dgm:spPr/>
      <dgm:t>
        <a:bodyPr/>
        <a:lstStyle/>
        <a:p>
          <a:endParaRPr lang="hu-HU"/>
        </a:p>
      </dgm:t>
    </dgm:pt>
    <dgm:pt modelId="{4CD19895-8E8B-4870-8AFA-782D39CE8AEE}">
      <dgm:prSet phldrT="[Szöveg]"/>
      <dgm:spPr/>
      <dgm:t>
        <a:bodyPr/>
        <a:lstStyle/>
        <a:p>
          <a:r>
            <a:rPr lang="hu-HU" dirty="0" err="1" smtClean="0"/>
            <a:t>Negative</a:t>
          </a:r>
          <a:r>
            <a:rPr lang="hu-HU" dirty="0" smtClean="0"/>
            <a:t> </a:t>
          </a:r>
          <a:r>
            <a:rPr lang="hu-HU" dirty="0" err="1" smtClean="0"/>
            <a:t>self</a:t>
          </a:r>
          <a:r>
            <a:rPr lang="hu-HU" dirty="0" smtClean="0"/>
            <a:t>-image</a:t>
          </a:r>
          <a:endParaRPr lang="hu-HU" dirty="0"/>
        </a:p>
      </dgm:t>
    </dgm:pt>
    <dgm:pt modelId="{7ED6F0E6-E100-46DE-96D1-CEFE50C10EE3}" type="parTrans" cxnId="{28950DA9-DBEA-45DA-A4EA-E4BE7813161E}">
      <dgm:prSet/>
      <dgm:spPr/>
      <dgm:t>
        <a:bodyPr/>
        <a:lstStyle/>
        <a:p>
          <a:endParaRPr lang="hu-HU"/>
        </a:p>
      </dgm:t>
    </dgm:pt>
    <dgm:pt modelId="{ECCECDD4-B61C-44DE-8CCC-EF510E2F931B}" type="sibTrans" cxnId="{28950DA9-DBEA-45DA-A4EA-E4BE7813161E}">
      <dgm:prSet/>
      <dgm:spPr/>
      <dgm:t>
        <a:bodyPr/>
        <a:lstStyle/>
        <a:p>
          <a:endParaRPr lang="hu-HU"/>
        </a:p>
      </dgm:t>
    </dgm:pt>
    <dgm:pt modelId="{F3A0979A-C01D-4FF7-B60A-401D8E8C8850}">
      <dgm:prSet phldrT="[Szöveg]"/>
      <dgm:spPr/>
      <dgm:t>
        <a:bodyPr/>
        <a:lstStyle/>
        <a:p>
          <a:r>
            <a:rPr lang="hu-HU" dirty="0" smtClean="0"/>
            <a:t>Sexual </a:t>
          </a:r>
          <a:r>
            <a:rPr lang="hu-HU" dirty="0" err="1" smtClean="0"/>
            <a:t>abuse</a:t>
          </a:r>
          <a:endParaRPr lang="hu-HU" dirty="0"/>
        </a:p>
      </dgm:t>
    </dgm:pt>
    <dgm:pt modelId="{34ACBD29-29AB-4291-B9AC-675022DEFBC2}" type="parTrans" cxnId="{40C8C685-3288-48C5-9965-F019872ED912}">
      <dgm:prSet/>
      <dgm:spPr/>
      <dgm:t>
        <a:bodyPr/>
        <a:lstStyle/>
        <a:p>
          <a:endParaRPr lang="hu-HU"/>
        </a:p>
      </dgm:t>
    </dgm:pt>
    <dgm:pt modelId="{AC72A9AF-2237-44CB-A93B-C0999384A8C3}" type="sibTrans" cxnId="{40C8C685-3288-48C5-9965-F019872ED912}">
      <dgm:prSet/>
      <dgm:spPr/>
      <dgm:t>
        <a:bodyPr/>
        <a:lstStyle/>
        <a:p>
          <a:endParaRPr lang="hu-HU"/>
        </a:p>
      </dgm:t>
    </dgm:pt>
    <dgm:pt modelId="{5D4C4C14-F616-4FD9-A6B6-C2D7C910555C}" type="pres">
      <dgm:prSet presAssocID="{08444D51-3AE0-4121-A45C-6C2830E565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69DA758-173E-47D3-8505-F9306A4F311C}" type="pres">
      <dgm:prSet presAssocID="{9F4A2C66-A997-41F8-8DBA-FB28B76B91E4}" presName="centerShape" presStyleLbl="node0" presStyleIdx="0" presStyleCnt="1" custScaleX="144851" custScaleY="144089"/>
      <dgm:spPr/>
      <dgm:t>
        <a:bodyPr/>
        <a:lstStyle/>
        <a:p>
          <a:endParaRPr lang="hu-HU"/>
        </a:p>
      </dgm:t>
    </dgm:pt>
    <dgm:pt modelId="{000FF0D9-F07E-4034-857B-723234385562}" type="pres">
      <dgm:prSet presAssocID="{38B60133-012B-45A2-9467-EB1503ACAE53}" presName="parTrans" presStyleLbl="sibTrans2D1" presStyleIdx="0" presStyleCnt="4" custAng="10800000" custScaleX="357207" custLinFactNeighborX="1" custLinFactNeighborY="2242"/>
      <dgm:spPr/>
      <dgm:t>
        <a:bodyPr/>
        <a:lstStyle/>
        <a:p>
          <a:endParaRPr lang="hu-HU"/>
        </a:p>
      </dgm:t>
    </dgm:pt>
    <dgm:pt modelId="{98F6B08B-2041-48C7-B5CC-637F7232BCE8}" type="pres">
      <dgm:prSet presAssocID="{38B60133-012B-45A2-9467-EB1503ACAE53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9FA9C17F-3663-47A0-A6C0-430DE4208CE7}" type="pres">
      <dgm:prSet presAssocID="{5F103E4C-8EF7-452D-9318-9D1A2EEBC626}" presName="node" presStyleLbl="node1" presStyleIdx="0" presStyleCnt="4" custRadScaleRad="12759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5A5EF5-5FDE-4E70-93CF-098324CDBC5E}" type="pres">
      <dgm:prSet presAssocID="{FB992E6C-9B5F-4C9F-A68A-C5A1AA6CEF0E}" presName="parTrans" presStyleLbl="sibTrans2D1" presStyleIdx="1" presStyleCnt="4" custAng="10800567"/>
      <dgm:spPr/>
      <dgm:t>
        <a:bodyPr/>
        <a:lstStyle/>
        <a:p>
          <a:endParaRPr lang="hu-HU"/>
        </a:p>
      </dgm:t>
    </dgm:pt>
    <dgm:pt modelId="{AF26C18A-5E41-4312-8429-642AB5E77F01}" type="pres">
      <dgm:prSet presAssocID="{FB992E6C-9B5F-4C9F-A68A-C5A1AA6CEF0E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4BC0061B-D6A5-4C17-B467-4D4006197541}" type="pres">
      <dgm:prSet presAssocID="{4FD98603-13D8-47F2-9CE2-D4CB3F97EB32}" presName="node" presStyleLbl="node1" presStyleIdx="1" presStyleCnt="4" custRadScaleRad="161753" custRadScaleInc="-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0A701A-DA6A-480E-AD9E-493570BA84E7}" type="pres">
      <dgm:prSet presAssocID="{7ED6F0E6-E100-46DE-96D1-CEFE50C10EE3}" presName="parTrans" presStyleLbl="sibTrans2D1" presStyleIdx="2" presStyleCnt="4" custAng="10800000" custScaleX="327372"/>
      <dgm:spPr/>
      <dgm:t>
        <a:bodyPr/>
        <a:lstStyle/>
        <a:p>
          <a:endParaRPr lang="hu-HU"/>
        </a:p>
      </dgm:t>
    </dgm:pt>
    <dgm:pt modelId="{34A2C1C5-B8CC-4202-9498-EBFD642EEA43}" type="pres">
      <dgm:prSet presAssocID="{7ED6F0E6-E100-46DE-96D1-CEFE50C10EE3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9BDECE30-3323-46E2-81FA-7E355DC74C3C}" type="pres">
      <dgm:prSet presAssocID="{4CD19895-8E8B-4870-8AFA-782D39CE8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94C5B2-3AC0-4641-A956-0355193C5889}" type="pres">
      <dgm:prSet presAssocID="{34ACBD29-29AB-4291-B9AC-675022DEFBC2}" presName="parTrans" presStyleLbl="sibTrans2D1" presStyleIdx="3" presStyleCnt="4" custAng="10799406"/>
      <dgm:spPr/>
      <dgm:t>
        <a:bodyPr/>
        <a:lstStyle/>
        <a:p>
          <a:endParaRPr lang="hu-HU"/>
        </a:p>
      </dgm:t>
    </dgm:pt>
    <dgm:pt modelId="{8E148654-1D29-4F5E-BED4-C888D175E1E5}" type="pres">
      <dgm:prSet presAssocID="{34ACBD29-29AB-4291-B9AC-675022DEFBC2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A09058F1-9EE3-4DFF-93D7-2BBC43C4F957}" type="pres">
      <dgm:prSet presAssocID="{F3A0979A-C01D-4FF7-B60A-401D8E8C8850}" presName="node" presStyleLbl="node1" presStyleIdx="3" presStyleCnt="4" custRadScaleRad="155184" custRadScaleInc="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A70E680-9F51-4A6E-85D1-8B1187EB57C1}" type="presOf" srcId="{9F4A2C66-A997-41F8-8DBA-FB28B76B91E4}" destId="{B69DA758-173E-47D3-8505-F9306A4F311C}" srcOrd="0" destOrd="0" presId="urn:microsoft.com/office/officeart/2005/8/layout/radial5"/>
    <dgm:cxn modelId="{66703D3E-FBCE-49AA-8112-F6BE42AFEE50}" type="presOf" srcId="{34ACBD29-29AB-4291-B9AC-675022DEFBC2}" destId="{8E148654-1D29-4F5E-BED4-C888D175E1E5}" srcOrd="1" destOrd="0" presId="urn:microsoft.com/office/officeart/2005/8/layout/radial5"/>
    <dgm:cxn modelId="{C77A43D6-59BE-4CB0-BA14-BE98D519BF3C}" type="presOf" srcId="{7ED6F0E6-E100-46DE-96D1-CEFE50C10EE3}" destId="{720A701A-DA6A-480E-AD9E-493570BA84E7}" srcOrd="0" destOrd="0" presId="urn:microsoft.com/office/officeart/2005/8/layout/radial5"/>
    <dgm:cxn modelId="{6077FE4E-1B70-4611-AB9A-ED0834A4366B}" type="presOf" srcId="{FB992E6C-9B5F-4C9F-A68A-C5A1AA6CEF0E}" destId="{755A5EF5-5FDE-4E70-93CF-098324CDBC5E}" srcOrd="0" destOrd="0" presId="urn:microsoft.com/office/officeart/2005/8/layout/radial5"/>
    <dgm:cxn modelId="{3573680A-F110-4BC3-B691-B4E2D2CE3512}" type="presOf" srcId="{38B60133-012B-45A2-9467-EB1503ACAE53}" destId="{000FF0D9-F07E-4034-857B-723234385562}" srcOrd="0" destOrd="0" presId="urn:microsoft.com/office/officeart/2005/8/layout/radial5"/>
    <dgm:cxn modelId="{A08FF0D3-9AB6-45CE-BEC4-E18C003A696C}" type="presOf" srcId="{7ED6F0E6-E100-46DE-96D1-CEFE50C10EE3}" destId="{34A2C1C5-B8CC-4202-9498-EBFD642EEA43}" srcOrd="1" destOrd="0" presId="urn:microsoft.com/office/officeart/2005/8/layout/radial5"/>
    <dgm:cxn modelId="{3193740C-0FE9-4BD7-8F15-6DC78426FE3B}" type="presOf" srcId="{FB992E6C-9B5F-4C9F-A68A-C5A1AA6CEF0E}" destId="{AF26C18A-5E41-4312-8429-642AB5E77F01}" srcOrd="1" destOrd="0" presId="urn:microsoft.com/office/officeart/2005/8/layout/radial5"/>
    <dgm:cxn modelId="{E3E6729E-957E-46C1-AE87-09D993D6D21B}" type="presOf" srcId="{F3A0979A-C01D-4FF7-B60A-401D8E8C8850}" destId="{A09058F1-9EE3-4DFF-93D7-2BBC43C4F957}" srcOrd="0" destOrd="0" presId="urn:microsoft.com/office/officeart/2005/8/layout/radial5"/>
    <dgm:cxn modelId="{40C8C685-3288-48C5-9965-F019872ED912}" srcId="{9F4A2C66-A997-41F8-8DBA-FB28B76B91E4}" destId="{F3A0979A-C01D-4FF7-B60A-401D8E8C8850}" srcOrd="3" destOrd="0" parTransId="{34ACBD29-29AB-4291-B9AC-675022DEFBC2}" sibTransId="{AC72A9AF-2237-44CB-A93B-C0999384A8C3}"/>
    <dgm:cxn modelId="{80FDDD33-BB14-4957-BA56-B47A512DE5B8}" type="presOf" srcId="{5F103E4C-8EF7-452D-9318-9D1A2EEBC626}" destId="{9FA9C17F-3663-47A0-A6C0-430DE4208CE7}" srcOrd="0" destOrd="0" presId="urn:microsoft.com/office/officeart/2005/8/layout/radial5"/>
    <dgm:cxn modelId="{7F760A22-A89E-4FAD-AA92-96ECA41E3008}" srcId="{9F4A2C66-A997-41F8-8DBA-FB28B76B91E4}" destId="{5F103E4C-8EF7-452D-9318-9D1A2EEBC626}" srcOrd="0" destOrd="0" parTransId="{38B60133-012B-45A2-9467-EB1503ACAE53}" sibTransId="{463CCB00-819C-47BB-9367-4B6558F9A980}"/>
    <dgm:cxn modelId="{55C31336-B194-44E4-8023-95F4B7BC5B90}" type="presOf" srcId="{08444D51-3AE0-4121-A45C-6C2830E56570}" destId="{5D4C4C14-F616-4FD9-A6B6-C2D7C910555C}" srcOrd="0" destOrd="0" presId="urn:microsoft.com/office/officeart/2005/8/layout/radial5"/>
    <dgm:cxn modelId="{570A9C60-6A82-4B77-B7F3-04D0E0C56B76}" type="presOf" srcId="{38B60133-012B-45A2-9467-EB1503ACAE53}" destId="{98F6B08B-2041-48C7-B5CC-637F7232BCE8}" srcOrd="1" destOrd="0" presId="urn:microsoft.com/office/officeart/2005/8/layout/radial5"/>
    <dgm:cxn modelId="{28950DA9-DBEA-45DA-A4EA-E4BE7813161E}" srcId="{9F4A2C66-A997-41F8-8DBA-FB28B76B91E4}" destId="{4CD19895-8E8B-4870-8AFA-782D39CE8AEE}" srcOrd="2" destOrd="0" parTransId="{7ED6F0E6-E100-46DE-96D1-CEFE50C10EE3}" sibTransId="{ECCECDD4-B61C-44DE-8CCC-EF510E2F931B}"/>
    <dgm:cxn modelId="{81AAF899-66BC-48B1-AF82-B27DEE4D0F29}" srcId="{08444D51-3AE0-4121-A45C-6C2830E56570}" destId="{9F4A2C66-A997-41F8-8DBA-FB28B76B91E4}" srcOrd="0" destOrd="0" parTransId="{634C044A-67E7-4478-8005-BA568D402707}" sibTransId="{B26000DB-F3A1-49B7-B803-E046039AA762}"/>
    <dgm:cxn modelId="{FB8522D0-4AA8-42EF-970F-ED9BB7D810BC}" type="presOf" srcId="{4FD98603-13D8-47F2-9CE2-D4CB3F97EB32}" destId="{4BC0061B-D6A5-4C17-B467-4D4006197541}" srcOrd="0" destOrd="0" presId="urn:microsoft.com/office/officeart/2005/8/layout/radial5"/>
    <dgm:cxn modelId="{1825636E-6C72-4DF8-A3DD-1B6B59745E83}" srcId="{9F4A2C66-A997-41F8-8DBA-FB28B76B91E4}" destId="{4FD98603-13D8-47F2-9CE2-D4CB3F97EB32}" srcOrd="1" destOrd="0" parTransId="{FB992E6C-9B5F-4C9F-A68A-C5A1AA6CEF0E}" sibTransId="{CF23EAA1-1909-4433-9273-0E588DEB330A}"/>
    <dgm:cxn modelId="{E766767E-91DE-411C-AAA4-0510F10FBFCE}" type="presOf" srcId="{34ACBD29-29AB-4291-B9AC-675022DEFBC2}" destId="{6294C5B2-3AC0-4641-A956-0355193C5889}" srcOrd="0" destOrd="0" presId="urn:microsoft.com/office/officeart/2005/8/layout/radial5"/>
    <dgm:cxn modelId="{6A874EA1-1DDF-45E5-93F4-2386AB3BDC74}" type="presOf" srcId="{4CD19895-8E8B-4870-8AFA-782D39CE8AEE}" destId="{9BDECE30-3323-46E2-81FA-7E355DC74C3C}" srcOrd="0" destOrd="0" presId="urn:microsoft.com/office/officeart/2005/8/layout/radial5"/>
    <dgm:cxn modelId="{25D6192F-3893-47EC-B935-B4F25145B1B5}" type="presParOf" srcId="{5D4C4C14-F616-4FD9-A6B6-C2D7C910555C}" destId="{B69DA758-173E-47D3-8505-F9306A4F311C}" srcOrd="0" destOrd="0" presId="urn:microsoft.com/office/officeart/2005/8/layout/radial5"/>
    <dgm:cxn modelId="{46E9AEF4-67C9-415C-838C-944911A688F7}" type="presParOf" srcId="{5D4C4C14-F616-4FD9-A6B6-C2D7C910555C}" destId="{000FF0D9-F07E-4034-857B-723234385562}" srcOrd="1" destOrd="0" presId="urn:microsoft.com/office/officeart/2005/8/layout/radial5"/>
    <dgm:cxn modelId="{7BF4E4E4-A537-433D-BD51-AFE967C18343}" type="presParOf" srcId="{000FF0D9-F07E-4034-857B-723234385562}" destId="{98F6B08B-2041-48C7-B5CC-637F7232BCE8}" srcOrd="0" destOrd="0" presId="urn:microsoft.com/office/officeart/2005/8/layout/radial5"/>
    <dgm:cxn modelId="{C049EF9B-A1B1-4A4D-B3DC-1198B7AA9A6F}" type="presParOf" srcId="{5D4C4C14-F616-4FD9-A6B6-C2D7C910555C}" destId="{9FA9C17F-3663-47A0-A6C0-430DE4208CE7}" srcOrd="2" destOrd="0" presId="urn:microsoft.com/office/officeart/2005/8/layout/radial5"/>
    <dgm:cxn modelId="{C7B8C161-5B97-4525-88E7-D5C5C972F765}" type="presParOf" srcId="{5D4C4C14-F616-4FD9-A6B6-C2D7C910555C}" destId="{755A5EF5-5FDE-4E70-93CF-098324CDBC5E}" srcOrd="3" destOrd="0" presId="urn:microsoft.com/office/officeart/2005/8/layout/radial5"/>
    <dgm:cxn modelId="{E5564CBA-BB29-49D0-8AE9-695A3046822C}" type="presParOf" srcId="{755A5EF5-5FDE-4E70-93CF-098324CDBC5E}" destId="{AF26C18A-5E41-4312-8429-642AB5E77F01}" srcOrd="0" destOrd="0" presId="urn:microsoft.com/office/officeart/2005/8/layout/radial5"/>
    <dgm:cxn modelId="{B52031A4-B3BE-4DB5-BA5A-F890E30FBD05}" type="presParOf" srcId="{5D4C4C14-F616-4FD9-A6B6-C2D7C910555C}" destId="{4BC0061B-D6A5-4C17-B467-4D4006197541}" srcOrd="4" destOrd="0" presId="urn:microsoft.com/office/officeart/2005/8/layout/radial5"/>
    <dgm:cxn modelId="{2E0BF0AF-4A24-4AC4-A9EA-EDB437EB4AB1}" type="presParOf" srcId="{5D4C4C14-F616-4FD9-A6B6-C2D7C910555C}" destId="{720A701A-DA6A-480E-AD9E-493570BA84E7}" srcOrd="5" destOrd="0" presId="urn:microsoft.com/office/officeart/2005/8/layout/radial5"/>
    <dgm:cxn modelId="{BDE3A2B2-0693-4B1D-A66D-9E6B2A44CFBE}" type="presParOf" srcId="{720A701A-DA6A-480E-AD9E-493570BA84E7}" destId="{34A2C1C5-B8CC-4202-9498-EBFD642EEA43}" srcOrd="0" destOrd="0" presId="urn:microsoft.com/office/officeart/2005/8/layout/radial5"/>
    <dgm:cxn modelId="{8D8A2A27-C506-430F-9771-5EF8B08A9A24}" type="presParOf" srcId="{5D4C4C14-F616-4FD9-A6B6-C2D7C910555C}" destId="{9BDECE30-3323-46E2-81FA-7E355DC74C3C}" srcOrd="6" destOrd="0" presId="urn:microsoft.com/office/officeart/2005/8/layout/radial5"/>
    <dgm:cxn modelId="{0E09A231-308D-4BBD-BD2D-B813FEEF8050}" type="presParOf" srcId="{5D4C4C14-F616-4FD9-A6B6-C2D7C910555C}" destId="{6294C5B2-3AC0-4641-A956-0355193C5889}" srcOrd="7" destOrd="0" presId="urn:microsoft.com/office/officeart/2005/8/layout/radial5"/>
    <dgm:cxn modelId="{F119C0DC-6491-4B56-8A83-27E15B59A0FB}" type="presParOf" srcId="{6294C5B2-3AC0-4641-A956-0355193C5889}" destId="{8E148654-1D29-4F5E-BED4-C888D175E1E5}" srcOrd="0" destOrd="0" presId="urn:microsoft.com/office/officeart/2005/8/layout/radial5"/>
    <dgm:cxn modelId="{0C730B63-85A7-4369-A370-8331BEA940B9}" type="presParOf" srcId="{5D4C4C14-F616-4FD9-A6B6-C2D7C910555C}" destId="{A09058F1-9EE3-4DFF-93D7-2BBC43C4F95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C3714-457D-4780-BCCF-20FA0E86FDEF}">
      <dsp:nvSpPr>
        <dsp:cNvPr id="0" name=""/>
        <dsp:cNvSpPr/>
      </dsp:nvSpPr>
      <dsp:spPr>
        <a:xfrm>
          <a:off x="826310" y="0"/>
          <a:ext cx="9364849" cy="2846448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FC31E-74C6-4DB9-A158-00F450E501D8}">
      <dsp:nvSpPr>
        <dsp:cNvPr id="0" name=""/>
        <dsp:cNvSpPr/>
      </dsp:nvSpPr>
      <dsp:spPr>
        <a:xfrm>
          <a:off x="0" y="297374"/>
          <a:ext cx="1517356" cy="488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 err="1" smtClean="0"/>
            <a:t>Information</a:t>
          </a:r>
          <a:endParaRPr lang="en-US" sz="1200" kern="1200" noProof="0" dirty="0"/>
        </a:p>
      </dsp:txBody>
      <dsp:txXfrm>
        <a:off x="23828" y="321202"/>
        <a:ext cx="1469700" cy="440453"/>
      </dsp:txXfrm>
    </dsp:sp>
    <dsp:sp modelId="{5A644F7A-1883-4BB2-AC89-1E274BCE9859}">
      <dsp:nvSpPr>
        <dsp:cNvPr id="0" name=""/>
        <dsp:cNvSpPr/>
      </dsp:nvSpPr>
      <dsp:spPr>
        <a:xfrm>
          <a:off x="3691596" y="855927"/>
          <a:ext cx="1958713" cy="1138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err="1" smtClean="0"/>
            <a:t>Sexual</a:t>
          </a:r>
          <a:r>
            <a:rPr lang="hu-HU" sz="1800" kern="1200" noProof="0" dirty="0" smtClean="0"/>
            <a:t> </a:t>
          </a:r>
          <a:r>
            <a:rPr lang="hu-HU" sz="1800" kern="1200" noProof="0" dirty="0" err="1" smtClean="0"/>
            <a:t>health</a:t>
          </a:r>
          <a:endParaRPr lang="en-US" sz="1800" kern="1200" noProof="0" dirty="0"/>
        </a:p>
      </dsp:txBody>
      <dsp:txXfrm>
        <a:off x="3747177" y="911508"/>
        <a:ext cx="1847551" cy="1027417"/>
      </dsp:txXfrm>
    </dsp:sp>
    <dsp:sp modelId="{29B9305C-6A13-4F81-B283-7F876E2F2EF5}">
      <dsp:nvSpPr>
        <dsp:cNvPr id="0" name=""/>
        <dsp:cNvSpPr/>
      </dsp:nvSpPr>
      <dsp:spPr>
        <a:xfrm>
          <a:off x="4" y="893534"/>
          <a:ext cx="1517356" cy="488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 err="1" smtClean="0"/>
            <a:t>Knowledge</a:t>
          </a:r>
          <a:r>
            <a:rPr lang="hu-HU" sz="1200" kern="1200" noProof="0" dirty="0" smtClean="0"/>
            <a:t> </a:t>
          </a:r>
          <a:r>
            <a:rPr lang="hu-HU" sz="1200" kern="1200" noProof="0" dirty="0" err="1" smtClean="0"/>
            <a:t>about</a:t>
          </a:r>
          <a:r>
            <a:rPr lang="hu-HU" sz="1200" kern="1200" noProof="0" dirty="0" smtClean="0"/>
            <a:t> </a:t>
          </a:r>
          <a:r>
            <a:rPr lang="hu-HU" sz="1200" kern="1200" noProof="0" dirty="0" err="1" smtClean="0"/>
            <a:t>risks</a:t>
          </a:r>
          <a:endParaRPr lang="en-US" sz="1200" kern="1200" noProof="0" dirty="0"/>
        </a:p>
      </dsp:txBody>
      <dsp:txXfrm>
        <a:off x="23832" y="917362"/>
        <a:ext cx="1469700" cy="440453"/>
      </dsp:txXfrm>
    </dsp:sp>
    <dsp:sp modelId="{D9D5EE4C-C4E6-4152-BEB0-EF119A66D55D}">
      <dsp:nvSpPr>
        <dsp:cNvPr id="0" name=""/>
        <dsp:cNvSpPr/>
      </dsp:nvSpPr>
      <dsp:spPr>
        <a:xfrm>
          <a:off x="4" y="1494602"/>
          <a:ext cx="1517356" cy="488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 err="1" smtClean="0"/>
            <a:t>Sexual</a:t>
          </a:r>
          <a:r>
            <a:rPr lang="hu-HU" sz="1200" kern="1200" noProof="0" dirty="0" smtClean="0"/>
            <a:t> </a:t>
          </a:r>
          <a:r>
            <a:rPr lang="hu-HU" sz="1200" kern="1200" noProof="0" dirty="0" err="1" smtClean="0"/>
            <a:t>health</a:t>
          </a:r>
          <a:r>
            <a:rPr lang="hu-HU" sz="1200" kern="1200" noProof="0" dirty="0" smtClean="0"/>
            <a:t> </a:t>
          </a:r>
          <a:r>
            <a:rPr lang="hu-HU" sz="1200" kern="1200" noProof="0" dirty="0" err="1" smtClean="0"/>
            <a:t>care</a:t>
          </a:r>
          <a:endParaRPr lang="en-US" sz="1200" kern="1200" noProof="0" dirty="0"/>
        </a:p>
      </dsp:txBody>
      <dsp:txXfrm>
        <a:off x="23832" y="1518430"/>
        <a:ext cx="1469700" cy="440453"/>
      </dsp:txXfrm>
    </dsp:sp>
    <dsp:sp modelId="{F8C84CE0-3A1E-4687-8D71-33B6F94FE7F4}">
      <dsp:nvSpPr>
        <dsp:cNvPr id="0" name=""/>
        <dsp:cNvSpPr/>
      </dsp:nvSpPr>
      <dsp:spPr>
        <a:xfrm>
          <a:off x="4" y="2085194"/>
          <a:ext cx="1517356" cy="488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 err="1" smtClean="0"/>
            <a:t>Supportive</a:t>
          </a:r>
          <a:r>
            <a:rPr lang="hu-HU" sz="1200" kern="1200" noProof="0" dirty="0" smtClean="0"/>
            <a:t> </a:t>
          </a:r>
          <a:r>
            <a:rPr lang="hu-HU" sz="1200" kern="1200" noProof="0" dirty="0" err="1" smtClean="0"/>
            <a:t>environment</a:t>
          </a:r>
          <a:endParaRPr lang="en-US" sz="1200" kern="1200" noProof="0" dirty="0"/>
        </a:p>
      </dsp:txBody>
      <dsp:txXfrm>
        <a:off x="23832" y="2109022"/>
        <a:ext cx="1469700" cy="440453"/>
      </dsp:txXfrm>
    </dsp:sp>
    <dsp:sp modelId="{F8D4AB1D-54C5-4051-9546-1C73E353249C}">
      <dsp:nvSpPr>
        <dsp:cNvPr id="0" name=""/>
        <dsp:cNvSpPr/>
      </dsp:nvSpPr>
      <dsp:spPr>
        <a:xfrm>
          <a:off x="9058756" y="874952"/>
          <a:ext cx="1958713" cy="1138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General health</a:t>
          </a:r>
          <a:endParaRPr lang="en-US" sz="1800" kern="1200" noProof="0" dirty="0"/>
        </a:p>
      </dsp:txBody>
      <dsp:txXfrm>
        <a:off x="9114337" y="930533"/>
        <a:ext cx="1847551" cy="1027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896BE-05BF-48F9-A42B-562488B838BC}">
      <dsp:nvSpPr>
        <dsp:cNvPr id="0" name=""/>
        <dsp:cNvSpPr/>
      </dsp:nvSpPr>
      <dsp:spPr>
        <a:xfrm>
          <a:off x="3562330" y="1838867"/>
          <a:ext cx="3095976" cy="144036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Sexual </a:t>
          </a:r>
          <a:r>
            <a:rPr lang="hu-H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dysfunctions</a:t>
          </a:r>
          <a:endParaRPr lang="hu-H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5725" y="2049803"/>
        <a:ext cx="2189186" cy="1018488"/>
      </dsp:txXfrm>
    </dsp:sp>
    <dsp:sp modelId="{6CDDAD96-DE77-48E4-A193-7B70EC7F4B00}">
      <dsp:nvSpPr>
        <dsp:cNvPr id="0" name=""/>
        <dsp:cNvSpPr/>
      </dsp:nvSpPr>
      <dsp:spPr>
        <a:xfrm rot="16276869">
          <a:off x="5005004" y="1378869"/>
          <a:ext cx="253198" cy="45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/>
        </a:p>
      </dsp:txBody>
      <dsp:txXfrm>
        <a:off x="5042134" y="1508197"/>
        <a:ext cx="177239" cy="274072"/>
      </dsp:txXfrm>
    </dsp:sp>
    <dsp:sp modelId="{80CAC53D-B573-46BE-9DF6-B3A0EE7849E5}">
      <dsp:nvSpPr>
        <dsp:cNvPr id="0" name=""/>
        <dsp:cNvSpPr/>
      </dsp:nvSpPr>
      <dsp:spPr>
        <a:xfrm>
          <a:off x="3307626" y="-2317"/>
          <a:ext cx="3689451" cy="1363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Hopelessness</a:t>
          </a:r>
          <a:r>
            <a:rPr lang="hu-HU" sz="2400" kern="1200" dirty="0" smtClean="0"/>
            <a:t>, </a:t>
          </a:r>
          <a:r>
            <a:rPr lang="hu-HU" sz="2400" kern="1200" dirty="0" err="1" smtClean="0"/>
            <a:t>frustration</a:t>
          </a:r>
          <a:r>
            <a:rPr lang="hu-HU" sz="2400" kern="1200" dirty="0" smtClean="0"/>
            <a:t>, </a:t>
          </a:r>
          <a:r>
            <a:rPr lang="hu-HU" sz="2400" kern="1200" dirty="0" err="1" smtClean="0"/>
            <a:t>anger</a:t>
          </a:r>
          <a:endParaRPr lang="hu-HU" sz="2400" kern="1200" dirty="0"/>
        </a:p>
      </dsp:txBody>
      <dsp:txXfrm>
        <a:off x="3847934" y="197382"/>
        <a:ext cx="2608835" cy="964235"/>
      </dsp:txXfrm>
    </dsp:sp>
    <dsp:sp modelId="{FA749B49-1A5A-4311-8163-96B90A618368}">
      <dsp:nvSpPr>
        <dsp:cNvPr id="0" name=""/>
        <dsp:cNvSpPr/>
      </dsp:nvSpPr>
      <dsp:spPr>
        <a:xfrm rot="28188">
          <a:off x="6761994" y="2345224"/>
          <a:ext cx="250393" cy="45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/>
        </a:p>
      </dsp:txBody>
      <dsp:txXfrm>
        <a:off x="6761995" y="2436274"/>
        <a:ext cx="175275" cy="274072"/>
      </dsp:txXfrm>
    </dsp:sp>
    <dsp:sp modelId="{4BB3B073-B37C-42AB-9B9B-E5EE483E731B}">
      <dsp:nvSpPr>
        <dsp:cNvPr id="0" name=""/>
        <dsp:cNvSpPr/>
      </dsp:nvSpPr>
      <dsp:spPr>
        <a:xfrm>
          <a:off x="7130275" y="1915520"/>
          <a:ext cx="2843063" cy="1343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err="1" smtClean="0"/>
            <a:t>Poor</a:t>
          </a:r>
          <a:r>
            <a:rPr lang="hu-HU" sz="3100" kern="1200" dirty="0" smtClean="0"/>
            <a:t> health (</a:t>
          </a:r>
          <a:r>
            <a:rPr lang="hu-HU" sz="3100" kern="1200" dirty="0" err="1" smtClean="0"/>
            <a:t>self-report</a:t>
          </a:r>
          <a:r>
            <a:rPr lang="hu-HU" sz="3100" kern="1200" dirty="0" smtClean="0"/>
            <a:t>)</a:t>
          </a:r>
          <a:endParaRPr lang="hu-HU" sz="3100" kern="1200" dirty="0"/>
        </a:p>
      </dsp:txBody>
      <dsp:txXfrm>
        <a:off x="7546632" y="2112270"/>
        <a:ext cx="2010349" cy="949994"/>
      </dsp:txXfrm>
    </dsp:sp>
    <dsp:sp modelId="{56190CB2-2923-4C39-ACBA-0A8AD0A91BB3}">
      <dsp:nvSpPr>
        <dsp:cNvPr id="0" name=""/>
        <dsp:cNvSpPr/>
      </dsp:nvSpPr>
      <dsp:spPr>
        <a:xfrm rot="5400000">
          <a:off x="4981098" y="3287330"/>
          <a:ext cx="258439" cy="45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/>
        </a:p>
      </dsp:txBody>
      <dsp:txXfrm>
        <a:off x="5019864" y="3339922"/>
        <a:ext cx="180907" cy="274072"/>
      </dsp:txXfrm>
    </dsp:sp>
    <dsp:sp modelId="{60BE2378-698D-46E1-934F-F06423841D34}">
      <dsp:nvSpPr>
        <dsp:cNvPr id="0" name=""/>
        <dsp:cNvSpPr/>
      </dsp:nvSpPr>
      <dsp:spPr>
        <a:xfrm>
          <a:off x="3128448" y="3766849"/>
          <a:ext cx="3963739" cy="1343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err="1" smtClean="0"/>
            <a:t>Anxiety</a:t>
          </a:r>
          <a:r>
            <a:rPr lang="hu-HU" sz="3100" kern="1200" dirty="0" smtClean="0"/>
            <a:t>, </a:t>
          </a:r>
          <a:r>
            <a:rPr lang="hu-HU" sz="3100" kern="1200" dirty="0" err="1" smtClean="0"/>
            <a:t>depression</a:t>
          </a:r>
          <a:endParaRPr lang="hu-HU" sz="3100" kern="1200" dirty="0"/>
        </a:p>
      </dsp:txBody>
      <dsp:txXfrm>
        <a:off x="3708924" y="3963599"/>
        <a:ext cx="2802787" cy="949994"/>
      </dsp:txXfrm>
    </dsp:sp>
    <dsp:sp modelId="{91FE1201-B594-4BB1-AB64-3B38E34A88B6}">
      <dsp:nvSpPr>
        <dsp:cNvPr id="0" name=""/>
        <dsp:cNvSpPr/>
      </dsp:nvSpPr>
      <dsp:spPr>
        <a:xfrm rot="10767303">
          <a:off x="3153956" y="2347888"/>
          <a:ext cx="288820" cy="45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/>
        </a:p>
      </dsp:txBody>
      <dsp:txXfrm rot="10800000">
        <a:off x="3240600" y="2438834"/>
        <a:ext cx="202174" cy="274072"/>
      </dsp:txXfrm>
    </dsp:sp>
    <dsp:sp modelId="{95B3C0AA-9E98-4F14-AD5F-7831C5EC4803}">
      <dsp:nvSpPr>
        <dsp:cNvPr id="0" name=""/>
        <dsp:cNvSpPr/>
      </dsp:nvSpPr>
      <dsp:spPr>
        <a:xfrm>
          <a:off x="228842" y="1920466"/>
          <a:ext cx="2789162" cy="1343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err="1" smtClean="0"/>
            <a:t>Low</a:t>
          </a:r>
          <a:r>
            <a:rPr lang="hu-HU" sz="3100" kern="1200" dirty="0" smtClean="0"/>
            <a:t> </a:t>
          </a:r>
          <a:r>
            <a:rPr lang="hu-HU" sz="3100" kern="1200" dirty="0" err="1" smtClean="0"/>
            <a:t>self-esteem</a:t>
          </a:r>
          <a:endParaRPr lang="hu-HU" sz="3100" kern="1200" dirty="0"/>
        </a:p>
      </dsp:txBody>
      <dsp:txXfrm>
        <a:off x="637305" y="2117216"/>
        <a:ext cx="1972236" cy="949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A758-173E-47D3-8505-F9306A4F311C}">
      <dsp:nvSpPr>
        <dsp:cNvPr id="0" name=""/>
        <dsp:cNvSpPr/>
      </dsp:nvSpPr>
      <dsp:spPr>
        <a:xfrm>
          <a:off x="4259318" y="1629102"/>
          <a:ext cx="1996962" cy="198645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Female sexual </a:t>
          </a:r>
          <a:r>
            <a:rPr lang="hu-HU" sz="2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dysfunction</a:t>
          </a:r>
          <a:endParaRPr lang="hu-H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1766" y="1920012"/>
        <a:ext cx="1412066" cy="1404637"/>
      </dsp:txXfrm>
    </dsp:sp>
    <dsp:sp modelId="{000FF0D9-F07E-4034-857B-723234385562}">
      <dsp:nvSpPr>
        <dsp:cNvPr id="0" name=""/>
        <dsp:cNvSpPr/>
      </dsp:nvSpPr>
      <dsp:spPr>
        <a:xfrm rot="5400000">
          <a:off x="5020706" y="1283765"/>
          <a:ext cx="474189" cy="468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5091016" y="1307202"/>
        <a:ext cx="333569" cy="281240"/>
      </dsp:txXfrm>
    </dsp:sp>
    <dsp:sp modelId="{9FA9C17F-3663-47A0-A6C0-430DE4208CE7}">
      <dsp:nvSpPr>
        <dsp:cNvPr id="0" name=""/>
        <dsp:cNvSpPr/>
      </dsp:nvSpPr>
      <dsp:spPr>
        <a:xfrm>
          <a:off x="4568483" y="0"/>
          <a:ext cx="1378632" cy="1378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Early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pornography</a:t>
          </a:r>
          <a:endParaRPr lang="hu-HU" sz="1400" kern="1200" dirty="0"/>
        </a:p>
      </dsp:txBody>
      <dsp:txXfrm>
        <a:off x="4770379" y="201896"/>
        <a:ext cx="974840" cy="974840"/>
      </dsp:txXfrm>
    </dsp:sp>
    <dsp:sp modelId="{755A5EF5-5FDE-4E70-93CF-098324CDBC5E}">
      <dsp:nvSpPr>
        <dsp:cNvPr id="0" name=""/>
        <dsp:cNvSpPr/>
      </dsp:nvSpPr>
      <dsp:spPr>
        <a:xfrm rot="10800000">
          <a:off x="6571706" y="2387684"/>
          <a:ext cx="759889" cy="468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6712326" y="2481431"/>
        <a:ext cx="619269" cy="281240"/>
      </dsp:txXfrm>
    </dsp:sp>
    <dsp:sp modelId="{4BC0061B-D6A5-4C17-B467-4D4006197541}">
      <dsp:nvSpPr>
        <dsp:cNvPr id="0" name=""/>
        <dsp:cNvSpPr/>
      </dsp:nvSpPr>
      <dsp:spPr>
        <a:xfrm>
          <a:off x="7690034" y="1932500"/>
          <a:ext cx="1378632" cy="1378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Negative</a:t>
          </a:r>
          <a:r>
            <a:rPr lang="hu-HU" sz="1400" kern="1200" dirty="0" smtClean="0"/>
            <a:t> sexual </a:t>
          </a:r>
          <a:r>
            <a:rPr lang="hu-HU" sz="1400" kern="1200" dirty="0" err="1" smtClean="0"/>
            <a:t>experience</a:t>
          </a:r>
          <a:endParaRPr lang="hu-HU" sz="1400" kern="1200" dirty="0"/>
        </a:p>
      </dsp:txBody>
      <dsp:txXfrm>
        <a:off x="7891930" y="2134396"/>
        <a:ext cx="974840" cy="974840"/>
      </dsp:txXfrm>
    </dsp:sp>
    <dsp:sp modelId="{720A701A-DA6A-480E-AD9E-493570BA84E7}">
      <dsp:nvSpPr>
        <dsp:cNvPr id="0" name=""/>
        <dsp:cNvSpPr/>
      </dsp:nvSpPr>
      <dsp:spPr>
        <a:xfrm rot="16200000">
          <a:off x="5043275" y="3501123"/>
          <a:ext cx="429049" cy="468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5107633" y="3659228"/>
        <a:ext cx="300334" cy="281240"/>
      </dsp:txXfrm>
    </dsp:sp>
    <dsp:sp modelId="{9BDECE30-3323-46E2-81FA-7E355DC74C3C}">
      <dsp:nvSpPr>
        <dsp:cNvPr id="0" name=""/>
        <dsp:cNvSpPr/>
      </dsp:nvSpPr>
      <dsp:spPr>
        <a:xfrm>
          <a:off x="4568483" y="3862840"/>
          <a:ext cx="1378632" cy="1378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Negative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self</a:t>
          </a:r>
          <a:r>
            <a:rPr lang="hu-HU" sz="1400" kern="1200" dirty="0" smtClean="0"/>
            <a:t>-image</a:t>
          </a:r>
          <a:endParaRPr lang="hu-HU" sz="1400" kern="1200" dirty="0"/>
        </a:p>
      </dsp:txBody>
      <dsp:txXfrm>
        <a:off x="4770379" y="4064736"/>
        <a:ext cx="974840" cy="974840"/>
      </dsp:txXfrm>
    </dsp:sp>
    <dsp:sp modelId="{6294C5B2-3AC0-4641-A956-0355193C5889}">
      <dsp:nvSpPr>
        <dsp:cNvPr id="0" name=""/>
        <dsp:cNvSpPr/>
      </dsp:nvSpPr>
      <dsp:spPr>
        <a:xfrm>
          <a:off x="3279081" y="2387681"/>
          <a:ext cx="692700" cy="468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 rot="10800000">
        <a:off x="3279081" y="2481428"/>
        <a:ext cx="552080" cy="281240"/>
      </dsp:txXfrm>
    </dsp:sp>
    <dsp:sp modelId="{A09058F1-9EE3-4DFF-93D7-2BBC43C4F957}">
      <dsp:nvSpPr>
        <dsp:cNvPr id="0" name=""/>
        <dsp:cNvSpPr/>
      </dsp:nvSpPr>
      <dsp:spPr>
        <a:xfrm>
          <a:off x="1573703" y="1932497"/>
          <a:ext cx="1378632" cy="1378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Sexual </a:t>
          </a:r>
          <a:r>
            <a:rPr lang="hu-HU" sz="1400" kern="1200" dirty="0" err="1" smtClean="0"/>
            <a:t>abuse</a:t>
          </a:r>
          <a:endParaRPr lang="hu-HU" sz="1400" kern="1200" dirty="0"/>
        </a:p>
      </dsp:txBody>
      <dsp:txXfrm>
        <a:off x="1775599" y="2134393"/>
        <a:ext cx="974840" cy="974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0.2498</cdr:x>
      <cdr:y>0.23227</cdr:y>
    </cdr:from>
    <cdr:to>
      <cdr:x>0.7059</cdr:x>
      <cdr:y>0.80015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2626797" y="1001645"/>
          <a:ext cx="4796134" cy="244893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0.2498</cdr:x>
      <cdr:y>0.23425</cdr:y>
    </cdr:from>
    <cdr:to>
      <cdr:x>0.70536</cdr:x>
      <cdr:y>0.80213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2626797" y="1019301"/>
          <a:ext cx="4790482" cy="24710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0.2498</cdr:x>
      <cdr:y>0.23227</cdr:y>
    </cdr:from>
    <cdr:to>
      <cdr:x>0.70454</cdr:x>
      <cdr:y>0.80015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2626797" y="1010685"/>
          <a:ext cx="4781856" cy="24710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0.2498</cdr:x>
      <cdr:y>0.23623</cdr:y>
    </cdr:from>
    <cdr:to>
      <cdr:x>0.70536</cdr:x>
      <cdr:y>0.80411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2626797" y="1027917"/>
          <a:ext cx="4790482" cy="247103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5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8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90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8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01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08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03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5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59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8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55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7E03-06A6-482F-A303-299B0A295B14}" type="datetimeFigureOut">
              <a:rPr lang="hu-HU" smtClean="0"/>
              <a:pPr/>
              <a:t>2023. 11. 11.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CDBE-D095-4A67-8D23-7E884A46FFE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23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735724" y="1471448"/>
            <a:ext cx="10520855" cy="19575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406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latin typeface="+mn-lt"/>
              </a:rPr>
              <a:t>Ways</a:t>
            </a:r>
            <a:r>
              <a:rPr lang="hu-HU" b="1" dirty="0" smtClean="0">
                <a:latin typeface="+mn-lt"/>
              </a:rPr>
              <a:t> </a:t>
            </a:r>
            <a:r>
              <a:rPr lang="hu-HU" b="1" dirty="0" err="1" smtClean="0">
                <a:latin typeface="+mn-lt"/>
              </a:rPr>
              <a:t>to</a:t>
            </a:r>
            <a:r>
              <a:rPr lang="hu-HU" b="1" dirty="0" smtClean="0">
                <a:latin typeface="+mn-lt"/>
              </a:rPr>
              <a:t> </a:t>
            </a:r>
            <a:r>
              <a:rPr lang="hu-HU" b="1" dirty="0" err="1" smtClean="0">
                <a:latin typeface="+mn-lt"/>
              </a:rPr>
              <a:t>identify</a:t>
            </a:r>
            <a:r>
              <a:rPr lang="hu-HU" b="1" dirty="0" smtClean="0">
                <a:latin typeface="+mn-lt"/>
              </a:rPr>
              <a:t> </a:t>
            </a:r>
            <a:r>
              <a:rPr lang="hu-HU" b="1" dirty="0" err="1" smtClean="0">
                <a:latin typeface="+mn-lt"/>
              </a:rPr>
              <a:t>female</a:t>
            </a:r>
            <a:r>
              <a:rPr lang="hu-HU" b="1" dirty="0" smtClean="0">
                <a:latin typeface="+mn-lt"/>
              </a:rPr>
              <a:t> </a:t>
            </a:r>
            <a:r>
              <a:rPr lang="hu-HU" b="1" dirty="0" err="1" smtClean="0">
                <a:latin typeface="+mn-lt"/>
              </a:rPr>
              <a:t>sexual</a:t>
            </a:r>
            <a:r>
              <a:rPr lang="hu-HU" b="1" dirty="0" smtClean="0">
                <a:latin typeface="+mn-lt"/>
              </a:rPr>
              <a:t> </a:t>
            </a:r>
            <a:r>
              <a:rPr lang="hu-HU" b="1" dirty="0" err="1" smtClean="0">
                <a:latin typeface="+mn-lt"/>
              </a:rPr>
              <a:t>dysfunction</a:t>
            </a:r>
            <a:r>
              <a:rPr lang="hu-HU" b="1" dirty="0" smtClean="0">
                <a:latin typeface="+mn-lt"/>
              </a:rPr>
              <a:t/>
            </a:r>
            <a:br>
              <a:rPr lang="hu-HU" b="1" dirty="0" smtClean="0">
                <a:latin typeface="+mn-lt"/>
              </a:rPr>
            </a:br>
            <a:r>
              <a:rPr lang="hu-HU" sz="3100" b="1" dirty="0" smtClean="0"/>
              <a:t>Csaba Erdős</a:t>
            </a:r>
            <a:br>
              <a:rPr lang="hu-HU" sz="3100" b="1" dirty="0" smtClean="0"/>
            </a:br>
            <a:r>
              <a:rPr lang="hu-HU" sz="2700" b="1" dirty="0" smtClean="0"/>
              <a:t>University of Szeged, Albert Szent-Györgyi </a:t>
            </a:r>
            <a:r>
              <a:rPr lang="hu-HU" sz="2700" b="1" dirty="0" err="1" smtClean="0"/>
              <a:t>Medical</a:t>
            </a:r>
            <a:r>
              <a:rPr lang="hu-HU" sz="2700" b="1" dirty="0" smtClean="0"/>
              <a:t> </a:t>
            </a:r>
            <a:r>
              <a:rPr lang="hu-HU" sz="2700" b="1" dirty="0" err="1" smtClean="0"/>
              <a:t>School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sz="2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4" y="4313237"/>
            <a:ext cx="1996310" cy="19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575194" y="3663462"/>
            <a:ext cx="7201076" cy="1014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Tartalom helye 1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7382" y="4955731"/>
            <a:ext cx="7206097" cy="101812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935760" y="3895616"/>
            <a:ext cx="670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800" dirty="0" err="1" smtClean="0"/>
              <a:t>Application</a:t>
            </a:r>
            <a:r>
              <a:rPr lang="hu-HU" sz="2800" dirty="0" smtClean="0"/>
              <a:t> of DSM-5 </a:t>
            </a:r>
            <a:r>
              <a:rPr lang="hu-HU" sz="2800" dirty="0" err="1" smtClean="0"/>
              <a:t>criteria</a:t>
            </a:r>
            <a:endParaRPr lang="hu-HU" sz="2800" dirty="0"/>
          </a:p>
        </p:txBody>
      </p:sp>
      <p:sp>
        <p:nvSpPr>
          <p:cNvPr id="5" name="Ellipszis 4"/>
          <p:cNvSpPr/>
          <p:nvPr/>
        </p:nvSpPr>
        <p:spPr>
          <a:xfrm>
            <a:off x="2957176" y="3570400"/>
            <a:ext cx="1158712" cy="11736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2957176" y="2226610"/>
            <a:ext cx="7806303" cy="1168185"/>
            <a:chOff x="2957176" y="1299990"/>
            <a:chExt cx="7806303" cy="1168185"/>
          </a:xfrm>
        </p:grpSpPr>
        <p:sp>
          <p:nvSpPr>
            <p:cNvPr id="7" name="Lekerekített téglalap 6"/>
            <p:cNvSpPr/>
            <p:nvPr/>
          </p:nvSpPr>
          <p:spPr>
            <a:xfrm>
              <a:off x="3562402" y="1396751"/>
              <a:ext cx="7201077" cy="9994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2957176" y="1299990"/>
              <a:ext cx="1158712" cy="11681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056945" y="1653249"/>
              <a:ext cx="6706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sz="2400" dirty="0" err="1" smtClean="0"/>
                <a:t>Prevalence</a:t>
              </a:r>
              <a:r>
                <a:rPr lang="hu-HU" sz="2400" dirty="0" smtClean="0"/>
                <a:t> of female sexual </a:t>
              </a:r>
              <a:r>
                <a:rPr lang="hu-HU" sz="2400" dirty="0" err="1" smtClean="0"/>
                <a:t>dysfunction</a:t>
              </a:r>
              <a:endParaRPr lang="hu-HU" sz="2400" dirty="0"/>
            </a:p>
          </p:txBody>
        </p:sp>
      </p:grpSp>
      <p:sp>
        <p:nvSpPr>
          <p:cNvPr id="10" name="Ellipszis 9"/>
          <p:cNvSpPr/>
          <p:nvPr/>
        </p:nvSpPr>
        <p:spPr>
          <a:xfrm>
            <a:off x="2957176" y="4859046"/>
            <a:ext cx="1158712" cy="11920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115888" y="5221655"/>
            <a:ext cx="611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400" dirty="0" err="1"/>
              <a:t>Raising</a:t>
            </a:r>
            <a:r>
              <a:rPr lang="hu-HU" sz="2400" dirty="0"/>
              <a:t> </a:t>
            </a:r>
            <a:r>
              <a:rPr lang="hu-HU" sz="2400" dirty="0" err="1"/>
              <a:t>awareness</a:t>
            </a:r>
            <a:r>
              <a:rPr lang="hu-HU" sz="2400" dirty="0"/>
              <a:t>, </a:t>
            </a:r>
            <a:r>
              <a:rPr lang="hu-HU" sz="2400" dirty="0" err="1"/>
              <a:t>breaking</a:t>
            </a:r>
            <a:r>
              <a:rPr lang="hu-HU" sz="2400" dirty="0"/>
              <a:t> </a:t>
            </a:r>
            <a:r>
              <a:rPr lang="hu-HU" sz="2400" dirty="0" err="1"/>
              <a:t>taboos</a:t>
            </a:r>
            <a:endParaRPr lang="hu-HU" sz="2400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2083490" y="3061898"/>
            <a:ext cx="667755" cy="337145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096193" y="4003653"/>
            <a:ext cx="739798" cy="1247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096193" y="4684787"/>
            <a:ext cx="670108" cy="36473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/>
          <p:cNvSpPr/>
          <p:nvPr/>
        </p:nvSpPr>
        <p:spPr>
          <a:xfrm>
            <a:off x="289927" y="3133785"/>
            <a:ext cx="1745673" cy="17252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11753" y="3371323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Aims</a:t>
            </a:r>
            <a:endParaRPr lang="hu-HU" sz="2400" dirty="0"/>
          </a:p>
          <a:p>
            <a:pPr algn="ctr"/>
            <a:r>
              <a:rPr lang="hu-HU" sz="2400" dirty="0" smtClean="0"/>
              <a:t>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study</a:t>
            </a:r>
            <a:endParaRPr lang="hu-HU" sz="2400" dirty="0"/>
          </a:p>
        </p:txBody>
      </p:sp>
      <p:sp>
        <p:nvSpPr>
          <p:cNvPr id="1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Aims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study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202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35724" y="1825625"/>
            <a:ext cx="10510345" cy="43513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Methods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46342"/>
            <a:ext cx="10515600" cy="4351338"/>
          </a:xfrm>
        </p:spPr>
        <p:txBody>
          <a:bodyPr>
            <a:normAutofit/>
          </a:bodyPr>
          <a:lstStyle/>
          <a:p>
            <a:r>
              <a:rPr lang="hu-HU" sz="2600" dirty="0"/>
              <a:t>Cross-sectional </a:t>
            </a:r>
            <a:r>
              <a:rPr lang="hu-HU" sz="2600" dirty="0" err="1" smtClean="0"/>
              <a:t>study</a:t>
            </a:r>
            <a:endParaRPr lang="hu-HU" sz="2600" dirty="0" smtClean="0"/>
          </a:p>
          <a:p>
            <a:r>
              <a:rPr lang="hu-HU" sz="2600" dirty="0" smtClean="0"/>
              <a:t>Online </a:t>
            </a:r>
            <a:r>
              <a:rPr lang="hu-HU" sz="2600" dirty="0" err="1" smtClean="0"/>
              <a:t>questionnaire</a:t>
            </a:r>
            <a:endParaRPr lang="hu-HU" sz="2600" dirty="0" smtClean="0"/>
          </a:p>
          <a:p>
            <a:r>
              <a:rPr lang="hu-HU" sz="2600" dirty="0" smtClean="0"/>
              <a:t>Aged </a:t>
            </a:r>
            <a:r>
              <a:rPr lang="hu-HU" sz="2600" dirty="0"/>
              <a:t>18-35 </a:t>
            </a:r>
            <a:r>
              <a:rPr lang="hu-HU" sz="2600" dirty="0" err="1" smtClean="0"/>
              <a:t>years</a:t>
            </a:r>
            <a:endParaRPr lang="hu-HU" sz="2600" dirty="0" smtClean="0"/>
          </a:p>
          <a:p>
            <a:r>
              <a:rPr lang="hu-HU" sz="2600" dirty="0" smtClean="0"/>
              <a:t>IBM </a:t>
            </a:r>
            <a:r>
              <a:rPr lang="hu-HU" sz="2600"/>
              <a:t>SPSS </a:t>
            </a:r>
            <a:r>
              <a:rPr lang="hu-HU" sz="2600" smtClean="0"/>
              <a:t>28.0</a:t>
            </a:r>
            <a:endParaRPr lang="hu-HU" sz="2600" dirty="0" smtClean="0"/>
          </a:p>
          <a:p>
            <a:pPr lvl="1"/>
            <a:r>
              <a:rPr lang="hu-HU" sz="2200" dirty="0" smtClean="0"/>
              <a:t>Mann-</a:t>
            </a:r>
            <a:r>
              <a:rPr lang="hu-HU" sz="2200" dirty="0" err="1" smtClean="0"/>
              <a:t>Whitney</a:t>
            </a:r>
            <a:r>
              <a:rPr lang="hu-HU" sz="2200" dirty="0" smtClean="0"/>
              <a:t> </a:t>
            </a:r>
            <a:r>
              <a:rPr lang="hu-HU" sz="2200" dirty="0"/>
              <a:t>U </a:t>
            </a:r>
            <a:r>
              <a:rPr lang="hu-HU" sz="2200" dirty="0" smtClean="0"/>
              <a:t>test</a:t>
            </a:r>
          </a:p>
          <a:p>
            <a:pPr lvl="1"/>
            <a:r>
              <a:rPr lang="hu-HU" sz="2200" dirty="0" err="1" smtClean="0"/>
              <a:t>Normality</a:t>
            </a:r>
            <a:r>
              <a:rPr lang="hu-HU" sz="2200" dirty="0" smtClean="0"/>
              <a:t> </a:t>
            </a:r>
            <a:r>
              <a:rPr lang="hu-HU" sz="2200" dirty="0"/>
              <a:t>test: </a:t>
            </a:r>
            <a:r>
              <a:rPr lang="hu-HU" sz="2200" dirty="0" err="1"/>
              <a:t>Kolmogorov-Smirnov</a:t>
            </a:r>
            <a:r>
              <a:rPr lang="hu-HU" sz="2200" dirty="0"/>
              <a:t> </a:t>
            </a:r>
            <a:r>
              <a:rPr lang="hu-HU" sz="2200" dirty="0" smtClean="0"/>
              <a:t>test</a:t>
            </a:r>
          </a:p>
          <a:p>
            <a:pPr lvl="1"/>
            <a:r>
              <a:rPr lang="hu-HU" sz="2200" dirty="0" err="1" smtClean="0"/>
              <a:t>Chi-square</a:t>
            </a:r>
            <a:r>
              <a:rPr lang="hu-HU" sz="2200" dirty="0" smtClean="0"/>
              <a:t> test</a:t>
            </a:r>
          </a:p>
          <a:p>
            <a:r>
              <a:rPr lang="hu-HU" sz="2600" dirty="0" err="1" smtClean="0"/>
              <a:t>Significance</a:t>
            </a:r>
            <a:r>
              <a:rPr lang="hu-HU" sz="2600" dirty="0"/>
              <a:t>: p&lt;0.05</a:t>
            </a:r>
          </a:p>
        </p:txBody>
      </p:sp>
    </p:spTree>
    <p:extLst>
      <p:ext uri="{BB962C8B-B14F-4D97-AF65-F5344CB8AC3E}">
        <p14:creationId xmlns:p14="http://schemas.microsoft.com/office/powerpoint/2010/main" val="22922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Jobbra nyíl 30"/>
          <p:cNvSpPr/>
          <p:nvPr/>
        </p:nvSpPr>
        <p:spPr>
          <a:xfrm rot="16200000">
            <a:off x="2537264" y="6154118"/>
            <a:ext cx="536608" cy="29121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 rot="16200000">
            <a:off x="4028780" y="6154119"/>
            <a:ext cx="536608" cy="29121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Jobbra nyíl 28"/>
          <p:cNvSpPr/>
          <p:nvPr/>
        </p:nvSpPr>
        <p:spPr>
          <a:xfrm rot="5400000">
            <a:off x="5897363" y="6205541"/>
            <a:ext cx="445743" cy="27923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267854" y="365126"/>
            <a:ext cx="2050473" cy="133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2401454" y="886980"/>
            <a:ext cx="563418" cy="2863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047999" y="559089"/>
            <a:ext cx="1394691" cy="9421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4521196" y="886980"/>
            <a:ext cx="563418" cy="2863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Döntés 7"/>
          <p:cNvSpPr/>
          <p:nvPr/>
        </p:nvSpPr>
        <p:spPr>
          <a:xfrm>
            <a:off x="5172362" y="559089"/>
            <a:ext cx="1911927" cy="94211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Döntés 8"/>
          <p:cNvSpPr/>
          <p:nvPr/>
        </p:nvSpPr>
        <p:spPr>
          <a:xfrm>
            <a:off x="5172362" y="1711399"/>
            <a:ext cx="1911927" cy="94211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lyamatábra: Döntés 9"/>
          <p:cNvSpPr/>
          <p:nvPr/>
        </p:nvSpPr>
        <p:spPr>
          <a:xfrm>
            <a:off x="5172362" y="2867601"/>
            <a:ext cx="1911927" cy="94211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Döntés 10"/>
          <p:cNvSpPr/>
          <p:nvPr/>
        </p:nvSpPr>
        <p:spPr>
          <a:xfrm>
            <a:off x="5172362" y="4019911"/>
            <a:ext cx="1911927" cy="94211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5343234" y="5341337"/>
            <a:ext cx="1570182" cy="7758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3685307" y="5460858"/>
            <a:ext cx="1219202" cy="5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2219035" y="5460858"/>
            <a:ext cx="1219202" cy="5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771235" y="5460858"/>
            <a:ext cx="1219202" cy="5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7241307" y="5460858"/>
            <a:ext cx="1219202" cy="5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8088741" y="698970"/>
            <a:ext cx="2182095" cy="662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8179951" y="3007482"/>
            <a:ext cx="2182095" cy="662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ra nyíl 18"/>
          <p:cNvSpPr/>
          <p:nvPr/>
        </p:nvSpPr>
        <p:spPr>
          <a:xfrm>
            <a:off x="7320970" y="901955"/>
            <a:ext cx="563418" cy="2863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Kanyar felfelé 20"/>
          <p:cNvSpPr/>
          <p:nvPr/>
        </p:nvSpPr>
        <p:spPr>
          <a:xfrm>
            <a:off x="7241306" y="3740148"/>
            <a:ext cx="2327567" cy="897985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Kanyar felfelé 21"/>
          <p:cNvSpPr/>
          <p:nvPr/>
        </p:nvSpPr>
        <p:spPr>
          <a:xfrm flipV="1">
            <a:off x="7241306" y="2071541"/>
            <a:ext cx="2327567" cy="897985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Jobbra nyíl 22"/>
          <p:cNvSpPr/>
          <p:nvPr/>
        </p:nvSpPr>
        <p:spPr>
          <a:xfrm>
            <a:off x="7208114" y="3168670"/>
            <a:ext cx="848012" cy="42443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Jobbra nyíl 23"/>
          <p:cNvSpPr/>
          <p:nvPr/>
        </p:nvSpPr>
        <p:spPr>
          <a:xfrm rot="5400000">
            <a:off x="5953284" y="1459248"/>
            <a:ext cx="350082" cy="2656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ra nyíl 24"/>
          <p:cNvSpPr/>
          <p:nvPr/>
        </p:nvSpPr>
        <p:spPr>
          <a:xfrm rot="5400000">
            <a:off x="5941416" y="2644769"/>
            <a:ext cx="350082" cy="2656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 rot="5400000">
            <a:off x="5938389" y="3784993"/>
            <a:ext cx="350082" cy="2656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Jobbra nyíl 26"/>
          <p:cNvSpPr/>
          <p:nvPr/>
        </p:nvSpPr>
        <p:spPr>
          <a:xfrm rot="5400000">
            <a:off x="5951999" y="5003408"/>
            <a:ext cx="350082" cy="2656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Kanyar felfelé 27"/>
          <p:cNvSpPr/>
          <p:nvPr/>
        </p:nvSpPr>
        <p:spPr>
          <a:xfrm>
            <a:off x="1355834" y="6031423"/>
            <a:ext cx="6732907" cy="536608"/>
          </a:xfrm>
          <a:prstGeom prst="bentUpArrow">
            <a:avLst>
              <a:gd name="adj1" fmla="val 26170"/>
              <a:gd name="adj2" fmla="val 25000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Jobbra nyíl 31"/>
          <p:cNvSpPr/>
          <p:nvPr/>
        </p:nvSpPr>
        <p:spPr>
          <a:xfrm rot="16200000">
            <a:off x="1112532" y="6154117"/>
            <a:ext cx="536608" cy="29121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5437499" y="5366037"/>
            <a:ext cx="137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FSD</a:t>
            </a:r>
          </a:p>
          <a:p>
            <a:pPr algn="ctr"/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N=1211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3054366" y="693916"/>
            <a:ext cx="137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N=5942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5437499" y="860453"/>
            <a:ext cx="137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 A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5437499" y="1986389"/>
            <a:ext cx="137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 B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5437499" y="3146059"/>
            <a:ext cx="137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 C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5437499" y="4320223"/>
            <a:ext cx="137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 D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7153857" y="591353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NO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7953048" y="1741195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NO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7153857" y="2930540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NO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7953048" y="4087624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NO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5266452" y="1385467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YES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5263292" y="2568876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YES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5263292" y="3699531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YES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5263292" y="4823363"/>
            <a:ext cx="83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YES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620907" y="577869"/>
            <a:ext cx="1379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N=9397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8581457" y="2983842"/>
            <a:ext cx="1379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</a:t>
            </a: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endParaRPr lang="hu-H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N=2611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8490247" y="785543"/>
            <a:ext cx="137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endParaRPr lang="hu-H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N=2120</a:t>
            </a:r>
            <a:endParaRPr lang="hu-H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81719" y="5504487"/>
            <a:ext cx="13790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</a:t>
            </a:r>
          </a:p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</a:t>
            </a:r>
            <a:r>
              <a:rPr lang="hu-H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547</a:t>
            </a:r>
            <a:endParaRPr lang="hu-H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2139095" y="5499462"/>
            <a:ext cx="13790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FSIAD</a:t>
            </a:r>
          </a:p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</a:t>
            </a:r>
            <a:r>
              <a:rPr lang="hu-H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hu-H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3629979" y="5516078"/>
            <a:ext cx="13790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GPPPD</a:t>
            </a:r>
          </a:p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</a:t>
            </a:r>
            <a:r>
              <a:rPr lang="hu-H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276</a:t>
            </a:r>
            <a:endParaRPr lang="hu-H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7161367" y="5526844"/>
            <a:ext cx="13790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MFSD</a:t>
            </a:r>
          </a:p>
          <a:p>
            <a:pPr algn="ctr"/>
            <a:r>
              <a:rPr lang="hu-H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</a:t>
            </a:r>
            <a:r>
              <a:rPr lang="hu-H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</a:t>
            </a:r>
            <a:endParaRPr lang="hu-H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633842" y="5582509"/>
            <a:ext cx="2271689" cy="1079557"/>
          </a:xfrm>
        </p:spPr>
        <p:txBody>
          <a:bodyPr/>
          <a:lstStyle/>
          <a:p>
            <a:r>
              <a:rPr lang="hu-HU" b="1" dirty="0" err="1" smtClean="0"/>
              <a:t>Method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744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Results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Orgasmic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disorder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(n=547)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54355"/>
              </p:ext>
            </p:extLst>
          </p:nvPr>
        </p:nvGraphicFramePr>
        <p:xfrm>
          <a:off x="838200" y="1825625"/>
          <a:ext cx="10515600" cy="431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1353800" y="6482637"/>
            <a:ext cx="157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&lt;0.05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Jobb oldali kapcsos zárójel 2"/>
          <p:cNvSpPr/>
          <p:nvPr/>
        </p:nvSpPr>
        <p:spPr>
          <a:xfrm>
            <a:off x="8446416" y="2846895"/>
            <a:ext cx="424207" cy="2394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059157" y="3846135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1-10 </a:t>
            </a:r>
            <a:r>
              <a:rPr lang="hu-HU" dirty="0" err="1" smtClean="0"/>
              <a:t>Scale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47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Results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Female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sexual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arousal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/interest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disorder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(n=100)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713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353800" y="6482637"/>
            <a:ext cx="157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&lt;0.05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8446416" y="2846895"/>
            <a:ext cx="424207" cy="2394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9059157" y="3846135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1-10 </a:t>
            </a:r>
            <a:r>
              <a:rPr lang="hu-HU" dirty="0" err="1" smtClean="0"/>
              <a:t>Scale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68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Results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Genito-pelvic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pain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penetration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2">
                    <a:lumMod val="75000"/>
                  </a:schemeClr>
                </a:solidFill>
              </a:rPr>
              <a:t>disorder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n=276)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2086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353800" y="6482637"/>
            <a:ext cx="157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&lt;0.05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8446416" y="2846895"/>
            <a:ext cx="424207" cy="2394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9059157" y="3846135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1-10 </a:t>
            </a:r>
            <a:r>
              <a:rPr lang="hu-HU" dirty="0" err="1" smtClean="0"/>
              <a:t>Scale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2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Results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Multiple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disorder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(n=288)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3902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353800" y="6482637"/>
            <a:ext cx="157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&lt;0.05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8446416" y="2846895"/>
            <a:ext cx="424207" cy="2394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9059157" y="3846135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1-10 </a:t>
            </a:r>
            <a:r>
              <a:rPr lang="hu-HU" dirty="0" err="1" smtClean="0"/>
              <a:t>Scale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66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Lifetime</a:t>
            </a:r>
            <a:r>
              <a:rPr lang="hu-HU" b="1" dirty="0" smtClean="0"/>
              <a:t> </a:t>
            </a:r>
            <a:r>
              <a:rPr lang="hu-HU" b="1" dirty="0" err="1" smtClean="0"/>
              <a:t>prevalence</a:t>
            </a:r>
            <a:r>
              <a:rPr lang="hu-HU" b="1" dirty="0" smtClean="0"/>
              <a:t> of STD (%)</a:t>
            </a:r>
            <a:endParaRPr lang="hu-HU" b="1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48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1353800" y="6482637"/>
            <a:ext cx="157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&lt;0.05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Lifetime</a:t>
            </a:r>
            <a:r>
              <a:rPr lang="hu-HU" b="1" dirty="0" smtClean="0"/>
              <a:t> </a:t>
            </a:r>
            <a:r>
              <a:rPr lang="hu-HU" b="1" dirty="0" err="1" smtClean="0"/>
              <a:t>prevalence</a:t>
            </a:r>
            <a:r>
              <a:rPr lang="hu-HU" b="1" dirty="0" smtClean="0"/>
              <a:t> of </a:t>
            </a:r>
            <a:r>
              <a:rPr lang="hu-HU" b="1" dirty="0" err="1" smtClean="0"/>
              <a:t>sexual</a:t>
            </a:r>
            <a:r>
              <a:rPr lang="hu-HU" b="1" dirty="0" smtClean="0"/>
              <a:t> </a:t>
            </a:r>
            <a:r>
              <a:rPr lang="hu-HU" b="1" dirty="0" err="1" smtClean="0"/>
              <a:t>abuse</a:t>
            </a:r>
            <a:r>
              <a:rPr lang="hu-HU" b="1" dirty="0" smtClean="0"/>
              <a:t> (%)</a:t>
            </a:r>
            <a:endParaRPr lang="hu-HU" b="1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590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1353800" y="6482637"/>
            <a:ext cx="157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hu-HU" sz="1200" dirty="0" smtClean="0">
                <a:solidFill>
                  <a:schemeClr val="bg2">
                    <a:lumMod val="25000"/>
                  </a:schemeClr>
                </a:solidFill>
              </a:rPr>
              <a:t>&lt;0.05</a:t>
            </a:r>
            <a:endParaRPr lang="hu-HU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35724" y="1825625"/>
            <a:ext cx="10510345" cy="43513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Summary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407869" cy="435133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/>
              <a:t>f</a:t>
            </a:r>
            <a:r>
              <a:rPr lang="en-US" dirty="0" err="1" smtClean="0"/>
              <a:t>irst</a:t>
            </a:r>
            <a:r>
              <a:rPr lang="en-US" dirty="0" smtClean="0"/>
              <a:t> </a:t>
            </a:r>
            <a:r>
              <a:rPr lang="en-US" dirty="0"/>
              <a:t>to use the DSM-5 criteria in a large population to assess female sexual </a:t>
            </a:r>
            <a:r>
              <a:rPr lang="en-US" dirty="0" smtClean="0"/>
              <a:t>dysfunction</a:t>
            </a:r>
            <a:r>
              <a:rPr lang="hu-HU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were able to assess a broad </a:t>
            </a:r>
            <a:r>
              <a:rPr lang="en-US" dirty="0" smtClean="0"/>
              <a:t>population</a:t>
            </a:r>
            <a:r>
              <a:rPr lang="hu-HU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previous etiological aspects were confirmed by our </a:t>
            </a:r>
            <a:r>
              <a:rPr lang="en-US" dirty="0" smtClean="0"/>
              <a:t>survey.</a:t>
            </a:r>
            <a:endParaRPr lang="hu-HU" dirty="0" smtClean="0"/>
          </a:p>
          <a:p>
            <a:r>
              <a:rPr lang="en-US" dirty="0" smtClean="0"/>
              <a:t>Risk </a:t>
            </a:r>
            <a:r>
              <a:rPr lang="en-US" dirty="0"/>
              <a:t>factor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consumption of pornographic </a:t>
            </a:r>
            <a:r>
              <a:rPr lang="en-US" dirty="0" smtClean="0"/>
              <a:t>content</a:t>
            </a:r>
            <a:endParaRPr lang="hu-HU" dirty="0" smtClean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negative sexual experience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6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1325563"/>
          </a:xfrm>
        </p:spPr>
        <p:txBody>
          <a:bodyPr/>
          <a:lstStyle/>
          <a:p>
            <a:r>
              <a:rPr lang="hu-HU" b="1" dirty="0" smtClean="0"/>
              <a:t>Sexual </a:t>
            </a:r>
            <a:r>
              <a:rPr lang="hu-HU" b="1" dirty="0"/>
              <a:t>H</a:t>
            </a:r>
            <a:r>
              <a:rPr lang="hu-HU" b="1" dirty="0" smtClean="0"/>
              <a:t>ealth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585" y="1911583"/>
            <a:ext cx="3103133" cy="91447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93931" y="1911583"/>
            <a:ext cx="7861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i="1" dirty="0" smtClean="0"/>
              <a:t>„Sexual health is </a:t>
            </a:r>
            <a:r>
              <a:rPr lang="en-US" sz="2000" i="1" dirty="0" smtClean="0"/>
              <a:t>a </a:t>
            </a:r>
            <a:r>
              <a:rPr lang="en-US" sz="2000" i="1" dirty="0"/>
              <a:t>state of physical, emotional, mental and social well-being in relation to sexuality; it is not merely the absence of disease, dysfunction or </a:t>
            </a:r>
            <a:r>
              <a:rPr lang="en-US" sz="2000" i="1" dirty="0" smtClean="0"/>
              <a:t>infirmity</a:t>
            </a:r>
            <a:r>
              <a:rPr lang="hu-HU" sz="2000" i="1" dirty="0" smtClean="0"/>
              <a:t>.”</a:t>
            </a:r>
            <a:r>
              <a:rPr lang="hu-HU" sz="2000" i="1" dirty="0"/>
              <a:t>  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0" y="6642556"/>
            <a:ext cx="633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World </a:t>
            </a:r>
            <a:r>
              <a:rPr lang="en-US" sz="800" dirty="0"/>
              <a:t>Health Organization. Sexual Health. </a:t>
            </a:r>
            <a:endParaRPr lang="hu-HU" sz="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35648224"/>
              </p:ext>
            </p:extLst>
          </p:nvPr>
        </p:nvGraphicFramePr>
        <p:xfrm>
          <a:off x="838199" y="3290237"/>
          <a:ext cx="11017470" cy="284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8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35724" y="1825625"/>
            <a:ext cx="10510345" cy="43513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Conclusion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/>
              <a:t>Anonymous </a:t>
            </a:r>
            <a:r>
              <a:rPr lang="hu-HU" dirty="0" err="1" smtClean="0"/>
              <a:t>survey</a:t>
            </a:r>
            <a:r>
              <a:rPr lang="en-US" dirty="0" smtClean="0"/>
              <a:t> </a:t>
            </a:r>
            <a:r>
              <a:rPr lang="en-US" dirty="0"/>
              <a:t>makes it easier to share information about sexual </a:t>
            </a:r>
            <a:r>
              <a:rPr lang="en-US" dirty="0" smtClean="0"/>
              <a:t>problems</a:t>
            </a:r>
            <a:r>
              <a:rPr lang="hu-HU" dirty="0"/>
              <a:t>.</a:t>
            </a:r>
            <a:endParaRPr lang="hu-HU" dirty="0" smtClean="0"/>
          </a:p>
          <a:p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en-US" dirty="0" smtClean="0"/>
              <a:t>questionnaire </a:t>
            </a:r>
            <a:r>
              <a:rPr lang="en-US" dirty="0"/>
              <a:t>can provide a broad measure of sexual </a:t>
            </a:r>
            <a:r>
              <a:rPr lang="en-US" dirty="0" smtClean="0"/>
              <a:t>dysfunction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More </a:t>
            </a:r>
            <a:r>
              <a:rPr lang="hu-HU" dirty="0" err="1" smtClean="0">
                <a:sym typeface="Wingdings" panose="05000000000000000000" pitchFamily="2" charset="2"/>
              </a:rPr>
              <a:t>information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about</a:t>
            </a:r>
            <a:r>
              <a:rPr lang="en-US" dirty="0" smtClean="0"/>
              <a:t> prevalence</a:t>
            </a:r>
            <a:r>
              <a:rPr lang="hu-HU" dirty="0" smtClean="0"/>
              <a:t>.</a:t>
            </a:r>
          </a:p>
          <a:p>
            <a:r>
              <a:rPr lang="en-US" dirty="0" smtClean="0"/>
              <a:t>Easier </a:t>
            </a:r>
            <a:r>
              <a:rPr lang="en-US" dirty="0"/>
              <a:t>to detect the </a:t>
            </a:r>
            <a:r>
              <a:rPr lang="en-US" dirty="0" err="1"/>
              <a:t>aetiology</a:t>
            </a:r>
            <a:r>
              <a:rPr lang="en-US" dirty="0"/>
              <a:t> associated with sexual </a:t>
            </a:r>
            <a:r>
              <a:rPr lang="en-US" dirty="0" smtClean="0"/>
              <a:t>dysfunction</a:t>
            </a:r>
            <a:r>
              <a:rPr lang="hu-HU" dirty="0" smtClean="0"/>
              <a:t>.</a:t>
            </a:r>
          </a:p>
          <a:p>
            <a:r>
              <a:rPr lang="en-US" dirty="0" smtClean="0"/>
              <a:t>Sexual </a:t>
            </a:r>
            <a:r>
              <a:rPr lang="en-US" dirty="0"/>
              <a:t>health education </a:t>
            </a:r>
            <a:r>
              <a:rPr lang="en-US" dirty="0" smtClean="0"/>
              <a:t>– </a:t>
            </a:r>
            <a:r>
              <a:rPr lang="hu-HU" dirty="0" err="1" smtClean="0"/>
              <a:t>Possibility</a:t>
            </a:r>
            <a:r>
              <a:rPr lang="hu-HU" dirty="0" smtClean="0"/>
              <a:t> of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r>
              <a:rPr lang="hu-HU" dirty="0" smtClean="0"/>
              <a:t> of </a:t>
            </a:r>
            <a:r>
              <a:rPr lang="hu-HU" dirty="0" err="1" smtClean="0"/>
              <a:t>dysfunction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3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073" y="267421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Thank</a:t>
            </a:r>
            <a:r>
              <a:rPr lang="hu-HU" b="1" dirty="0" smtClean="0"/>
              <a:t> </a:t>
            </a:r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your</a:t>
            </a:r>
            <a:r>
              <a:rPr lang="hu-HU" b="1" dirty="0" smtClean="0"/>
              <a:t> </a:t>
            </a:r>
            <a:r>
              <a:rPr lang="hu-HU" b="1" dirty="0" err="1" smtClean="0"/>
              <a:t>attention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706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74361"/>
            <a:ext cx="10515600" cy="1325563"/>
          </a:xfrm>
        </p:spPr>
        <p:txBody>
          <a:bodyPr/>
          <a:lstStyle/>
          <a:p>
            <a:r>
              <a:rPr lang="hu-HU" b="1" dirty="0" smtClean="0"/>
              <a:t>Sexual </a:t>
            </a:r>
            <a:r>
              <a:rPr lang="hu-HU" b="1" dirty="0" err="1" smtClean="0"/>
              <a:t>dysfunction</a:t>
            </a:r>
            <a:r>
              <a:rPr lang="hu-HU" b="1" dirty="0" smtClean="0"/>
              <a:t>, </a:t>
            </a:r>
            <a:r>
              <a:rPr lang="hu-HU" b="1" dirty="0" err="1" smtClean="0"/>
              <a:t>quality</a:t>
            </a:r>
            <a:r>
              <a:rPr lang="hu-HU" b="1" dirty="0" smtClean="0"/>
              <a:t> of life</a:t>
            </a:r>
            <a:endParaRPr lang="hu-HU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7463055"/>
              </p:ext>
            </p:extLst>
          </p:nvPr>
        </p:nvGraphicFramePr>
        <p:xfrm>
          <a:off x="972206" y="1513490"/>
          <a:ext cx="10247587" cy="510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0" y="6642556"/>
            <a:ext cx="1137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Mulhall</a:t>
            </a:r>
            <a:r>
              <a:rPr lang="en-US" sz="800" dirty="0"/>
              <a:t> </a:t>
            </a:r>
            <a:r>
              <a:rPr lang="en-US" sz="800" dirty="0" smtClean="0"/>
              <a:t>J</a:t>
            </a:r>
            <a:r>
              <a:rPr lang="hu-HU" sz="800" dirty="0" smtClean="0"/>
              <a:t> et </a:t>
            </a:r>
            <a:r>
              <a:rPr lang="hu-HU" sz="800" dirty="0" err="1" smtClean="0"/>
              <a:t>al</a:t>
            </a:r>
            <a:r>
              <a:rPr lang="hu-HU" sz="800" dirty="0" smtClean="0"/>
              <a:t>. </a:t>
            </a:r>
            <a:r>
              <a:rPr lang="en-US" sz="800" dirty="0" smtClean="0"/>
              <a:t>Importance </a:t>
            </a:r>
            <a:r>
              <a:rPr lang="en-US" sz="800" dirty="0"/>
              <a:t>of and satisfaction with sex among men and women worldwide: results of the global better sex </a:t>
            </a:r>
            <a:r>
              <a:rPr lang="en-US" sz="800" dirty="0" smtClean="0"/>
              <a:t>survey</a:t>
            </a:r>
            <a:r>
              <a:rPr lang="hu-HU" sz="800" dirty="0" smtClean="0"/>
              <a:t>. 2008.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82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Aetiology of female sexual dysfunction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950440"/>
              </p:ext>
            </p:extLst>
          </p:nvPr>
        </p:nvGraphicFramePr>
        <p:xfrm>
          <a:off x="838200" y="1418897"/>
          <a:ext cx="10515600" cy="524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-64655" y="6663559"/>
            <a:ext cx="11498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Brassil </a:t>
            </a:r>
            <a:r>
              <a:rPr lang="hu-HU" sz="800" dirty="0"/>
              <a:t>D F, Keller M. Female sexual </a:t>
            </a:r>
            <a:r>
              <a:rPr lang="hu-HU" sz="800" dirty="0" err="1"/>
              <a:t>dysfunction</a:t>
            </a:r>
            <a:r>
              <a:rPr lang="hu-HU" sz="800" dirty="0"/>
              <a:t>: </a:t>
            </a:r>
            <a:r>
              <a:rPr lang="hu-HU" sz="800" dirty="0" err="1"/>
              <a:t>definitions</a:t>
            </a:r>
            <a:r>
              <a:rPr lang="hu-HU" sz="800" dirty="0"/>
              <a:t>, </a:t>
            </a:r>
            <a:r>
              <a:rPr lang="hu-HU" sz="800" dirty="0" err="1"/>
              <a:t>causes</a:t>
            </a:r>
            <a:r>
              <a:rPr lang="hu-HU" sz="800" dirty="0"/>
              <a:t>, and </a:t>
            </a:r>
            <a:r>
              <a:rPr lang="hu-HU" sz="800" dirty="0" err="1" smtClean="0"/>
              <a:t>treatment</a:t>
            </a:r>
            <a:r>
              <a:rPr lang="hu-HU" sz="800" dirty="0" smtClean="0"/>
              <a:t>. 2002.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6414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Female sexual </a:t>
            </a:r>
            <a:r>
              <a:rPr lang="hu-HU" b="1" dirty="0" err="1" smtClean="0"/>
              <a:t>dysfunction</a:t>
            </a:r>
            <a:r>
              <a:rPr lang="hu-HU" b="1" dirty="0" smtClean="0"/>
              <a:t> (DSM-5, 2013)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Female </a:t>
            </a:r>
            <a:r>
              <a:rPr lang="hu-HU" dirty="0" err="1" smtClean="0"/>
              <a:t>orgasmic</a:t>
            </a:r>
            <a:r>
              <a:rPr lang="hu-HU" dirty="0" smtClean="0"/>
              <a:t> </a:t>
            </a:r>
            <a:r>
              <a:rPr lang="hu-HU" dirty="0" err="1" smtClean="0"/>
              <a:t>disorder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Female </a:t>
            </a:r>
            <a:r>
              <a:rPr lang="hu-HU" dirty="0"/>
              <a:t>sexual </a:t>
            </a:r>
            <a:r>
              <a:rPr lang="hu-HU" dirty="0" err="1"/>
              <a:t>arousal</a:t>
            </a:r>
            <a:r>
              <a:rPr lang="hu-HU" dirty="0"/>
              <a:t>/interest </a:t>
            </a:r>
            <a:r>
              <a:rPr lang="hu-HU" dirty="0" err="1" smtClean="0"/>
              <a:t>disorder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Genito-pelvic </a:t>
            </a:r>
            <a:r>
              <a:rPr lang="hu-HU" dirty="0" err="1"/>
              <a:t>pain</a:t>
            </a:r>
            <a:r>
              <a:rPr lang="hu-HU" dirty="0"/>
              <a:t>/</a:t>
            </a:r>
            <a:r>
              <a:rPr lang="hu-HU" dirty="0" err="1"/>
              <a:t>penetration</a:t>
            </a:r>
            <a:r>
              <a:rPr lang="hu-HU" dirty="0"/>
              <a:t> </a:t>
            </a:r>
            <a:r>
              <a:rPr lang="hu-HU" dirty="0" err="1"/>
              <a:t>disorder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3" y="2389517"/>
            <a:ext cx="4710023" cy="3071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38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zövegdoboz 4"/>
          <p:cNvSpPr txBox="1"/>
          <p:nvPr/>
        </p:nvSpPr>
        <p:spPr>
          <a:xfrm>
            <a:off x="-64655" y="6663559"/>
            <a:ext cx="11498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American Psychiatric Association. (2022). </a:t>
            </a:r>
            <a:r>
              <a:rPr lang="hu-HU" sz="800" dirty="0" err="1" smtClean="0"/>
              <a:t>Sexual</a:t>
            </a:r>
            <a:r>
              <a:rPr lang="hu-HU" sz="800" dirty="0" smtClean="0"/>
              <a:t> </a:t>
            </a:r>
            <a:r>
              <a:rPr lang="hu-HU" sz="800" dirty="0" err="1" smtClean="0"/>
              <a:t>dysfunctions</a:t>
            </a:r>
            <a:r>
              <a:rPr lang="en-US" sz="800" dirty="0" smtClean="0"/>
              <a:t>. </a:t>
            </a:r>
            <a:r>
              <a:rPr lang="en-US" sz="800" dirty="0"/>
              <a:t>In Diagnostic and statistical manual of mental disorders (5th ed., text rev.).</a:t>
            </a:r>
            <a:r>
              <a:rPr lang="hu-HU" sz="800" dirty="0" smtClean="0"/>
              <a:t>.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8934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59815" cy="1325563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Morbidity</a:t>
            </a:r>
            <a:r>
              <a:rPr lang="en-US" sz="4000" b="1" dirty="0" smtClean="0"/>
              <a:t> </a:t>
            </a:r>
            <a:r>
              <a:rPr lang="en-US" sz="4000" b="1" dirty="0"/>
              <a:t>of female sexual dysfunction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/>
              <a:t>Occurrence of at least one sexual disorder</a:t>
            </a:r>
            <a:r>
              <a:rPr lang="hu-HU" dirty="0" smtClean="0"/>
              <a:t>: 40-50%</a:t>
            </a:r>
            <a:r>
              <a:rPr lang="hu-HU" baseline="30000" dirty="0" smtClean="0"/>
              <a:t>1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/>
              <a:t>Female sexual </a:t>
            </a:r>
            <a:r>
              <a:rPr lang="hu-HU" dirty="0" err="1"/>
              <a:t>arousal</a:t>
            </a:r>
            <a:r>
              <a:rPr lang="hu-HU" dirty="0"/>
              <a:t>/interest </a:t>
            </a:r>
            <a:r>
              <a:rPr lang="hu-HU" dirty="0" err="1" smtClean="0"/>
              <a:t>disorder</a:t>
            </a:r>
            <a:r>
              <a:rPr lang="hu-HU" dirty="0" smtClean="0"/>
              <a:t>: 8-55%</a:t>
            </a:r>
            <a:r>
              <a:rPr lang="hu-HU" baseline="30000" dirty="0" smtClean="0"/>
              <a:t>2</a:t>
            </a:r>
            <a:endParaRPr lang="hu-HU" dirty="0"/>
          </a:p>
          <a:p>
            <a:r>
              <a:rPr lang="hu-HU" dirty="0" smtClean="0"/>
              <a:t>Female </a:t>
            </a:r>
            <a:r>
              <a:rPr lang="hu-HU" dirty="0" err="1" smtClean="0"/>
              <a:t>orgasmic</a:t>
            </a:r>
            <a:r>
              <a:rPr lang="hu-HU" dirty="0" smtClean="0"/>
              <a:t> </a:t>
            </a:r>
            <a:r>
              <a:rPr lang="hu-HU" dirty="0" err="1" smtClean="0"/>
              <a:t>disorder</a:t>
            </a:r>
            <a:r>
              <a:rPr lang="hu-HU" dirty="0" smtClean="0"/>
              <a:t>: 20-40%</a:t>
            </a:r>
            <a:r>
              <a:rPr lang="hu-HU" baseline="30000" dirty="0" smtClean="0"/>
              <a:t>3</a:t>
            </a:r>
            <a:endParaRPr lang="hu-HU" baseline="30000" dirty="0"/>
          </a:p>
          <a:p>
            <a:r>
              <a:rPr lang="hu-HU" dirty="0"/>
              <a:t>Genito-pelvic </a:t>
            </a:r>
            <a:r>
              <a:rPr lang="hu-HU" dirty="0" err="1"/>
              <a:t>pain</a:t>
            </a:r>
            <a:r>
              <a:rPr lang="hu-HU" dirty="0"/>
              <a:t>/</a:t>
            </a:r>
            <a:r>
              <a:rPr lang="hu-HU" dirty="0" err="1"/>
              <a:t>penetration</a:t>
            </a:r>
            <a:r>
              <a:rPr lang="hu-HU" dirty="0"/>
              <a:t> </a:t>
            </a:r>
            <a:r>
              <a:rPr lang="hu-HU" dirty="0" err="1" smtClean="0"/>
              <a:t>disorder</a:t>
            </a:r>
            <a:r>
              <a:rPr lang="hu-HU" dirty="0" smtClean="0"/>
              <a:t>: 3-6%</a:t>
            </a:r>
            <a:r>
              <a:rPr lang="hu-HU" baseline="30000" dirty="0" smtClean="0"/>
              <a:t>4</a:t>
            </a:r>
            <a:endParaRPr lang="hu-HU" baseline="30000" dirty="0"/>
          </a:p>
          <a:p>
            <a:endParaRPr lang="hu-HU" dirty="0"/>
          </a:p>
        </p:txBody>
      </p:sp>
      <p:pic>
        <p:nvPicPr>
          <p:cNvPr id="5" name="Picture 6" descr="Képtalálat a következőre: „world png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38" y="182347"/>
            <a:ext cx="4073543" cy="38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0" y="6311900"/>
            <a:ext cx="11498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1: </a:t>
            </a:r>
            <a:r>
              <a:rPr lang="hu-HU" sz="800" dirty="0" err="1" smtClean="0"/>
              <a:t>McCabe</a:t>
            </a:r>
            <a:r>
              <a:rPr lang="hu-HU" sz="800" dirty="0" smtClean="0"/>
              <a:t> et </a:t>
            </a:r>
            <a:r>
              <a:rPr lang="hu-HU" sz="800" dirty="0" err="1" smtClean="0"/>
              <a:t>al</a:t>
            </a:r>
            <a:r>
              <a:rPr lang="en-US" sz="800" dirty="0" smtClean="0"/>
              <a:t>.</a:t>
            </a:r>
            <a:r>
              <a:rPr lang="hu-HU" sz="800" dirty="0" smtClean="0"/>
              <a:t> I</a:t>
            </a:r>
            <a:r>
              <a:rPr lang="en-US" sz="800" dirty="0" err="1" smtClean="0"/>
              <a:t>ncidence</a:t>
            </a:r>
            <a:r>
              <a:rPr lang="en-US" sz="800" dirty="0" smtClean="0"/>
              <a:t> </a:t>
            </a:r>
            <a:r>
              <a:rPr lang="en-US" sz="800" dirty="0"/>
              <a:t>and Prevalence of Sexual Dysfunction in Women and Men: A Consensus Statement from the Fourth International Consultation on Sexual </a:t>
            </a:r>
            <a:r>
              <a:rPr lang="en-US" sz="800" dirty="0" smtClean="0"/>
              <a:t>Medicine</a:t>
            </a:r>
            <a:r>
              <a:rPr lang="hu-HU" sz="800" dirty="0" smtClean="0"/>
              <a:t>,</a:t>
            </a:r>
            <a:r>
              <a:rPr lang="en-US" sz="800" dirty="0" smtClean="0"/>
              <a:t> 2015</a:t>
            </a:r>
            <a:r>
              <a:rPr lang="hu-HU" sz="800" dirty="0"/>
              <a:t>.</a:t>
            </a:r>
            <a:endParaRPr lang="hu-HU" sz="800" dirty="0" smtClean="0"/>
          </a:p>
          <a:p>
            <a:r>
              <a:rPr lang="hu-HU" sz="800" dirty="0" smtClean="0"/>
              <a:t>2: </a:t>
            </a:r>
            <a:r>
              <a:rPr lang="en-US" sz="800" dirty="0"/>
              <a:t>Lewis </a:t>
            </a:r>
            <a:r>
              <a:rPr lang="en-US" sz="800" dirty="0" smtClean="0"/>
              <a:t>RW</a:t>
            </a:r>
            <a:r>
              <a:rPr lang="hu-HU" sz="800" dirty="0" smtClean="0"/>
              <a:t> et </a:t>
            </a:r>
            <a:r>
              <a:rPr lang="hu-HU" sz="800" dirty="0" err="1" smtClean="0"/>
              <a:t>al</a:t>
            </a:r>
            <a:r>
              <a:rPr lang="hu-HU" sz="800" dirty="0" smtClean="0"/>
              <a:t>. </a:t>
            </a:r>
            <a:r>
              <a:rPr lang="en-US" sz="800" dirty="0" smtClean="0"/>
              <a:t>Epidemiology/risk </a:t>
            </a:r>
            <a:r>
              <a:rPr lang="en-US" sz="800" dirty="0"/>
              <a:t>factors of sexual dysfunction. </a:t>
            </a:r>
            <a:r>
              <a:rPr lang="hu-HU" sz="800" dirty="0" smtClean="0"/>
              <a:t>2004</a:t>
            </a:r>
          </a:p>
          <a:p>
            <a:r>
              <a:rPr lang="hu-HU" sz="800" dirty="0" smtClean="0"/>
              <a:t>3: </a:t>
            </a:r>
            <a:r>
              <a:rPr lang="en-US" sz="800" dirty="0" smtClean="0"/>
              <a:t>Bradford </a:t>
            </a:r>
            <a:r>
              <a:rPr lang="en-US" sz="800" dirty="0"/>
              <a:t>A. Female orgasmic disorder: Epidemiology, pathogenesis, clinical manifestations, course, assessment, and </a:t>
            </a:r>
            <a:r>
              <a:rPr lang="en-US" sz="800" dirty="0" smtClean="0"/>
              <a:t>diagnosis</a:t>
            </a:r>
            <a:r>
              <a:rPr lang="hu-HU" sz="800" dirty="0" smtClean="0"/>
              <a:t> 2014.</a:t>
            </a:r>
          </a:p>
          <a:p>
            <a:r>
              <a:rPr lang="hu-HU" sz="800" dirty="0" smtClean="0"/>
              <a:t>4: </a:t>
            </a:r>
            <a:r>
              <a:rPr lang="en-US" sz="800" dirty="0"/>
              <a:t>Hayes </a:t>
            </a:r>
            <a:r>
              <a:rPr lang="en-US" sz="800" dirty="0" smtClean="0"/>
              <a:t>RD</a:t>
            </a:r>
            <a:r>
              <a:rPr lang="hu-HU" sz="800" dirty="0" smtClean="0"/>
              <a:t> </a:t>
            </a:r>
            <a:r>
              <a:rPr lang="en-US" sz="800" dirty="0" smtClean="0"/>
              <a:t>What </a:t>
            </a:r>
            <a:r>
              <a:rPr lang="en-US" sz="800" dirty="0"/>
              <a:t>can </a:t>
            </a:r>
            <a:r>
              <a:rPr lang="en-US" sz="800" dirty="0" smtClean="0"/>
              <a:t>prevalence</a:t>
            </a:r>
            <a:r>
              <a:rPr lang="hu-HU" sz="800" dirty="0" smtClean="0"/>
              <a:t> </a:t>
            </a:r>
            <a:r>
              <a:rPr lang="en-US" sz="800" dirty="0" smtClean="0"/>
              <a:t>studies </a:t>
            </a:r>
            <a:r>
              <a:rPr lang="en-US" sz="800" dirty="0" err="1" smtClean="0"/>
              <a:t>te</a:t>
            </a:r>
            <a:r>
              <a:rPr lang="hu-HU" sz="800" dirty="0" err="1" smtClean="0"/>
              <a:t>ll</a:t>
            </a:r>
            <a:r>
              <a:rPr lang="hu-HU" sz="800" dirty="0" smtClean="0"/>
              <a:t> u</a:t>
            </a:r>
            <a:r>
              <a:rPr lang="en-US" sz="800" dirty="0" smtClean="0"/>
              <a:t>s </a:t>
            </a:r>
            <a:r>
              <a:rPr lang="en-US" sz="800" dirty="0"/>
              <a:t>about female sexual difficulty and dysfunction? </a:t>
            </a:r>
            <a:r>
              <a:rPr lang="hu-HU" sz="800" dirty="0" smtClean="0"/>
              <a:t>2006.</a:t>
            </a:r>
            <a:endParaRPr lang="en-US" sz="800" dirty="0"/>
          </a:p>
          <a:p>
            <a:endParaRPr lang="en-US" sz="1100" dirty="0"/>
          </a:p>
          <a:p>
            <a:r>
              <a:rPr lang="hu-HU" sz="1100" dirty="0" smtClean="0"/>
              <a:t>  </a:t>
            </a:r>
            <a:r>
              <a:rPr lang="en-US" sz="1100" dirty="0" smtClean="0"/>
              <a:t>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005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35724" y="1825625"/>
            <a:ext cx="10520855" cy="43513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Diagnostic criteria </a:t>
            </a:r>
            <a:r>
              <a:rPr lang="hu-HU" b="1" dirty="0" smtClean="0"/>
              <a:t>of</a:t>
            </a:r>
            <a:r>
              <a:rPr lang="en-US" b="1" dirty="0" smtClean="0"/>
              <a:t> female orgasmic disorder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Criterion A</a:t>
            </a:r>
            <a:r>
              <a:rPr lang="hu-HU" dirty="0" smtClean="0"/>
              <a:t>: </a:t>
            </a:r>
            <a:endParaRPr lang="hu-HU" dirty="0"/>
          </a:p>
          <a:p>
            <a:pPr marL="914400" lvl="2" indent="0">
              <a:buNone/>
            </a:pPr>
            <a:r>
              <a:rPr lang="hu-HU" b="1" dirty="0" smtClean="0"/>
              <a:t>1</a:t>
            </a:r>
            <a:r>
              <a:rPr lang="hu-HU" b="1" dirty="0"/>
              <a:t>.</a:t>
            </a:r>
            <a:r>
              <a:rPr lang="hu-HU" dirty="0"/>
              <a:t> </a:t>
            </a:r>
            <a:r>
              <a:rPr lang="hu-HU" dirty="0" err="1" smtClean="0"/>
              <a:t>Marked</a:t>
            </a:r>
            <a:r>
              <a:rPr lang="hu-HU" dirty="0" smtClean="0"/>
              <a:t> </a:t>
            </a:r>
            <a:r>
              <a:rPr lang="en-US" dirty="0" smtClean="0"/>
              <a:t>delay</a:t>
            </a:r>
            <a:r>
              <a:rPr lang="en-US" dirty="0"/>
              <a:t>, infrequency or absence of </a:t>
            </a:r>
            <a:r>
              <a:rPr lang="en-US" dirty="0" smtClean="0"/>
              <a:t>orgasm</a:t>
            </a:r>
            <a:r>
              <a:rPr lang="hu-HU" dirty="0" smtClean="0"/>
              <a:t>. /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2.</a:t>
            </a:r>
            <a:r>
              <a:rPr lang="hu-HU" dirty="0"/>
              <a:t> </a:t>
            </a:r>
            <a:r>
              <a:rPr lang="hu-HU" dirty="0" err="1" smtClean="0"/>
              <a:t>Marked</a:t>
            </a:r>
            <a:r>
              <a:rPr lang="en-US" dirty="0" smtClean="0"/>
              <a:t> </a:t>
            </a:r>
            <a:r>
              <a:rPr lang="en-US" dirty="0"/>
              <a:t>reduction </a:t>
            </a:r>
            <a:r>
              <a:rPr lang="hu-HU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orgasmic sensations</a:t>
            </a:r>
            <a:r>
              <a:rPr lang="hu-HU" dirty="0" smtClean="0"/>
              <a:t>.</a:t>
            </a:r>
            <a:endParaRPr lang="hu-HU" dirty="0"/>
          </a:p>
          <a:p>
            <a:pPr lvl="1"/>
            <a:r>
              <a:rPr lang="hu-HU" b="1" dirty="0" smtClean="0"/>
              <a:t>Criterion B</a:t>
            </a:r>
            <a:r>
              <a:rPr lang="hu-HU" dirty="0" smtClean="0"/>
              <a:t>: </a:t>
            </a:r>
            <a:r>
              <a:rPr lang="en-US" dirty="0"/>
              <a:t>Symptoms in criterion </a:t>
            </a:r>
            <a:r>
              <a:rPr lang="en-US" b="1" dirty="0"/>
              <a:t>A</a:t>
            </a:r>
            <a:r>
              <a:rPr lang="en-US" dirty="0"/>
              <a:t> have persisted for at least about 6 months.</a:t>
            </a:r>
            <a:endParaRPr lang="hu-HU" dirty="0"/>
          </a:p>
          <a:p>
            <a:pPr lvl="1"/>
            <a:r>
              <a:rPr lang="hu-HU" b="1" dirty="0" smtClean="0"/>
              <a:t>Criterion C</a:t>
            </a:r>
            <a:r>
              <a:rPr lang="hu-HU" dirty="0" smtClean="0"/>
              <a:t>: </a:t>
            </a:r>
            <a:r>
              <a:rPr lang="en-US" dirty="0"/>
              <a:t>Symptoms in criterion </a:t>
            </a:r>
            <a:r>
              <a:rPr lang="en-US" b="1" dirty="0"/>
              <a:t>A</a:t>
            </a:r>
            <a:r>
              <a:rPr lang="en-US" dirty="0"/>
              <a:t> cause </a:t>
            </a:r>
            <a:r>
              <a:rPr lang="en-US" dirty="0" smtClean="0"/>
              <a:t>clinically </a:t>
            </a:r>
            <a:r>
              <a:rPr lang="en-US" dirty="0"/>
              <a:t>significant </a:t>
            </a:r>
            <a:r>
              <a:rPr lang="en-US" dirty="0" smtClean="0"/>
              <a:t>distress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individual</a:t>
            </a:r>
            <a:r>
              <a:rPr lang="en-US" dirty="0" smtClean="0"/>
              <a:t>.</a:t>
            </a:r>
            <a:endParaRPr lang="hu-HU" dirty="0"/>
          </a:p>
          <a:p>
            <a:pPr lvl="1"/>
            <a:r>
              <a:rPr lang="hu-HU" b="1" dirty="0" smtClean="0"/>
              <a:t>Criterion D</a:t>
            </a:r>
            <a:r>
              <a:rPr lang="hu-HU" dirty="0" smtClean="0"/>
              <a:t>: </a:t>
            </a:r>
            <a:r>
              <a:rPr lang="hu-HU" dirty="0" err="1" smtClean="0"/>
              <a:t>Exclusion</a:t>
            </a:r>
            <a:r>
              <a:rPr lang="hu-HU" dirty="0" smtClean="0"/>
              <a:t> of </a:t>
            </a:r>
            <a:r>
              <a:rPr lang="hu-HU" dirty="0"/>
              <a:t>m</a:t>
            </a:r>
            <a:r>
              <a:rPr lang="en-US" dirty="0" err="1" smtClean="0"/>
              <a:t>ental</a:t>
            </a:r>
            <a:r>
              <a:rPr lang="en-US" dirty="0" smtClean="0"/>
              <a:t> </a:t>
            </a:r>
            <a:r>
              <a:rPr lang="en-US" dirty="0"/>
              <a:t>disorder, </a:t>
            </a:r>
            <a:r>
              <a:rPr lang="hu-HU" dirty="0" err="1" smtClean="0"/>
              <a:t>distress</a:t>
            </a:r>
            <a:r>
              <a:rPr lang="hu-HU" dirty="0" smtClean="0"/>
              <a:t> and </a:t>
            </a:r>
            <a:r>
              <a:rPr lang="en-US" dirty="0" smtClean="0"/>
              <a:t>effects </a:t>
            </a:r>
            <a:r>
              <a:rPr lang="en-US" dirty="0"/>
              <a:t>of </a:t>
            </a:r>
            <a:r>
              <a:rPr lang="hu-HU" dirty="0" err="1" smtClean="0"/>
              <a:t>substance</a:t>
            </a:r>
            <a:r>
              <a:rPr lang="hu-HU" dirty="0" smtClean="0"/>
              <a:t>/</a:t>
            </a:r>
            <a:r>
              <a:rPr lang="en-US" dirty="0" smtClean="0"/>
              <a:t>medication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64655" y="6663559"/>
            <a:ext cx="11498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American Psychiatric Association. (2022). </a:t>
            </a:r>
            <a:r>
              <a:rPr lang="hu-HU" sz="800" dirty="0" err="1" smtClean="0"/>
              <a:t>Sexual</a:t>
            </a:r>
            <a:r>
              <a:rPr lang="hu-HU" sz="800" dirty="0" smtClean="0"/>
              <a:t> </a:t>
            </a:r>
            <a:r>
              <a:rPr lang="hu-HU" sz="800" dirty="0" err="1" smtClean="0"/>
              <a:t>dysfunctions</a:t>
            </a:r>
            <a:r>
              <a:rPr lang="en-US" sz="800" dirty="0" smtClean="0"/>
              <a:t>. </a:t>
            </a:r>
            <a:r>
              <a:rPr lang="en-US" sz="800" dirty="0"/>
              <a:t>In Diagnostic and statistical manual of mental disorders (5th ed., text rev.).</a:t>
            </a:r>
            <a:r>
              <a:rPr lang="hu-HU" sz="800" dirty="0" smtClean="0"/>
              <a:t>.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2620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35724" y="1690687"/>
            <a:ext cx="10520855" cy="49203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Criteria</a:t>
            </a:r>
            <a:r>
              <a:rPr lang="hu-HU" b="1" dirty="0"/>
              <a:t> of </a:t>
            </a:r>
            <a:r>
              <a:rPr lang="hu-HU" b="1" dirty="0" smtClean="0"/>
              <a:t>female </a:t>
            </a:r>
            <a:r>
              <a:rPr lang="hu-HU" b="1" dirty="0"/>
              <a:t>sexual </a:t>
            </a:r>
            <a:r>
              <a:rPr lang="hu-HU" b="1" dirty="0" err="1"/>
              <a:t>arousal</a:t>
            </a:r>
            <a:r>
              <a:rPr lang="hu-HU" b="1" dirty="0"/>
              <a:t>/interest </a:t>
            </a:r>
            <a:r>
              <a:rPr lang="hu-HU" b="1" dirty="0" err="1"/>
              <a:t>disorder</a:t>
            </a:r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8379" cy="478538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hu-HU" b="1" dirty="0" smtClean="0"/>
              <a:t>Criterion A</a:t>
            </a:r>
            <a:r>
              <a:rPr lang="hu-HU" dirty="0" smtClean="0"/>
              <a:t>: </a:t>
            </a:r>
            <a:r>
              <a:rPr lang="en-US" dirty="0"/>
              <a:t>Significant reduction or absence of sexual interest or </a:t>
            </a:r>
            <a:r>
              <a:rPr lang="hu-HU" dirty="0" err="1" smtClean="0"/>
              <a:t>arousal</a:t>
            </a:r>
            <a:r>
              <a:rPr lang="en-US" dirty="0"/>
              <a:t>, </a:t>
            </a:r>
            <a:r>
              <a:rPr lang="en-US" dirty="0" smtClean="0"/>
              <a:t>manifested </a:t>
            </a:r>
            <a:r>
              <a:rPr lang="en-US" dirty="0"/>
              <a:t>by at </a:t>
            </a:r>
            <a:r>
              <a:rPr lang="en-US" dirty="0" smtClean="0"/>
              <a:t>least</a:t>
            </a:r>
            <a:r>
              <a:rPr lang="hu-HU" dirty="0" smtClean="0"/>
              <a:t> </a:t>
            </a:r>
            <a:r>
              <a:rPr lang="en-US" dirty="0" smtClean="0"/>
              <a:t>three </a:t>
            </a:r>
            <a:r>
              <a:rPr lang="en-US" dirty="0"/>
              <a:t>of the following: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Reduction </a:t>
            </a:r>
            <a:r>
              <a:rPr lang="en-US" dirty="0"/>
              <a:t>or absence of interest in sexual </a:t>
            </a:r>
            <a:r>
              <a:rPr lang="en-US" dirty="0" smtClean="0"/>
              <a:t>activity.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Absent/reduced sexual/erotic thoughts or </a:t>
            </a:r>
            <a:r>
              <a:rPr lang="en-US" dirty="0" smtClean="0"/>
              <a:t>fantasies.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No/reduced initiation of sexual activity, and typically unreceptive to a partner’s </a:t>
            </a:r>
            <a:r>
              <a:rPr lang="en-US" dirty="0" smtClean="0"/>
              <a:t>attempts</a:t>
            </a:r>
            <a:r>
              <a:rPr lang="hu-HU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initiate</a:t>
            </a:r>
            <a:r>
              <a:rPr lang="en-US" dirty="0" smtClean="0"/>
              <a:t>.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Absent/reduced sexual excitement/pleasure during sexual activity in almost all </a:t>
            </a:r>
            <a:r>
              <a:rPr lang="en-US" dirty="0" smtClean="0"/>
              <a:t>or</a:t>
            </a:r>
            <a:r>
              <a:rPr lang="hu-HU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(approximately 75%–100%) sexual </a:t>
            </a:r>
            <a:r>
              <a:rPr lang="en-US" dirty="0" smtClean="0"/>
              <a:t>encounters</a:t>
            </a:r>
            <a:r>
              <a:rPr lang="hu-HU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Absent/reduced sexual interest/arousal in response to any internal or external </a:t>
            </a:r>
            <a:r>
              <a:rPr lang="en-US" dirty="0" smtClean="0"/>
              <a:t>sexual/erotic </a:t>
            </a:r>
            <a:r>
              <a:rPr lang="en-US" dirty="0"/>
              <a:t>cues (e.g., written, verbal, visual</a:t>
            </a:r>
            <a:r>
              <a:rPr lang="en-US" dirty="0" smtClean="0"/>
              <a:t>).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Absent/reduced genital or </a:t>
            </a:r>
            <a:r>
              <a:rPr lang="en-US" dirty="0" err="1"/>
              <a:t>nongenital</a:t>
            </a:r>
            <a:r>
              <a:rPr lang="en-US" dirty="0"/>
              <a:t> sensations during sexual activity in almost </a:t>
            </a:r>
            <a:r>
              <a:rPr lang="en-US" dirty="0" smtClean="0"/>
              <a:t>all</a:t>
            </a:r>
            <a:r>
              <a:rPr lang="hu-HU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all (approximately 75%–100%) sexual encounters (in identified situational </a:t>
            </a:r>
            <a:r>
              <a:rPr lang="en-US" dirty="0" smtClean="0"/>
              <a:t>contexts</a:t>
            </a:r>
            <a:r>
              <a:rPr lang="hu-HU" dirty="0" smtClean="0"/>
              <a:t> </a:t>
            </a:r>
            <a:r>
              <a:rPr lang="en-US" dirty="0" smtClean="0"/>
              <a:t>or</a:t>
            </a:r>
            <a:r>
              <a:rPr lang="en-US" dirty="0"/>
              <a:t>, if generalized, in all contexts</a:t>
            </a:r>
            <a:r>
              <a:rPr lang="en-US" dirty="0" smtClean="0"/>
              <a:t>).</a:t>
            </a:r>
            <a:endParaRPr lang="hu-HU" dirty="0" smtClean="0"/>
          </a:p>
          <a:p>
            <a:pPr lvl="1"/>
            <a:r>
              <a:rPr lang="hu-HU" b="1" dirty="0" smtClean="0"/>
              <a:t>Criterion B</a:t>
            </a:r>
            <a:endParaRPr lang="hu-HU" b="1" dirty="0"/>
          </a:p>
          <a:p>
            <a:pPr lvl="1"/>
            <a:r>
              <a:rPr lang="hu-HU" b="1" dirty="0" smtClean="0"/>
              <a:t>Criterion C</a:t>
            </a:r>
          </a:p>
          <a:p>
            <a:pPr lvl="1"/>
            <a:r>
              <a:rPr lang="hu-HU" b="1" dirty="0" smtClean="0"/>
              <a:t>Criterion D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-64655" y="6663559"/>
            <a:ext cx="11498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American Psychiatric Association. (2022). Sexual dysfunctions. In Diagnostic and statistical manual of mental disorders (5th ed., text rev.)..</a:t>
            </a:r>
          </a:p>
        </p:txBody>
      </p:sp>
    </p:spTree>
    <p:extLst>
      <p:ext uri="{BB962C8B-B14F-4D97-AF65-F5344CB8AC3E}">
        <p14:creationId xmlns:p14="http://schemas.microsoft.com/office/powerpoint/2010/main" val="20117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35724" y="1690687"/>
            <a:ext cx="10618076" cy="448627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Criteria</a:t>
            </a:r>
            <a:r>
              <a:rPr lang="hu-HU" b="1" dirty="0" smtClean="0"/>
              <a:t> </a:t>
            </a:r>
            <a:r>
              <a:rPr lang="hu-HU" b="1" dirty="0"/>
              <a:t>of </a:t>
            </a:r>
            <a:r>
              <a:rPr lang="hu-HU" b="1" dirty="0" smtClean="0"/>
              <a:t>genito-pelvic </a:t>
            </a:r>
            <a:r>
              <a:rPr lang="hu-HU" b="1" dirty="0" err="1"/>
              <a:t>pain</a:t>
            </a:r>
            <a:r>
              <a:rPr lang="hu-HU" b="1" dirty="0"/>
              <a:t>/</a:t>
            </a:r>
            <a:r>
              <a:rPr lang="hu-HU" b="1" dirty="0" err="1"/>
              <a:t>penetration</a:t>
            </a:r>
            <a:r>
              <a:rPr lang="hu-HU" b="1" dirty="0"/>
              <a:t> </a:t>
            </a:r>
            <a:r>
              <a:rPr lang="hu-HU" b="1" dirty="0" err="1"/>
              <a:t>disorder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u-HU" b="1" dirty="0" smtClean="0"/>
              <a:t>Criterion A</a:t>
            </a:r>
            <a:r>
              <a:rPr lang="hu-HU" dirty="0" smtClean="0"/>
              <a:t>: </a:t>
            </a:r>
            <a:r>
              <a:rPr lang="en-US" dirty="0"/>
              <a:t>One (or more) of the following is a persistent or recurrent </a:t>
            </a:r>
            <a:r>
              <a:rPr lang="en-US" dirty="0" smtClean="0"/>
              <a:t>difficulty: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Vaginal </a:t>
            </a:r>
            <a:r>
              <a:rPr lang="en-US" dirty="0"/>
              <a:t>penetration during </a:t>
            </a:r>
            <a:r>
              <a:rPr lang="en-US" dirty="0" smtClean="0"/>
              <a:t>intercourse.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hu-HU" dirty="0" err="1" smtClean="0"/>
              <a:t>Marked</a:t>
            </a:r>
            <a:r>
              <a:rPr lang="en-US" dirty="0" smtClean="0"/>
              <a:t> </a:t>
            </a:r>
            <a:r>
              <a:rPr lang="en-US" dirty="0"/>
              <a:t>vulvovaginal or pelvic pain during vaginal intercourse or </a:t>
            </a:r>
            <a:r>
              <a:rPr lang="en-US" dirty="0" smtClean="0"/>
              <a:t>penetration</a:t>
            </a:r>
            <a:r>
              <a:rPr lang="hu-HU" dirty="0" smtClean="0"/>
              <a:t> </a:t>
            </a:r>
            <a:r>
              <a:rPr lang="en-US" dirty="0" smtClean="0"/>
              <a:t>attempts</a:t>
            </a:r>
            <a:r>
              <a:rPr lang="en-US" dirty="0"/>
              <a:t>.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hu-HU" dirty="0" err="1" smtClean="0"/>
              <a:t>Marked</a:t>
            </a:r>
            <a:r>
              <a:rPr lang="en-US" dirty="0" smtClean="0"/>
              <a:t> </a:t>
            </a:r>
            <a:r>
              <a:rPr lang="hu-HU" dirty="0" err="1" smtClean="0"/>
              <a:t>fear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anxiety</a:t>
            </a:r>
            <a:r>
              <a:rPr lang="en-US" dirty="0" smtClean="0"/>
              <a:t> </a:t>
            </a:r>
            <a:r>
              <a:rPr lang="en-US" dirty="0"/>
              <a:t>associated with vulvovaginal or pelvic pain at the thought of, during, or as a result of vaginal </a:t>
            </a:r>
            <a:r>
              <a:rPr lang="en-US" dirty="0" smtClean="0"/>
              <a:t>penetration.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Marked </a:t>
            </a:r>
            <a:r>
              <a:rPr lang="en-US" dirty="0"/>
              <a:t>tension in the pelvic muscles during attempts at vaginal penetration</a:t>
            </a:r>
            <a:r>
              <a:rPr lang="en-US" dirty="0" smtClean="0"/>
              <a:t>.</a:t>
            </a:r>
            <a:endParaRPr lang="hu-HU" dirty="0" smtClean="0"/>
          </a:p>
          <a:p>
            <a:pPr lvl="1"/>
            <a:r>
              <a:rPr lang="hu-HU" b="1" dirty="0" smtClean="0"/>
              <a:t>Criterion B</a:t>
            </a:r>
            <a:endParaRPr lang="hu-HU" dirty="0"/>
          </a:p>
          <a:p>
            <a:pPr lvl="1"/>
            <a:r>
              <a:rPr lang="hu-HU" b="1" dirty="0" smtClean="0"/>
              <a:t>Criterion C</a:t>
            </a:r>
            <a:endParaRPr lang="hu-HU" dirty="0"/>
          </a:p>
          <a:p>
            <a:pPr lvl="1"/>
            <a:r>
              <a:rPr lang="hu-HU" b="1" dirty="0" smtClean="0"/>
              <a:t>Criterion D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64655" y="6663559"/>
            <a:ext cx="11498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American Psychiatric Association. (2022). Sexual dysfunctions. In Diagnostic and statistical manual of mental disorders (5th ed., text rev.)..</a:t>
            </a:r>
          </a:p>
        </p:txBody>
      </p:sp>
    </p:spTree>
    <p:extLst>
      <p:ext uri="{BB962C8B-B14F-4D97-AF65-F5344CB8AC3E}">
        <p14:creationId xmlns:p14="http://schemas.microsoft.com/office/powerpoint/2010/main" val="7719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2392</TotalTime>
  <Words>856</Words>
  <Application>Microsoft Office PowerPoint</Application>
  <PresentationFormat>Szélesvásznú</PresentationFormat>
  <Paragraphs>154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Office-téma</vt:lpstr>
      <vt:lpstr>Ways to identify female sexual dysfunction Csaba Erdős University of Szeged, Albert Szent-Györgyi Medical School </vt:lpstr>
      <vt:lpstr>Sexual Health</vt:lpstr>
      <vt:lpstr>Sexual dysfunction, quality of life</vt:lpstr>
      <vt:lpstr>Aetiology of female sexual dysfunction</vt:lpstr>
      <vt:lpstr>Female sexual dysfunction (DSM-5, 2013)</vt:lpstr>
      <vt:lpstr>Morbidity of female sexual dysfunction</vt:lpstr>
      <vt:lpstr>Diagnostic criteria of female orgasmic disorder</vt:lpstr>
      <vt:lpstr>Criteria of female sexual arousal/interest disorder </vt:lpstr>
      <vt:lpstr>Criteria of genito-pelvic pain/penetration disorder</vt:lpstr>
      <vt:lpstr>Aims of the study</vt:lpstr>
      <vt:lpstr>Methods</vt:lpstr>
      <vt:lpstr>Method</vt:lpstr>
      <vt:lpstr>Results Orgasmic disorder (n=547)</vt:lpstr>
      <vt:lpstr>Results Female sexual arousal/interest disorder (n=100)</vt:lpstr>
      <vt:lpstr>Results Genito-pelvic pain/penetration disorder (n=276)</vt:lpstr>
      <vt:lpstr>Results Multiple disorder (n=288)</vt:lpstr>
      <vt:lpstr>Lifetime prevalence of STD (%)</vt:lpstr>
      <vt:lpstr>Lifetime prevalence of sexual abuse (%)</vt:lpstr>
      <vt:lpstr>Summary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Női szexuális zavarok vizsgálata: a DSM-5 kritériumainak alkalmazása egy online felmérésben</dc:title>
  <dc:creator>Erdős Csaba</dc:creator>
  <cp:lastModifiedBy>Cs Cs</cp:lastModifiedBy>
  <cp:revision>140</cp:revision>
  <dcterms:created xsi:type="dcterms:W3CDTF">2021-08-21T14:49:09Z</dcterms:created>
  <dcterms:modified xsi:type="dcterms:W3CDTF">2023-11-11T11:16:44Z</dcterms:modified>
</cp:coreProperties>
</file>