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72" r:id="rId8"/>
    <p:sldId id="261" r:id="rId9"/>
    <p:sldId id="262" r:id="rId10"/>
    <p:sldId id="263" r:id="rId11"/>
    <p:sldId id="264" r:id="rId12"/>
    <p:sldId id="276" r:id="rId13"/>
    <p:sldId id="266" r:id="rId14"/>
    <p:sldId id="267" r:id="rId15"/>
    <p:sldId id="269" r:id="rId16"/>
    <p:sldId id="270" r:id="rId17"/>
    <p:sldId id="274" r:id="rId18"/>
    <p:sldId id="273" r:id="rId19"/>
    <p:sldId id="278" r:id="rId20"/>
    <p:sldId id="279" r:id="rId21"/>
    <p:sldId id="280" r:id="rId22"/>
    <p:sldId id="282" r:id="rId23"/>
    <p:sldId id="275" r:id="rId24"/>
    <p:sldId id="277" r:id="rId25"/>
    <p:sldId id="281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518" autoAdjust="0"/>
    <p:restoredTop sz="94660"/>
  </p:normalViewPr>
  <p:slideViewPr>
    <p:cSldViewPr snapToGrid="0" showGuides="1">
      <p:cViewPr varScale="1">
        <p:scale>
          <a:sx n="21" d="100"/>
          <a:sy n="21" d="100"/>
        </p:scale>
        <p:origin x="168" y="20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zoltangergely/Desktop/Anaesthetist%20lifestyl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 dirty="0" err="1"/>
              <a:t>Age</a:t>
            </a:r>
            <a:endParaRPr lang="hu-HU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571542182468069"/>
          <c:y val="0.12825878634210713"/>
          <c:w val="0.50566945305023792"/>
          <c:h val="0.716563081821088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E1-4043-9A85-402D24D7DE6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E1-4043-9A85-402D24D7DE6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E1-4043-9A85-402D24D7DE6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E1-4043-9A85-402D24D7DE65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EE1-4043-9A85-402D24D7DE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'[Anaesthetist lifestyle.xlsx]Munka1'!$A$1:$A$5</c:f>
              <c:strCache>
                <c:ptCount val="5"/>
                <c:pt idx="0">
                  <c:v>20-30</c:v>
                </c:pt>
                <c:pt idx="1">
                  <c:v>30-40</c:v>
                </c:pt>
                <c:pt idx="2">
                  <c:v>40-50</c:v>
                </c:pt>
                <c:pt idx="3">
                  <c:v>50-60</c:v>
                </c:pt>
                <c:pt idx="4">
                  <c:v>›60</c:v>
                </c:pt>
              </c:strCache>
            </c:strRef>
          </c:cat>
          <c:val>
            <c:numRef>
              <c:f>'[Anaesthetist lifestyle.xlsx]Munka1'!$B$1:$B$5</c:f>
              <c:numCache>
                <c:formatCode>General</c:formatCode>
                <c:ptCount val="5"/>
                <c:pt idx="0">
                  <c:v>21</c:v>
                </c:pt>
                <c:pt idx="1">
                  <c:v>91</c:v>
                </c:pt>
                <c:pt idx="2">
                  <c:v>98</c:v>
                </c:pt>
                <c:pt idx="3">
                  <c:v>95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EE1-4043-9A85-402D24D7D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400" b="1"/>
              <a:t>Moderate</a:t>
            </a:r>
            <a:r>
              <a:rPr lang="hu-HU" sz="2400" b="1" baseline="0"/>
              <a:t> intensity exercise ( MET‹6)</a:t>
            </a:r>
            <a:endParaRPr lang="hu-HU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5255388974205362"/>
          <c:y val="0.19343418094647649"/>
          <c:w val="0.4713847737146023"/>
          <c:h val="0.6133489988260915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AE-5E4D-A600-F9FBF437D4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AE-5E4D-A600-F9FBF437D4E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AE-5E4D-A600-F9FBF437D4ED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AE-5E4D-A600-F9FBF437D4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Munka1!$A$134:$A$137</c:f>
              <c:strCache>
                <c:ptCount val="4"/>
                <c:pt idx="0">
                  <c:v>‹75 minutes</c:v>
                </c:pt>
                <c:pt idx="1">
                  <c:v>75-150 minutes</c:v>
                </c:pt>
                <c:pt idx="2">
                  <c:v>150-300 minutes</c:v>
                </c:pt>
                <c:pt idx="3">
                  <c:v>›300 minutes</c:v>
                </c:pt>
              </c:strCache>
            </c:strRef>
          </c:cat>
          <c:val>
            <c:numRef>
              <c:f>Munka1!$B$134:$B$137</c:f>
              <c:numCache>
                <c:formatCode>General</c:formatCode>
                <c:ptCount val="4"/>
                <c:pt idx="0">
                  <c:v>209</c:v>
                </c:pt>
                <c:pt idx="1">
                  <c:v>120</c:v>
                </c:pt>
                <c:pt idx="2">
                  <c:v>38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AE-5E4D-A600-F9FBF437D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400" b="1"/>
              <a:t>Vigorous</a:t>
            </a:r>
            <a:r>
              <a:rPr lang="hu-HU" sz="2400" b="1" baseline="0"/>
              <a:t> exercise ( MET ›6)</a:t>
            </a:r>
            <a:endParaRPr lang="hu-HU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7634741474806146"/>
          <c:y val="0.17249148570165868"/>
          <c:w val="0.458712014610341"/>
          <c:h val="0.6150100120401380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A5-AC49-A709-4FE29C669676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A5-AC49-A709-4FE29C669676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EA5-AC49-A709-4FE29C669676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EA5-AC49-A709-4FE29C6696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Munka1!$A$146:$A$149</c:f>
              <c:strCache>
                <c:ptCount val="4"/>
                <c:pt idx="0">
                  <c:v>‹75 minutes</c:v>
                </c:pt>
                <c:pt idx="1">
                  <c:v>75-150 minutes</c:v>
                </c:pt>
                <c:pt idx="2">
                  <c:v>150-300 minutes</c:v>
                </c:pt>
                <c:pt idx="3">
                  <c:v>› 300 minutes</c:v>
                </c:pt>
              </c:strCache>
            </c:strRef>
          </c:cat>
          <c:val>
            <c:numRef>
              <c:f>Munka1!$B$146:$B$149</c:f>
              <c:numCache>
                <c:formatCode>General</c:formatCode>
                <c:ptCount val="4"/>
                <c:pt idx="0">
                  <c:v>270</c:v>
                </c:pt>
                <c:pt idx="1">
                  <c:v>71</c:v>
                </c:pt>
                <c:pt idx="2">
                  <c:v>28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A5-AC49-A709-4FE29C669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Satisfaction</a:t>
            </a:r>
            <a:r>
              <a:rPr lang="hu-HU" sz="2800" b="1" baseline="0"/>
              <a:t> with exercise routine</a:t>
            </a:r>
            <a:endParaRPr lang="hu-HU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2B-814F-B871-69F659F592F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2B-814F-B871-69F659F592F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2B-814F-B871-69F659F592F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Munka1!$A$160:$A$162</c:f>
              <c:strCache>
                <c:ptCount val="3"/>
                <c:pt idx="0">
                  <c:v>Yes</c:v>
                </c:pt>
                <c:pt idx="1">
                  <c:v>No, but it has nothing to do with my work</c:v>
                </c:pt>
                <c:pt idx="2">
                  <c:v>No and I feel my job is one of the reasons</c:v>
                </c:pt>
              </c:strCache>
            </c:strRef>
          </c:cat>
          <c:val>
            <c:numRef>
              <c:f>Munka1!$B$160:$B$162</c:f>
              <c:numCache>
                <c:formatCode>General</c:formatCode>
                <c:ptCount val="3"/>
                <c:pt idx="0">
                  <c:v>52</c:v>
                </c:pt>
                <c:pt idx="1">
                  <c:v>134</c:v>
                </c:pt>
                <c:pt idx="2">
                  <c:v>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52B-814F-B871-69F659F59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Standard</a:t>
            </a:r>
            <a:r>
              <a:rPr lang="hu-HU" sz="2000" b="1" baseline="0"/>
              <a:t> drink/week</a:t>
            </a:r>
            <a:endParaRPr lang="hu-HU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Munka1!$B$178:$B$183</c:f>
              <c:strCache>
                <c:ptCount val="6"/>
                <c:pt idx="0">
                  <c:v>Never</c:v>
                </c:pt>
                <c:pt idx="1">
                  <c:v>0-5</c:v>
                </c:pt>
                <c:pt idx="2">
                  <c:v> 5-10</c:v>
                </c:pt>
                <c:pt idx="3">
                  <c:v> 10-15</c:v>
                </c:pt>
                <c:pt idx="4">
                  <c:v>15-20</c:v>
                </c:pt>
                <c:pt idx="5">
                  <c:v>›20</c:v>
                </c:pt>
              </c:strCache>
            </c:strRef>
          </c:cat>
          <c:val>
            <c:numRef>
              <c:f>Munka1!$C$178:$C$183</c:f>
              <c:numCache>
                <c:formatCode>General</c:formatCode>
                <c:ptCount val="6"/>
                <c:pt idx="0">
                  <c:v>136</c:v>
                </c:pt>
                <c:pt idx="1">
                  <c:v>209</c:v>
                </c:pt>
                <c:pt idx="2">
                  <c:v>25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EC-F346-8F96-B3ED237A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9286992"/>
        <c:axId val="1049289264"/>
      </c:barChart>
      <c:catAx>
        <c:axId val="104928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9289264"/>
        <c:crosses val="autoZero"/>
        <c:auto val="1"/>
        <c:lblAlgn val="ctr"/>
        <c:lblOffset val="100"/>
        <c:noMultiLvlLbl val="0"/>
      </c:catAx>
      <c:valAx>
        <c:axId val="104928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49286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5-6</a:t>
            </a:r>
            <a:r>
              <a:rPr lang="hu-HU" sz="2000" b="1" baseline="0"/>
              <a:t> standard drink in one day last year</a:t>
            </a:r>
            <a:endParaRPr lang="hu-HU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Munka1!$A$190:$A$194</c:f>
              <c:strCache>
                <c:ptCount val="5"/>
                <c:pt idx="0">
                  <c:v>No</c:v>
                </c:pt>
                <c:pt idx="1">
                  <c:v>1-6 occasions</c:v>
                </c:pt>
                <c:pt idx="2">
                  <c:v>Monthly</c:v>
                </c:pt>
                <c:pt idx="3">
                  <c:v>Weekly</c:v>
                </c:pt>
                <c:pt idx="4">
                  <c:v>Daily</c:v>
                </c:pt>
              </c:strCache>
            </c:strRef>
          </c:cat>
          <c:val>
            <c:numRef>
              <c:f>Munka1!$B$190:$B$194</c:f>
              <c:numCache>
                <c:formatCode>General</c:formatCode>
                <c:ptCount val="5"/>
                <c:pt idx="0">
                  <c:v>245</c:v>
                </c:pt>
                <c:pt idx="1">
                  <c:v>108</c:v>
                </c:pt>
                <c:pt idx="2">
                  <c:v>22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0E-C547-8430-95D8652C2E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2386079"/>
        <c:axId val="1901503263"/>
      </c:barChart>
      <c:catAx>
        <c:axId val="2002386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01503263"/>
        <c:crosses val="autoZero"/>
        <c:auto val="1"/>
        <c:lblAlgn val="ctr"/>
        <c:lblOffset val="100"/>
        <c:noMultiLvlLbl val="0"/>
      </c:catAx>
      <c:valAx>
        <c:axId val="1901503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002386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Smoking</a:t>
            </a:r>
            <a:r>
              <a:rPr lang="hu-HU" sz="2800" b="1" baseline="0"/>
              <a:t> habits</a:t>
            </a:r>
            <a:endParaRPr lang="hu-HU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49-F541-A02B-261381AD4B8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49-F541-A02B-261381AD4B8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B49-F541-A02B-261381AD4B8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B49-F541-A02B-261381AD4B82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B49-F541-A02B-261381AD4B82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B49-F541-A02B-261381AD4B82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49-F541-A02B-261381AD4B8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49-F541-A02B-261381AD4B8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49-F541-A02B-261381AD4B8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49-F541-A02B-261381AD4B8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49-F541-A02B-261381AD4B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Munka1!$A$215:$A$220</c:f>
              <c:strCache>
                <c:ptCount val="6"/>
                <c:pt idx="0">
                  <c:v>Never</c:v>
                </c:pt>
                <c:pt idx="1">
                  <c:v>Vape</c:v>
                </c:pt>
                <c:pt idx="2">
                  <c:v>Alkalmilag</c:v>
                </c:pt>
                <c:pt idx="3">
                  <c:v>1-5 / day</c:v>
                </c:pt>
                <c:pt idx="4">
                  <c:v>6-15 /day</c:v>
                </c:pt>
                <c:pt idx="5">
                  <c:v>›15 /day</c:v>
                </c:pt>
              </c:strCache>
            </c:strRef>
          </c:cat>
          <c:val>
            <c:numRef>
              <c:f>Munka1!$B$215:$B$220</c:f>
              <c:numCache>
                <c:formatCode>General</c:formatCode>
                <c:ptCount val="6"/>
                <c:pt idx="0">
                  <c:v>290</c:v>
                </c:pt>
                <c:pt idx="1">
                  <c:v>11</c:v>
                </c:pt>
                <c:pt idx="2">
                  <c:v>25</c:v>
                </c:pt>
                <c:pt idx="3">
                  <c:v>12</c:v>
                </c:pt>
                <c:pt idx="4">
                  <c:v>17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B49-F541-A02B-261381AD4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 dirty="0" err="1"/>
              <a:t>Illegal</a:t>
            </a:r>
            <a:r>
              <a:rPr lang="hu-HU" sz="2800" b="1" dirty="0"/>
              <a:t>/</a:t>
            </a:r>
            <a:r>
              <a:rPr lang="hu-HU" sz="2800" b="1" dirty="0" err="1"/>
              <a:t>legal</a:t>
            </a:r>
            <a:r>
              <a:rPr lang="hu-HU" sz="2800" b="1" baseline="0" dirty="0"/>
              <a:t> </a:t>
            </a:r>
            <a:r>
              <a:rPr lang="hu-HU" sz="2800" b="1" baseline="0" dirty="0" err="1"/>
              <a:t>pscychoactive</a:t>
            </a:r>
            <a:r>
              <a:rPr lang="hu-HU" sz="2800" b="1" baseline="0" dirty="0"/>
              <a:t> </a:t>
            </a:r>
            <a:r>
              <a:rPr lang="hu-HU" sz="2800" b="1" baseline="0" dirty="0" err="1"/>
              <a:t>drug</a:t>
            </a:r>
            <a:r>
              <a:rPr lang="hu-HU" sz="2800" b="1" baseline="0" dirty="0"/>
              <a:t> </a:t>
            </a:r>
            <a:r>
              <a:rPr lang="hu-HU" sz="2800" b="1" baseline="0" dirty="0" err="1"/>
              <a:t>use</a:t>
            </a:r>
            <a:endParaRPr lang="hu-HU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Munka1!$A$205:$A$209</c:f>
              <c:strCache>
                <c:ptCount val="5"/>
                <c:pt idx="0">
                  <c:v>Never</c:v>
                </c:pt>
                <c:pt idx="1">
                  <c:v>1-6 occasions/year</c:v>
                </c:pt>
                <c:pt idx="2">
                  <c:v>Monthly</c:v>
                </c:pt>
                <c:pt idx="3">
                  <c:v>Weekly</c:v>
                </c:pt>
                <c:pt idx="4">
                  <c:v>Daily</c:v>
                </c:pt>
              </c:strCache>
            </c:strRef>
          </c:cat>
          <c:val>
            <c:numRef>
              <c:f>Munka1!$B$205:$B$209</c:f>
              <c:numCache>
                <c:formatCode>General</c:formatCode>
                <c:ptCount val="5"/>
                <c:pt idx="0">
                  <c:v>354</c:v>
                </c:pt>
                <c:pt idx="1">
                  <c:v>15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3-144E-A930-50F78E80C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308399"/>
        <c:axId val="1226035375"/>
      </c:barChart>
      <c:catAx>
        <c:axId val="21043083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26035375"/>
        <c:crosses val="autoZero"/>
        <c:auto val="1"/>
        <c:lblAlgn val="ctr"/>
        <c:lblOffset val="100"/>
        <c:noMultiLvlLbl val="0"/>
      </c:catAx>
      <c:valAx>
        <c:axId val="1226035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04308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Hours</a:t>
            </a:r>
            <a:r>
              <a:rPr lang="hu-HU" sz="2000" b="1" baseline="0"/>
              <a:t> of sleep</a:t>
            </a:r>
            <a:endParaRPr lang="hu-HU" sz="2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CD7-F245-9653-2A317CCE96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CD7-F245-9653-2A317CCE96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CD7-F245-9653-2A317CCE96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Munka1!$A$255:$A$257</c:f>
              <c:strCache>
                <c:ptCount val="3"/>
                <c:pt idx="0">
                  <c:v>‹7</c:v>
                </c:pt>
                <c:pt idx="1">
                  <c:v> 7-9</c:v>
                </c:pt>
                <c:pt idx="2">
                  <c:v>›9</c:v>
                </c:pt>
              </c:strCache>
            </c:strRef>
          </c:cat>
          <c:val>
            <c:numRef>
              <c:f>Munka1!$B$255:$B$257</c:f>
              <c:numCache>
                <c:formatCode>General</c:formatCode>
                <c:ptCount val="3"/>
                <c:pt idx="0">
                  <c:v>279</c:v>
                </c:pt>
                <c:pt idx="1">
                  <c:v>101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D7-F245-9653-2A317CCE9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b="1"/>
              <a:t>Work-related</a:t>
            </a:r>
            <a:r>
              <a:rPr lang="hu-HU" sz="1800" b="1" baseline="0"/>
              <a:t> sleep problems</a:t>
            </a:r>
            <a:endParaRPr lang="hu-HU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Munka1!$A$269:$A$272</c:f>
              <c:strCache>
                <c:ptCount val="4"/>
                <c:pt idx="0">
                  <c:v>Never</c:v>
                </c:pt>
                <c:pt idx="1">
                  <c:v>On a few occasions</c:v>
                </c:pt>
                <c:pt idx="2">
                  <c:v>Several times</c:v>
                </c:pt>
                <c:pt idx="3">
                  <c:v>Regularly</c:v>
                </c:pt>
              </c:strCache>
            </c:strRef>
          </c:cat>
          <c:val>
            <c:numRef>
              <c:f>Munka1!$B$269:$B$272</c:f>
              <c:numCache>
                <c:formatCode>General</c:formatCode>
                <c:ptCount val="4"/>
                <c:pt idx="0">
                  <c:v>119</c:v>
                </c:pt>
                <c:pt idx="1">
                  <c:v>121</c:v>
                </c:pt>
                <c:pt idx="2">
                  <c:v>93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47-BA4F-847A-89BE4541EA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0928447"/>
        <c:axId val="30911440"/>
      </c:barChart>
      <c:catAx>
        <c:axId val="1980928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0911440"/>
        <c:crosses val="autoZero"/>
        <c:auto val="1"/>
        <c:lblAlgn val="ctr"/>
        <c:lblOffset val="100"/>
        <c:noMultiLvlLbl val="0"/>
      </c:catAx>
      <c:valAx>
        <c:axId val="3091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980928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Work related stress in everyday life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8D-0844-A8D9-9BB6900990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8D-0844-A8D9-9BB6900990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8D-0844-A8D9-9BB6900990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8D-0844-A8D9-9BB6900990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Munka1!$A$282:$A$285</c:f>
              <c:strCache>
                <c:ptCount val="4"/>
                <c:pt idx="0">
                  <c:v>Never</c:v>
                </c:pt>
                <c:pt idx="1">
                  <c:v>Rarely</c:v>
                </c:pt>
                <c:pt idx="2">
                  <c:v>Often</c:v>
                </c:pt>
                <c:pt idx="3">
                  <c:v>Constantly</c:v>
                </c:pt>
              </c:strCache>
            </c:strRef>
          </c:cat>
          <c:val>
            <c:numRef>
              <c:f>Munka1!$B$282:$B$285</c:f>
              <c:numCache>
                <c:formatCode>General</c:formatCode>
                <c:ptCount val="4"/>
                <c:pt idx="0">
                  <c:v>8</c:v>
                </c:pt>
                <c:pt idx="1">
                  <c:v>201</c:v>
                </c:pt>
                <c:pt idx="2">
                  <c:v>139</c:v>
                </c:pt>
                <c:pt idx="3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8D-0844-A8D9-9BB690099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 dirty="0"/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15577762513148227"/>
          <c:y val="0.14249881024223013"/>
          <c:w val="0.63991195344691354"/>
          <c:h val="0.6935676869659291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03-B649-B763-9658B950ACC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703-B649-B763-9658B950ACC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'[Anaesthetist lifestyle.xlsx]Munka1'!$A$32:$A$33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'[Anaesthetist lifestyle.xlsx]Munka1'!$B$32:$B$33</c:f>
              <c:numCache>
                <c:formatCode>General</c:formatCode>
                <c:ptCount val="2"/>
                <c:pt idx="0">
                  <c:v>163</c:v>
                </c:pt>
                <c:pt idx="1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703-B649-B763-9658B950A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Stress management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70-0D41-8956-3E1209625C2B}"/>
              </c:ext>
            </c:extLst>
          </c:dPt>
          <c:cat>
            <c:strRef>
              <c:f>Munka1!$A$294:$A$303</c:f>
              <c:strCache>
                <c:ptCount val="10"/>
                <c:pt idx="0">
                  <c:v>None</c:v>
                </c:pt>
                <c:pt idx="1">
                  <c:v>Physical activity</c:v>
                </c:pt>
                <c:pt idx="2">
                  <c:v>Friends/family time</c:v>
                </c:pt>
                <c:pt idx="3">
                  <c:v>Meditation/mindfulness</c:v>
                </c:pt>
                <c:pt idx="4">
                  <c:v>Yoga</c:v>
                </c:pt>
                <c:pt idx="5">
                  <c:v>Nature</c:v>
                </c:pt>
                <c:pt idx="6">
                  <c:v>Reading</c:v>
                </c:pt>
                <c:pt idx="7">
                  <c:v>Art/music</c:v>
                </c:pt>
                <c:pt idx="8">
                  <c:v>Substance use</c:v>
                </c:pt>
                <c:pt idx="9">
                  <c:v>Online activities</c:v>
                </c:pt>
              </c:strCache>
            </c:strRef>
          </c:cat>
          <c:val>
            <c:numRef>
              <c:f>Munka1!$B$294:$B$303</c:f>
              <c:numCache>
                <c:formatCode>General</c:formatCode>
                <c:ptCount val="10"/>
                <c:pt idx="0">
                  <c:v>30</c:v>
                </c:pt>
                <c:pt idx="1">
                  <c:v>195</c:v>
                </c:pt>
                <c:pt idx="2">
                  <c:v>251</c:v>
                </c:pt>
                <c:pt idx="3">
                  <c:v>51</c:v>
                </c:pt>
                <c:pt idx="4">
                  <c:v>36</c:v>
                </c:pt>
                <c:pt idx="5">
                  <c:v>179</c:v>
                </c:pt>
                <c:pt idx="6">
                  <c:v>150</c:v>
                </c:pt>
                <c:pt idx="7">
                  <c:v>119</c:v>
                </c:pt>
                <c:pt idx="8">
                  <c:v>9</c:v>
                </c:pt>
                <c:pt idx="9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0-0D41-8956-3E1209625C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816096"/>
        <c:axId val="155928896"/>
      </c:barChart>
      <c:catAx>
        <c:axId val="7281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5928896"/>
        <c:crosses val="autoZero"/>
        <c:auto val="1"/>
        <c:lblAlgn val="ctr"/>
        <c:lblOffset val="100"/>
        <c:noMultiLvlLbl val="0"/>
      </c:catAx>
      <c:valAx>
        <c:axId val="155928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2816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Burnout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5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8F-3143-9537-1C6AC55593EA}"/>
              </c:ext>
            </c:extLst>
          </c:dPt>
          <c:dPt>
            <c:idx val="1"/>
            <c:bubble3D val="0"/>
            <c:explosion val="2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18F-3143-9537-1C6AC55593EA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8F-3143-9537-1C6AC55593EA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18F-3143-9537-1C6AC55593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Munka1!$A$352:$A$355</c:f>
              <c:strCache>
                <c:ptCount val="4"/>
                <c:pt idx="0">
                  <c:v>No</c:v>
                </c:pt>
                <c:pt idx="1">
                  <c:v>Once</c:v>
                </c:pt>
                <c:pt idx="2">
                  <c:v>Several times</c:v>
                </c:pt>
                <c:pt idx="3">
                  <c:v>I feel burned out at the moment</c:v>
                </c:pt>
              </c:strCache>
            </c:strRef>
          </c:cat>
          <c:val>
            <c:numRef>
              <c:f>Munka1!$B$352:$B$355</c:f>
              <c:numCache>
                <c:formatCode>General</c:formatCode>
                <c:ptCount val="4"/>
                <c:pt idx="0">
                  <c:v>77</c:v>
                </c:pt>
                <c:pt idx="1">
                  <c:v>47</c:v>
                </c:pt>
                <c:pt idx="2">
                  <c:v>183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8F-3143-9537-1C6AC5559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Professional help for burnout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DE1-CB4C-94FD-F3C8339B3F86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DE1-CB4C-94FD-F3C8339B3F86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DE1-CB4C-94FD-F3C8339B3F86}"/>
              </c:ext>
            </c:extLst>
          </c:dPt>
          <c:cat>
            <c:strRef>
              <c:f>Munka1!$A$367:$A$370</c:f>
              <c:strCache>
                <c:ptCount val="4"/>
                <c:pt idx="0">
                  <c:v>No and I don't plan to</c:v>
                </c:pt>
                <c:pt idx="1">
                  <c:v>No, but I'm thinking about it</c:v>
                </c:pt>
                <c:pt idx="2">
                  <c:v>Yes, but it didn't help longterm</c:v>
                </c:pt>
                <c:pt idx="3">
                  <c:v>Yes, and it helped both short and long term</c:v>
                </c:pt>
              </c:strCache>
            </c:strRef>
          </c:cat>
          <c:val>
            <c:numRef>
              <c:f>Munka1!$B$367:$B$370</c:f>
              <c:numCache>
                <c:formatCode>General</c:formatCode>
                <c:ptCount val="4"/>
                <c:pt idx="0">
                  <c:v>214</c:v>
                </c:pt>
                <c:pt idx="1">
                  <c:v>95</c:v>
                </c:pt>
                <c:pt idx="2">
                  <c:v>37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E1-CB4C-94FD-F3C8339B3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4551327"/>
        <c:axId val="2104553055"/>
      </c:barChart>
      <c:catAx>
        <c:axId val="2104551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04553055"/>
        <c:crosses val="autoZero"/>
        <c:auto val="1"/>
        <c:lblAlgn val="ctr"/>
        <c:lblOffset val="100"/>
        <c:noMultiLvlLbl val="0"/>
      </c:catAx>
      <c:valAx>
        <c:axId val="2104553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04551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BMI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A9-F343-80A0-9976795382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A9-F343-80A0-9976795382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A9-F343-80A0-9976795382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A9-F343-80A0-9976795382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DA9-F343-80A0-99767953820B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A9-F343-80A0-99767953820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A9-F343-80A0-9976795382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Munka1!$A$394:$A$398</c:f>
              <c:strCache>
                <c:ptCount val="5"/>
                <c:pt idx="0">
                  <c:v>‹18,5</c:v>
                </c:pt>
                <c:pt idx="1">
                  <c:v>18,5-25</c:v>
                </c:pt>
                <c:pt idx="2">
                  <c:v>25-30</c:v>
                </c:pt>
                <c:pt idx="3">
                  <c:v>30-40</c:v>
                </c:pt>
                <c:pt idx="4">
                  <c:v>›40</c:v>
                </c:pt>
              </c:strCache>
            </c:strRef>
          </c:cat>
          <c:val>
            <c:numRef>
              <c:f>Munka1!$B$394:$B$398</c:f>
              <c:numCache>
                <c:formatCode>General</c:formatCode>
                <c:ptCount val="5"/>
                <c:pt idx="0">
                  <c:v>17</c:v>
                </c:pt>
                <c:pt idx="1">
                  <c:v>184</c:v>
                </c:pt>
                <c:pt idx="2">
                  <c:v>123</c:v>
                </c:pt>
                <c:pt idx="3">
                  <c:v>55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DA9-F343-80A0-997679538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Comorbidities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Munka1!$A$379:$A$387</c:f>
              <c:strCache>
                <c:ptCount val="9"/>
                <c:pt idx="0">
                  <c:v>None</c:v>
                </c:pt>
                <c:pt idx="1">
                  <c:v>Hipertonia</c:v>
                </c:pt>
                <c:pt idx="2">
                  <c:v>Other cardiac comorbidity</c:v>
                </c:pt>
                <c:pt idx="3">
                  <c:v>COPD</c:v>
                </c:pt>
                <c:pt idx="4">
                  <c:v>Diabetes mellitus</c:v>
                </c:pt>
                <c:pt idx="5">
                  <c:v>Other endocrine disease</c:v>
                </c:pt>
                <c:pt idx="6">
                  <c:v>Autoimmun disease</c:v>
                </c:pt>
                <c:pt idx="7">
                  <c:v>Malignant tumor </c:v>
                </c:pt>
                <c:pt idx="8">
                  <c:v>Other</c:v>
                </c:pt>
              </c:strCache>
            </c:strRef>
          </c:cat>
          <c:val>
            <c:numRef>
              <c:f>Munka1!$B$379:$B$387</c:f>
              <c:numCache>
                <c:formatCode>General</c:formatCode>
                <c:ptCount val="9"/>
                <c:pt idx="0">
                  <c:v>200</c:v>
                </c:pt>
                <c:pt idx="1">
                  <c:v>93</c:v>
                </c:pt>
                <c:pt idx="2">
                  <c:v>31</c:v>
                </c:pt>
                <c:pt idx="3">
                  <c:v>6</c:v>
                </c:pt>
                <c:pt idx="4">
                  <c:v>14</c:v>
                </c:pt>
                <c:pt idx="5">
                  <c:v>20</c:v>
                </c:pt>
                <c:pt idx="6">
                  <c:v>28</c:v>
                </c:pt>
                <c:pt idx="7">
                  <c:v>15</c:v>
                </c:pt>
                <c:pt idx="8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A-8542-8CF2-76B8CEEC2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048320"/>
        <c:axId val="1723247535"/>
      </c:barChart>
      <c:catAx>
        <c:axId val="39404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23247535"/>
        <c:crosses val="autoZero"/>
        <c:auto val="1"/>
        <c:lblAlgn val="ctr"/>
        <c:lblOffset val="100"/>
        <c:noMultiLvlLbl val="0"/>
      </c:catAx>
      <c:valAx>
        <c:axId val="1723247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9404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400" b="1"/>
              <a:t>Satisfaction with own lifestyle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F1-9940-9026-3FB989138492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8F1-9940-9026-3FB989138492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F1-9940-9026-3FB989138492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F1-9940-9026-3FB989138492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F1-9940-9026-3FB989138492}"/>
              </c:ext>
            </c:extLst>
          </c:dPt>
          <c:cat>
            <c:strRef>
              <c:f>Munka1!$A$408:$A$417</c:f>
              <c:strCache>
                <c:ptCount val="10"/>
                <c:pt idx="0">
                  <c:v> 1/10</c:v>
                </c:pt>
                <c:pt idx="1">
                  <c:v> 2/10</c:v>
                </c:pt>
                <c:pt idx="2">
                  <c:v> 3/10</c:v>
                </c:pt>
                <c:pt idx="3">
                  <c:v> 4/10</c:v>
                </c:pt>
                <c:pt idx="4">
                  <c:v> 5/10</c:v>
                </c:pt>
                <c:pt idx="5">
                  <c:v> 6/10</c:v>
                </c:pt>
                <c:pt idx="6">
                  <c:v> 7/10</c:v>
                </c:pt>
                <c:pt idx="7">
                  <c:v> 8/10</c:v>
                </c:pt>
                <c:pt idx="8">
                  <c:v> 9/10</c:v>
                </c:pt>
                <c:pt idx="9">
                  <c:v> 10/10</c:v>
                </c:pt>
              </c:strCache>
            </c:strRef>
          </c:cat>
          <c:val>
            <c:numRef>
              <c:f>Munka1!$B$408:$B$417</c:f>
              <c:numCache>
                <c:formatCode>General</c:formatCode>
                <c:ptCount val="10"/>
                <c:pt idx="0">
                  <c:v>6</c:v>
                </c:pt>
                <c:pt idx="1">
                  <c:v>16</c:v>
                </c:pt>
                <c:pt idx="2">
                  <c:v>28</c:v>
                </c:pt>
                <c:pt idx="3">
                  <c:v>40</c:v>
                </c:pt>
                <c:pt idx="4">
                  <c:v>54</c:v>
                </c:pt>
                <c:pt idx="5">
                  <c:v>73</c:v>
                </c:pt>
                <c:pt idx="6">
                  <c:v>87</c:v>
                </c:pt>
                <c:pt idx="7">
                  <c:v>65</c:v>
                </c:pt>
                <c:pt idx="8">
                  <c:v>9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F1-9940-9026-3FB989138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3434784"/>
        <c:axId val="268601136"/>
      </c:barChart>
      <c:catAx>
        <c:axId val="39343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68601136"/>
        <c:crosses val="autoZero"/>
        <c:auto val="1"/>
        <c:lblAlgn val="ctr"/>
        <c:lblOffset val="100"/>
        <c:noMultiLvlLbl val="0"/>
      </c:catAx>
      <c:valAx>
        <c:axId val="26860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9343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400" b="1"/>
              <a:t>Moderate exercise weekly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CB-B644-B4E9-274ECA161F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CB-B644-B4E9-274ECA161FC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CB-B644-B4E9-274ECA161FCF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ACB-B644-B4E9-274ECA161F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Munka1!$A$425:$A$428</c:f>
              <c:strCache>
                <c:ptCount val="4"/>
                <c:pt idx="0">
                  <c:v>‹75 minutes</c:v>
                </c:pt>
                <c:pt idx="1">
                  <c:v>75-150 minutes</c:v>
                </c:pt>
                <c:pt idx="2">
                  <c:v>150-300 minutes</c:v>
                </c:pt>
                <c:pt idx="3">
                  <c:v>›300 minutes</c:v>
                </c:pt>
              </c:strCache>
            </c:strRef>
          </c:cat>
          <c:val>
            <c:numRef>
              <c:f>Munka1!$B$425:$B$428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ACB-B644-B4E9-274ECA161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400" b="1"/>
              <a:t>Vigorous exercise weekly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DC-6B47-992E-7C06BB306F47}"/>
              </c:ext>
            </c:extLst>
          </c:dPt>
          <c:dPt>
            <c:idx val="1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DC-6B47-992E-7C06BB306F47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DC-6B47-992E-7C06BB306F47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DC-6B47-992E-7C06BB306F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Munka1!$A$435:$A$438</c:f>
              <c:strCache>
                <c:ptCount val="4"/>
                <c:pt idx="0">
                  <c:v>‹75 minutes</c:v>
                </c:pt>
                <c:pt idx="1">
                  <c:v>75-150 minutes</c:v>
                </c:pt>
                <c:pt idx="2">
                  <c:v>150-300 minutes</c:v>
                </c:pt>
                <c:pt idx="3">
                  <c:v>› 300 minutes</c:v>
                </c:pt>
              </c:strCache>
            </c:strRef>
          </c:cat>
          <c:val>
            <c:numRef>
              <c:f>Munka1!$B$435:$B$438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DC-6B47-992E-7C06BB306F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400" b="1"/>
              <a:t>Smoking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F46-EB4F-9A6B-3EA2DDF9AA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F46-EB4F-9A6B-3EA2DDF9AA3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F46-EB4F-9A6B-3EA2DDF9AA3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F46-EB4F-9A6B-3EA2DDF9AA3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F46-EB4F-9A6B-3EA2DDF9AA3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F46-EB4F-9A6B-3EA2DDF9AA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Munka1!$A$452:$A$457</c:f>
              <c:strCache>
                <c:ptCount val="6"/>
                <c:pt idx="0">
                  <c:v>I don't smoke</c:v>
                </c:pt>
                <c:pt idx="1">
                  <c:v>I use vape</c:v>
                </c:pt>
                <c:pt idx="2">
                  <c:v>Occasionally</c:v>
                </c:pt>
                <c:pt idx="3">
                  <c:v>1-5 cigarettes/day</c:v>
                </c:pt>
                <c:pt idx="4">
                  <c:v>6-15 cigarettes/day</c:v>
                </c:pt>
                <c:pt idx="5">
                  <c:v>›15 cigarettes/day</c:v>
                </c:pt>
              </c:strCache>
            </c:strRef>
          </c:cat>
          <c:val>
            <c:numRef>
              <c:f>Munka1!$B$452:$B$457</c:f>
              <c:numCache>
                <c:formatCode>General</c:formatCode>
                <c:ptCount val="6"/>
                <c:pt idx="0">
                  <c:v>13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46-EB4F-9A6B-3EA2DDF9A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400" b="1"/>
              <a:t>Burnout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9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05A-8345-BB15-A8964D95E4A7}"/>
              </c:ext>
            </c:extLst>
          </c:dPt>
          <c:dPt>
            <c:idx val="1"/>
            <c:bubble3D val="0"/>
            <c:explosion val="26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05A-8345-BB15-A8964D95E4A7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05A-8345-BB15-A8964D95E4A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05A-8345-BB15-A8964D95E4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Munka1!$A$464:$A$467</c:f>
              <c:strCache>
                <c:ptCount val="4"/>
                <c:pt idx="0">
                  <c:v>Never</c:v>
                </c:pt>
                <c:pt idx="1">
                  <c:v>Once</c:v>
                </c:pt>
                <c:pt idx="2">
                  <c:v>Multiple times</c:v>
                </c:pt>
                <c:pt idx="3">
                  <c:v>I feel like I'm burned out at the moment as well</c:v>
                </c:pt>
              </c:strCache>
            </c:strRef>
          </c:cat>
          <c:val>
            <c:numRef>
              <c:f>Munka1!$B$464:$B$467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05A-8345-BB15-A8964D95E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Years</a:t>
            </a:r>
            <a:r>
              <a:rPr lang="hu-HU" sz="2800" b="1" baseline="0"/>
              <a:t> in anaesthesia</a:t>
            </a:r>
            <a:endParaRPr lang="hu-HU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3C-4B43-A94F-D84F242FE10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3C-4B43-A94F-D84F242FE10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3C-4B43-A94F-D84F242FE10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3C-4B43-A94F-D84F242FE10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3C-4B43-A94F-D84F242FE1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Munka1!$A$36:$A$40</c:f>
              <c:strCache>
                <c:ptCount val="5"/>
                <c:pt idx="0">
                  <c:v>‹5</c:v>
                </c:pt>
                <c:pt idx="1">
                  <c:v> 5-15</c:v>
                </c:pt>
                <c:pt idx="2">
                  <c:v>15-25</c:v>
                </c:pt>
                <c:pt idx="3">
                  <c:v>25-35</c:v>
                </c:pt>
                <c:pt idx="4">
                  <c:v>›35</c:v>
                </c:pt>
              </c:strCache>
            </c:strRef>
          </c:cat>
          <c:val>
            <c:numRef>
              <c:f>Munka1!$B$36:$B$40</c:f>
              <c:numCache>
                <c:formatCode>General</c:formatCode>
                <c:ptCount val="5"/>
                <c:pt idx="0">
                  <c:v>31</c:v>
                </c:pt>
                <c:pt idx="1">
                  <c:v>113</c:v>
                </c:pt>
                <c:pt idx="2">
                  <c:v>97</c:v>
                </c:pt>
                <c:pt idx="3">
                  <c:v>82</c:v>
                </c:pt>
                <c:pt idx="4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3C-4B43-A94F-D84F242FE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400" b="1"/>
              <a:t>Professional</a:t>
            </a:r>
            <a:r>
              <a:rPr lang="hu-HU" sz="2400" b="1" baseline="0"/>
              <a:t> help</a:t>
            </a:r>
            <a:endParaRPr lang="hu-HU" sz="24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5767552493438323"/>
          <c:y val="0.12750674619099675"/>
          <c:w val="0.52856314125507042"/>
          <c:h val="0.5719842796451849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AE-5E4E-B931-75EB1336D8E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1AE-5E4E-B931-75EB1336D8E7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AE-5E4E-B931-75EB1336D8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Munka1!$A$474:$A$477</c:f>
              <c:strCache>
                <c:ptCount val="4"/>
                <c:pt idx="0">
                  <c:v>No, and I don't plan to</c:v>
                </c:pt>
                <c:pt idx="1">
                  <c:v>No, but I'm considering to turn to a professional</c:v>
                </c:pt>
                <c:pt idx="2">
                  <c:v>Yes, but it did not help long term</c:v>
                </c:pt>
                <c:pt idx="3">
                  <c:v>Yes and it helped me both short and long term</c:v>
                </c:pt>
              </c:strCache>
            </c:strRef>
          </c:cat>
          <c:val>
            <c:numRef>
              <c:f>Munka1!$B$474:$B$477</c:f>
              <c:numCache>
                <c:formatCode>General</c:formatCode>
                <c:ptCount val="4"/>
                <c:pt idx="0">
                  <c:v>11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AE-5E4E-B931-75EB1336D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561727"/>
        <c:axId val="1717357327"/>
      </c:barChart>
      <c:catAx>
        <c:axId val="21025617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17357327"/>
        <c:crosses val="autoZero"/>
        <c:auto val="1"/>
        <c:lblAlgn val="ctr"/>
        <c:lblOffset val="100"/>
        <c:noMultiLvlLbl val="0"/>
      </c:catAx>
      <c:valAx>
        <c:axId val="1717357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1025617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400" b="1"/>
              <a:t>Satisfaction with own lifestyle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D6-5A45-9C14-C70366DB7071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1D6-5A45-9C14-C70366DB7071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D6-5A45-9C14-C70366DB7071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1D6-5A45-9C14-C70366DB7071}"/>
              </c:ext>
            </c:extLst>
          </c:dPt>
          <c:cat>
            <c:strRef>
              <c:f>Munka1!$A$490:$A$499</c:f>
              <c:strCache>
                <c:ptCount val="10"/>
                <c:pt idx="0">
                  <c:v> 1/10</c:v>
                </c:pt>
                <c:pt idx="1">
                  <c:v> 2/10</c:v>
                </c:pt>
                <c:pt idx="2">
                  <c:v> 3/10</c:v>
                </c:pt>
                <c:pt idx="3">
                  <c:v> 4/10</c:v>
                </c:pt>
                <c:pt idx="4">
                  <c:v> 5/10</c:v>
                </c:pt>
                <c:pt idx="5">
                  <c:v> 6/10</c:v>
                </c:pt>
                <c:pt idx="6">
                  <c:v> 7/10</c:v>
                </c:pt>
                <c:pt idx="7">
                  <c:v> 8/10</c:v>
                </c:pt>
                <c:pt idx="8">
                  <c:v> 9/10</c:v>
                </c:pt>
                <c:pt idx="9">
                  <c:v> 10/10</c:v>
                </c:pt>
              </c:strCache>
            </c:strRef>
          </c:cat>
          <c:val>
            <c:numRef>
              <c:f>Munka1!$B$490:$B$499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7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D6-5A45-9C14-C70366DB70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0540896"/>
        <c:axId val="280641424"/>
      </c:barChart>
      <c:catAx>
        <c:axId val="36054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80641424"/>
        <c:crosses val="autoZero"/>
        <c:auto val="1"/>
        <c:lblAlgn val="ctr"/>
        <c:lblOffset val="100"/>
        <c:noMultiLvlLbl val="0"/>
      </c:catAx>
      <c:valAx>
        <c:axId val="28064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6054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Post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5081054104971207"/>
          <c:y val="0.1666940786907839"/>
          <c:w val="0.54506920385587998"/>
          <c:h val="0.6382183343206119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61-9248-A3BC-43A28395C8D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61-9248-A3BC-43A28395C8D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61-9248-A3BC-43A28395C8D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61-9248-A3BC-43A28395C8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Munka1!$A$49:$A$52</c:f>
              <c:strCache>
                <c:ptCount val="4"/>
                <c:pt idx="0">
                  <c:v>SHO</c:v>
                </c:pt>
                <c:pt idx="1">
                  <c:v>Registrar</c:v>
                </c:pt>
                <c:pt idx="2">
                  <c:v>Specialised</c:v>
                </c:pt>
                <c:pt idx="3">
                  <c:v>Consultant</c:v>
                </c:pt>
              </c:strCache>
            </c:strRef>
          </c:cat>
          <c:val>
            <c:numRef>
              <c:f>Munka1!$B$49:$B$52</c:f>
              <c:numCache>
                <c:formatCode>General</c:formatCode>
                <c:ptCount val="4"/>
                <c:pt idx="0">
                  <c:v>8</c:v>
                </c:pt>
                <c:pt idx="1">
                  <c:v>31</c:v>
                </c:pt>
                <c:pt idx="2">
                  <c:v>182</c:v>
                </c:pt>
                <c:pt idx="3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61-9248-A3BC-43A28395C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663266016964928E-2"/>
          <c:y val="0.90283484901769118"/>
          <c:w val="0.86667346796607014"/>
          <c:h val="8.0183067748706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Public/private</a:t>
            </a:r>
            <a:r>
              <a:rPr lang="hu-HU" sz="2800" b="1" baseline="0"/>
              <a:t> sector</a:t>
            </a:r>
            <a:endParaRPr lang="hu-HU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>
        <c:manualLayout>
          <c:layoutTarget val="inner"/>
          <c:xMode val="edge"/>
          <c:yMode val="edge"/>
          <c:x val="0.22517751777191533"/>
          <c:y val="0.16068393183531446"/>
          <c:w val="0.59823831483980106"/>
          <c:h val="0.617084129008295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D53-9E48-A51A-0CC5285BF45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D53-9E48-A51A-0CC5285BF458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D53-9E48-A51A-0CC5285BF4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Munka1!$A$65:$A$67</c:f>
              <c:strCache>
                <c:ptCount val="3"/>
                <c:pt idx="0">
                  <c:v>Public sector</c:v>
                </c:pt>
                <c:pt idx="1">
                  <c:v>Private sector</c:v>
                </c:pt>
                <c:pt idx="2">
                  <c:v>Mixed</c:v>
                </c:pt>
              </c:strCache>
            </c:strRef>
          </c:cat>
          <c:val>
            <c:numRef>
              <c:f>Munka1!$B$65:$B$67</c:f>
              <c:numCache>
                <c:formatCode>General</c:formatCode>
                <c:ptCount val="3"/>
                <c:pt idx="0">
                  <c:v>272</c:v>
                </c:pt>
                <c:pt idx="1">
                  <c:v>16</c:v>
                </c:pt>
                <c:pt idx="2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53-9E48-A51A-0CC5285BF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800" b="1"/>
              <a:t>Working hours/week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28D-674D-A080-98E58EF664E0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28D-674D-A080-98E58EF664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Munka1!$A$82:$A$85</c:f>
              <c:strCache>
                <c:ptCount val="4"/>
                <c:pt idx="0">
                  <c:v>‹40</c:v>
                </c:pt>
                <c:pt idx="1">
                  <c:v>40-50</c:v>
                </c:pt>
                <c:pt idx="2">
                  <c:v>50-60</c:v>
                </c:pt>
                <c:pt idx="3">
                  <c:v>›60</c:v>
                </c:pt>
              </c:strCache>
            </c:strRef>
          </c:cat>
          <c:val>
            <c:numRef>
              <c:f>Munka1!$B$82:$B$85</c:f>
              <c:numCache>
                <c:formatCode>General</c:formatCode>
                <c:ptCount val="4"/>
                <c:pt idx="0">
                  <c:v>75</c:v>
                </c:pt>
                <c:pt idx="1">
                  <c:v>122</c:v>
                </c:pt>
                <c:pt idx="2">
                  <c:v>127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8D-674D-A080-98E58EF66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6645455"/>
        <c:axId val="1522914671"/>
      </c:barChart>
      <c:catAx>
        <c:axId val="12266454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522914671"/>
        <c:crosses val="autoZero"/>
        <c:auto val="1"/>
        <c:lblAlgn val="ctr"/>
        <c:lblOffset val="100"/>
        <c:noMultiLvlLbl val="0"/>
      </c:catAx>
      <c:valAx>
        <c:axId val="15229146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266454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800" b="1"/>
              <a:t>Nightshifts/month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5DA-D347-8FAA-68862FDB9EDB}"/>
              </c:ext>
            </c:extLst>
          </c:dPt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DA-D347-8FAA-68862FDB9E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Munka1!$A$92:$A$95</c:f>
              <c:strCache>
                <c:ptCount val="4"/>
                <c:pt idx="0">
                  <c:v> 0.</c:v>
                </c:pt>
                <c:pt idx="1">
                  <c:v> 1-2</c:v>
                </c:pt>
                <c:pt idx="2">
                  <c:v> 3-4</c:v>
                </c:pt>
                <c:pt idx="3">
                  <c:v>›5</c:v>
                </c:pt>
              </c:strCache>
            </c:strRef>
          </c:cat>
          <c:val>
            <c:numRef>
              <c:f>Munka1!$B$92:$B$95</c:f>
              <c:numCache>
                <c:formatCode>General</c:formatCode>
                <c:ptCount val="4"/>
                <c:pt idx="0">
                  <c:v>53</c:v>
                </c:pt>
                <c:pt idx="1">
                  <c:v>39</c:v>
                </c:pt>
                <c:pt idx="2">
                  <c:v>116</c:v>
                </c:pt>
                <c:pt idx="3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A-D347-8FAA-68862FDB9E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0780863"/>
        <c:axId val="1295658191"/>
      </c:barChart>
      <c:catAx>
        <c:axId val="960780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95658191"/>
        <c:crosses val="autoZero"/>
        <c:auto val="1"/>
        <c:lblAlgn val="ctr"/>
        <c:lblOffset val="100"/>
        <c:noMultiLvlLbl val="0"/>
      </c:catAx>
      <c:valAx>
        <c:axId val="1295658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0780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Weekends/month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Munka1!$A$105:$A$107</c:f>
              <c:strCache>
                <c:ptCount val="3"/>
                <c:pt idx="0">
                  <c:v>0.</c:v>
                </c:pt>
                <c:pt idx="1">
                  <c:v> 1-2</c:v>
                </c:pt>
                <c:pt idx="2">
                  <c:v> 3-4</c:v>
                </c:pt>
              </c:strCache>
            </c:strRef>
          </c:cat>
          <c:val>
            <c:numRef>
              <c:f>Munka1!$B$105:$B$107</c:f>
              <c:numCache>
                <c:formatCode>General</c:formatCode>
                <c:ptCount val="3"/>
                <c:pt idx="0">
                  <c:v>56</c:v>
                </c:pt>
                <c:pt idx="1">
                  <c:v>244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D4-7A4D-BF04-349B7F7CD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8828479"/>
        <c:axId val="1296010095"/>
      </c:barChart>
      <c:catAx>
        <c:axId val="1338828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96010095"/>
        <c:crosses val="autoZero"/>
        <c:auto val="1"/>
        <c:lblAlgn val="ctr"/>
        <c:lblOffset val="100"/>
        <c:noMultiLvlLbl val="0"/>
      </c:catAx>
      <c:valAx>
        <c:axId val="1296010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388284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2000" b="1"/>
              <a:t>Vacation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Munka1!$A$120:$A$124</c:f>
              <c:strCache>
                <c:ptCount val="5"/>
                <c:pt idx="0">
                  <c:v>‹1 week</c:v>
                </c:pt>
                <c:pt idx="1">
                  <c:v>1-2 week</c:v>
                </c:pt>
                <c:pt idx="2">
                  <c:v>3-4 week</c:v>
                </c:pt>
                <c:pt idx="3">
                  <c:v>5-6 week</c:v>
                </c:pt>
                <c:pt idx="4">
                  <c:v>›6 week</c:v>
                </c:pt>
              </c:strCache>
            </c:strRef>
          </c:cat>
          <c:val>
            <c:numRef>
              <c:f>Munka1!$B$120:$B$124</c:f>
              <c:numCache>
                <c:formatCode>General</c:formatCode>
                <c:ptCount val="5"/>
                <c:pt idx="0">
                  <c:v>5</c:v>
                </c:pt>
                <c:pt idx="1">
                  <c:v>47</c:v>
                </c:pt>
                <c:pt idx="2">
                  <c:v>189</c:v>
                </c:pt>
                <c:pt idx="3">
                  <c:v>106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A-604A-BF1D-A0C3EFCDA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99163279"/>
        <c:axId val="1652755535"/>
      </c:barChart>
      <c:catAx>
        <c:axId val="179916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652755535"/>
        <c:crosses val="autoZero"/>
        <c:auto val="1"/>
        <c:lblAlgn val="ctr"/>
        <c:lblOffset val="100"/>
        <c:noMultiLvlLbl val="0"/>
      </c:catAx>
      <c:valAx>
        <c:axId val="1652755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99163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9F85A-931B-E6CD-A48D-9C1527BA7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B253F-1D5A-E48E-94B0-34903D053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E72AE-0065-C057-154E-EC8296A0B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901C8-F52A-D548-8C13-0E0854A0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C0C52-DD5A-ACA0-1413-94EB53B5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6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5F18-7F1B-08DD-2D02-E4E08012F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A8328-6450-9697-C663-010E80122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D6823-E7A6-7928-744F-4E2B30FF7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B577A-44AA-3D40-F062-265E3049A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97B83-77D8-6A44-0339-66032CCE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93EF0-CC15-88BE-64DD-A246C1D21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5A648-099F-1DCD-77BF-269E5B98B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8F21F-FC77-87F7-0B97-04616907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4CEA1-B87B-11B2-7E73-5663CBCD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B1C0C-45B1-38EF-F750-CEF45F13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8341-8923-E3FB-66BE-66D2AC246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1729-8384-03FE-2208-0E5DC0143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35DFA-37E7-F336-FC89-54B007B7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3DC45-216E-97B6-C50A-07E5BCED2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4CECA-38F1-E618-BA95-DEE1373F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5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555A6-BEAB-1757-F586-7E5F3CA7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C99D6-B161-7A4F-AE57-FE4F1EADF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60396-BC51-75AF-4F39-069B6A00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E24D4-F864-1648-9F30-2DB6A7AC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6F7E7-FE77-028E-9FD2-D78328F0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6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85F21-38D4-CDAB-257A-E852611A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E7A0B-7DAA-848C-D570-1102D41717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1A8279-BAF1-45D0-A85D-0E7A6D2FD3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3803D1-CB01-2F54-C93D-DE089A0A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025AA-F128-BD3F-B2C5-EDA06DEA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9A56A-6C41-B5AE-02F1-33C32693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2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500EE-2EC5-E7AB-F5F0-DD3368FA9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41FC28-A801-3C2E-8AAA-41B7B7B44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B396A-8541-88C8-1DBD-09D1C4FE9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A07606-FA5D-6514-5702-C2384A4D2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C7EFE-DAC5-4C90-3B28-6F88D0BE1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1FDD5-CDAF-8058-AE38-6642BC0FC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EB246-56A5-90BB-1D5B-37610BF6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6A588-9BDF-0036-BEDB-C7C2935D3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A57B9-31B7-9C6D-AC02-BE70D756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11FA3-222C-862B-ABF8-6F0AF32B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AA33C-5C51-23EF-2CDF-427FE6C3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B3E97-16EF-80BC-E0E6-99799578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8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AB23E-D92A-7052-C655-17D0D30E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6188E-1ACF-4E6B-CA7D-EF8259BBC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B4F6F-DE15-3CD0-D3B9-5828E372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37E4-4842-8B32-728D-8B129A61D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D145B-99CA-895D-CC3B-6B768CCDF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5B16B5-17B8-9B1C-8308-F60AA9A9E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630BD-5CFC-52D9-4AED-254FCA0C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1B695-F2A3-A6D7-62CF-940C79BAD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31FAC-2280-07CC-5512-BCD804A2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808B-978B-45E5-9870-12364449D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45456-A807-7EC2-C163-F156A5DD9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EBF59-543D-77EE-1581-EAAFCC2D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011334-A3D7-153B-6C27-083E131C1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15C62-7C1E-78F5-3CBB-D2FA3B1F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40C41-EE74-F9F0-E54B-D3534C4AD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0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5F8A2C-73DE-8F84-A5B6-512DB54FB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5908E-15AA-DA6D-0103-F947B153A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B678F-E6EC-1B5B-C529-4DED3618D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228D4-3E42-4C80-937B-F3098B6AFEC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211A1-FB64-8F7A-E00C-958D9C95A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C0EA8-1F10-7C7E-38B6-84F8892E3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11A65-1EF2-4353-910F-B7992078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4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E79E71D4-5E24-79F6-D731-B41361D60FD2}"/>
              </a:ext>
            </a:extLst>
          </p:cNvPr>
          <p:cNvSpPr txBox="1"/>
          <p:nvPr/>
        </p:nvSpPr>
        <p:spPr>
          <a:xfrm>
            <a:off x="2546748" y="1678268"/>
            <a:ext cx="7620000" cy="769441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4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Anaesthetists’</a:t>
            </a:r>
            <a:r>
              <a:rPr lang="en-US" sz="4400" b="1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44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lifestlye</a:t>
            </a:r>
            <a:endParaRPr lang="en-US" sz="4400" b="1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458E6DE9-F4E2-93EA-BB57-AAD2979DB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276" y="2945834"/>
            <a:ext cx="3368253" cy="2928915"/>
          </a:xfrm>
          <a:prstGeom prst="rect">
            <a:avLst/>
          </a:prstGeom>
          <a:noFill/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C7B62E93-3C76-6C7B-5B19-1659562524FD}"/>
              </a:ext>
            </a:extLst>
          </p:cNvPr>
          <p:cNvSpPr txBox="1"/>
          <p:nvPr/>
        </p:nvSpPr>
        <p:spPr>
          <a:xfrm>
            <a:off x="6103684" y="3786132"/>
            <a:ext cx="54762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Gergely Zoltán MD</a:t>
            </a:r>
          </a:p>
          <a:p>
            <a:r>
              <a:rPr lang="hu-HU" sz="2800" dirty="0" err="1"/>
              <a:t>Anaesthesia</a:t>
            </a:r>
            <a:r>
              <a:rPr lang="hu-HU" sz="2800" dirty="0"/>
              <a:t> and </a:t>
            </a:r>
            <a:r>
              <a:rPr lang="hu-HU" sz="2800" dirty="0" err="1"/>
              <a:t>intensive</a:t>
            </a:r>
            <a:r>
              <a:rPr lang="hu-HU" sz="2800" dirty="0"/>
              <a:t> </a:t>
            </a:r>
            <a:r>
              <a:rPr lang="hu-HU" sz="2800" dirty="0" err="1"/>
              <a:t>care</a:t>
            </a:r>
            <a:r>
              <a:rPr lang="hu-HU" sz="2800" dirty="0"/>
              <a:t> </a:t>
            </a:r>
            <a:r>
              <a:rPr lang="hu-HU" sz="2800" dirty="0" err="1"/>
              <a:t>consultant</a:t>
            </a:r>
            <a:endParaRPr lang="hu-HU" sz="2800" dirty="0"/>
          </a:p>
          <a:p>
            <a:endParaRPr lang="hu-HU" sz="2800" dirty="0"/>
          </a:p>
          <a:p>
            <a:r>
              <a:rPr lang="hu-HU" sz="2800" dirty="0"/>
              <a:t>Budapest, 2023.11.11.</a:t>
            </a:r>
          </a:p>
        </p:txBody>
      </p:sp>
    </p:spTree>
    <p:extLst>
      <p:ext uri="{BB962C8B-B14F-4D97-AF65-F5344CB8AC3E}">
        <p14:creationId xmlns:p14="http://schemas.microsoft.com/office/powerpoint/2010/main" val="600175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19D298-4C3F-B485-B870-C91E27BBA1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539306"/>
              </p:ext>
            </p:extLst>
          </p:nvPr>
        </p:nvGraphicFramePr>
        <p:xfrm>
          <a:off x="912622" y="2272552"/>
          <a:ext cx="4572000" cy="4235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EEADBF5-F5AA-516A-2404-A8D861ED0B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185471"/>
              </p:ext>
            </p:extLst>
          </p:nvPr>
        </p:nvGraphicFramePr>
        <p:xfrm>
          <a:off x="6096000" y="2272551"/>
          <a:ext cx="5183378" cy="423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62CBAFA6-8E72-A5E5-0433-3CDF4DED768C}"/>
              </a:ext>
            </a:extLst>
          </p:cNvPr>
          <p:cNvSpPr txBox="1"/>
          <p:nvPr/>
        </p:nvSpPr>
        <p:spPr>
          <a:xfrm>
            <a:off x="685800" y="1492623"/>
            <a:ext cx="10892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 err="1"/>
              <a:t>Recommendation</a:t>
            </a:r>
            <a:r>
              <a:rPr lang="hu-HU" sz="2000" b="1" dirty="0"/>
              <a:t>: less </a:t>
            </a:r>
            <a:r>
              <a:rPr lang="hu-HU" sz="2000" b="1" dirty="0" err="1"/>
              <a:t>than</a:t>
            </a:r>
            <a:r>
              <a:rPr lang="hu-HU" sz="2000" b="1" dirty="0"/>
              <a:t> 10 standard </a:t>
            </a:r>
            <a:r>
              <a:rPr lang="hu-HU" sz="2000" b="1" dirty="0" err="1"/>
              <a:t>drinks</a:t>
            </a:r>
            <a:r>
              <a:rPr lang="hu-HU" sz="2000" b="1" dirty="0"/>
              <a:t>/</a:t>
            </a:r>
            <a:r>
              <a:rPr lang="hu-HU" sz="2000" b="1" dirty="0" err="1"/>
              <a:t>week</a:t>
            </a:r>
            <a:r>
              <a:rPr lang="hu-HU" sz="2000" b="1" dirty="0"/>
              <a:t>, and less </a:t>
            </a:r>
            <a:r>
              <a:rPr lang="hu-HU" sz="2000" b="1" dirty="0" err="1"/>
              <a:t>than</a:t>
            </a:r>
            <a:r>
              <a:rPr lang="hu-HU" sz="2000" b="1" dirty="0"/>
              <a:t> 4 </a:t>
            </a:r>
            <a:r>
              <a:rPr lang="hu-HU" sz="2000" b="1" dirty="0" err="1"/>
              <a:t>on</a:t>
            </a:r>
            <a:r>
              <a:rPr lang="hu-HU" sz="2000" b="1" dirty="0"/>
              <a:t> </a:t>
            </a:r>
            <a:r>
              <a:rPr lang="hu-HU" sz="2000" b="1" dirty="0" err="1"/>
              <a:t>any</a:t>
            </a:r>
            <a:r>
              <a:rPr lang="hu-HU" sz="2000" b="1" dirty="0"/>
              <a:t> </a:t>
            </a:r>
            <a:r>
              <a:rPr lang="hu-HU" sz="2000" b="1" dirty="0" err="1"/>
              <a:t>given</a:t>
            </a:r>
            <a:r>
              <a:rPr lang="hu-HU" sz="2000" b="1" dirty="0"/>
              <a:t> </a:t>
            </a:r>
            <a:r>
              <a:rPr lang="hu-HU" sz="2000" b="1" dirty="0" err="1"/>
              <a:t>day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344264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EBC4C6A-6353-CFCD-5038-154CB32269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6602696"/>
              </p:ext>
            </p:extLst>
          </p:nvPr>
        </p:nvGraphicFramePr>
        <p:xfrm>
          <a:off x="1268505" y="1425388"/>
          <a:ext cx="6096000" cy="4666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2D4E1822-28D0-30FD-6DFC-A60A8EB80D16}"/>
              </a:ext>
            </a:extLst>
          </p:cNvPr>
          <p:cNvSpPr txBox="1"/>
          <p:nvPr/>
        </p:nvSpPr>
        <p:spPr>
          <a:xfrm>
            <a:off x="8511988" y="3097539"/>
            <a:ext cx="2706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/>
              <a:t>Hungary: ~25%</a:t>
            </a:r>
          </a:p>
        </p:txBody>
      </p:sp>
    </p:spTree>
    <p:extLst>
      <p:ext uri="{BB962C8B-B14F-4D97-AF65-F5344CB8AC3E}">
        <p14:creationId xmlns:p14="http://schemas.microsoft.com/office/powerpoint/2010/main" val="3630078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BEFCB64-9A62-E31A-F778-9287ED9836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1921409"/>
              </p:ext>
            </p:extLst>
          </p:nvPr>
        </p:nvGraphicFramePr>
        <p:xfrm>
          <a:off x="1259631" y="1402729"/>
          <a:ext cx="9161840" cy="427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6676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33F2A9C-8743-E882-EB36-E5DA74C41E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181093"/>
              </p:ext>
            </p:extLst>
          </p:nvPr>
        </p:nvGraphicFramePr>
        <p:xfrm>
          <a:off x="672353" y="1572091"/>
          <a:ext cx="4572000" cy="458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DF995BA-9B6D-EC4D-81AE-4B4E70976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716805"/>
              </p:ext>
            </p:extLst>
          </p:nvPr>
        </p:nvGraphicFramePr>
        <p:xfrm>
          <a:off x="6391835" y="1572090"/>
          <a:ext cx="4572000" cy="4586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Szövegdoboz 3">
            <a:extLst>
              <a:ext uri="{FF2B5EF4-FFF2-40B4-BE49-F238E27FC236}">
                <a16:creationId xmlns:a16="http://schemas.microsoft.com/office/drawing/2014/main" id="{3A75C534-5AF2-A64B-48D1-1D00F37D715A}"/>
              </a:ext>
            </a:extLst>
          </p:cNvPr>
          <p:cNvSpPr txBox="1"/>
          <p:nvPr/>
        </p:nvSpPr>
        <p:spPr>
          <a:xfrm>
            <a:off x="672353" y="1048871"/>
            <a:ext cx="10291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/>
              <a:t>Recommendation</a:t>
            </a:r>
            <a:r>
              <a:rPr lang="hu-HU" sz="2800" b="1" dirty="0"/>
              <a:t> </a:t>
            </a:r>
            <a:r>
              <a:rPr lang="hu-HU" sz="2800" b="1" dirty="0" err="1"/>
              <a:t>for</a:t>
            </a:r>
            <a:r>
              <a:rPr lang="hu-HU" sz="2800" b="1" dirty="0"/>
              <a:t> </a:t>
            </a:r>
            <a:r>
              <a:rPr lang="hu-HU" sz="2800" b="1" dirty="0" err="1"/>
              <a:t>adults</a:t>
            </a:r>
            <a:r>
              <a:rPr lang="hu-HU" sz="2800" b="1" dirty="0"/>
              <a:t>: 7-9 </a:t>
            </a:r>
            <a:r>
              <a:rPr lang="hu-HU" sz="2800" b="1" dirty="0" err="1"/>
              <a:t>hours</a:t>
            </a:r>
            <a:r>
              <a:rPr lang="hu-HU" sz="2800" b="1" dirty="0"/>
              <a:t>/</a:t>
            </a:r>
            <a:r>
              <a:rPr lang="hu-HU" sz="2800" b="1" dirty="0" err="1"/>
              <a:t>day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545795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23B4D88-BE6E-A6CD-B174-B065A4C4F0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734417"/>
              </p:ext>
            </p:extLst>
          </p:nvPr>
        </p:nvGraphicFramePr>
        <p:xfrm>
          <a:off x="378012" y="1471145"/>
          <a:ext cx="4927600" cy="483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FFC1839-20A8-EBD1-36A7-E3A907F78C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291930"/>
              </p:ext>
            </p:extLst>
          </p:nvPr>
        </p:nvGraphicFramePr>
        <p:xfrm>
          <a:off x="5305612" y="1471145"/>
          <a:ext cx="6197600" cy="470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67922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814B700-4D05-3837-7596-9A124F54D1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663200"/>
              </p:ext>
            </p:extLst>
          </p:nvPr>
        </p:nvGraphicFramePr>
        <p:xfrm>
          <a:off x="873986" y="1294241"/>
          <a:ext cx="3888432" cy="509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76F9C92-ADBF-BB85-7C42-F114F13CFE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9770730"/>
              </p:ext>
            </p:extLst>
          </p:nvPr>
        </p:nvGraphicFramePr>
        <p:xfrm>
          <a:off x="6143148" y="1294243"/>
          <a:ext cx="4572000" cy="5093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63922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F393AC7-FDC3-931D-9033-96B47B47B5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434792"/>
              </p:ext>
            </p:extLst>
          </p:nvPr>
        </p:nvGraphicFramePr>
        <p:xfrm>
          <a:off x="518459" y="1331259"/>
          <a:ext cx="5283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F385BCDD-0FC3-80EA-3266-C1603D1C94B4}"/>
              </a:ext>
            </a:extLst>
          </p:cNvPr>
          <p:cNvSpPr txBox="1"/>
          <p:nvPr/>
        </p:nvSpPr>
        <p:spPr>
          <a:xfrm>
            <a:off x="7348974" y="3845859"/>
            <a:ext cx="424981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Hungary: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60 % </a:t>
            </a:r>
            <a:r>
              <a:rPr lang="hu-HU" sz="2800" dirty="0" err="1"/>
              <a:t>overweight</a:t>
            </a:r>
            <a:r>
              <a:rPr lang="hu-HU" sz="2800" dirty="0"/>
              <a:t> </a:t>
            </a:r>
            <a:r>
              <a:rPr lang="hu-HU" sz="2800" dirty="0" err="1"/>
              <a:t>or</a:t>
            </a:r>
            <a:r>
              <a:rPr lang="hu-HU" sz="2800" dirty="0"/>
              <a:t> </a:t>
            </a:r>
            <a:r>
              <a:rPr lang="hu-HU" sz="2800" dirty="0" err="1"/>
              <a:t>obese</a:t>
            </a:r>
            <a:endParaRPr lang="hu-H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28 % </a:t>
            </a:r>
            <a:r>
              <a:rPr lang="hu-HU" sz="2800" dirty="0" err="1"/>
              <a:t>obese</a:t>
            </a:r>
            <a:endParaRPr lang="hu-H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2,7% </a:t>
            </a:r>
            <a:r>
              <a:rPr lang="hu-HU" sz="2800" dirty="0" err="1"/>
              <a:t>underweight</a:t>
            </a:r>
            <a:endParaRPr lang="hu-HU" sz="2800" dirty="0"/>
          </a:p>
          <a:p>
            <a:endParaRPr lang="hu-HU" sz="2800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2B40A76A-B5F3-4827-1D69-A119529E37FB}"/>
              </a:ext>
            </a:extLst>
          </p:cNvPr>
          <p:cNvSpPr txBox="1"/>
          <p:nvPr/>
        </p:nvSpPr>
        <p:spPr>
          <a:xfrm>
            <a:off x="7348974" y="1627146"/>
            <a:ext cx="424981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/>
              <a:t>Anaesthetists</a:t>
            </a:r>
            <a:r>
              <a:rPr lang="hu-HU" sz="28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47 % </a:t>
            </a:r>
            <a:r>
              <a:rPr lang="hu-HU" sz="2800" dirty="0" err="1"/>
              <a:t>overweight</a:t>
            </a:r>
            <a:r>
              <a:rPr lang="hu-HU" sz="2800" dirty="0"/>
              <a:t> </a:t>
            </a:r>
            <a:r>
              <a:rPr lang="hu-HU" sz="2800" dirty="0" err="1"/>
              <a:t>or</a:t>
            </a:r>
            <a:r>
              <a:rPr lang="hu-HU" sz="2800" dirty="0"/>
              <a:t> </a:t>
            </a:r>
            <a:r>
              <a:rPr lang="hu-HU" sz="2800" dirty="0" err="1"/>
              <a:t>obese</a:t>
            </a:r>
            <a:endParaRPr lang="hu-H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15 % </a:t>
            </a:r>
            <a:r>
              <a:rPr lang="hu-HU" sz="2800" dirty="0" err="1"/>
              <a:t>obese</a:t>
            </a:r>
            <a:endParaRPr lang="hu-H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4,5 % </a:t>
            </a:r>
            <a:r>
              <a:rPr lang="hu-HU" sz="2800" dirty="0" err="1"/>
              <a:t>underweight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601529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3B95802-8857-3A1F-2F43-31B4C5FFB3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4727570"/>
              </p:ext>
            </p:extLst>
          </p:nvPr>
        </p:nvGraphicFramePr>
        <p:xfrm>
          <a:off x="594286" y="1308099"/>
          <a:ext cx="6261100" cy="5025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F9CD7084-4808-525D-39F8-1BB604BA0B30}"/>
              </a:ext>
            </a:extLst>
          </p:cNvPr>
          <p:cNvSpPr txBox="1"/>
          <p:nvPr/>
        </p:nvSpPr>
        <p:spPr>
          <a:xfrm>
            <a:off x="8792128" y="3792124"/>
            <a:ext cx="21248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Hungary: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HT: 35-40%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DM: 14%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9DC4AB2-32F6-72C7-C02C-DB2A91B70D81}"/>
              </a:ext>
            </a:extLst>
          </p:cNvPr>
          <p:cNvSpPr txBox="1"/>
          <p:nvPr/>
        </p:nvSpPr>
        <p:spPr>
          <a:xfrm>
            <a:off x="8792128" y="1680882"/>
            <a:ext cx="22505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 err="1"/>
              <a:t>Anaesthetists</a:t>
            </a:r>
            <a:r>
              <a:rPr lang="hu-HU" sz="28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HT: 25%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DM: 4%</a:t>
            </a:r>
          </a:p>
        </p:txBody>
      </p:sp>
    </p:spTree>
    <p:extLst>
      <p:ext uri="{BB962C8B-B14F-4D97-AF65-F5344CB8AC3E}">
        <p14:creationId xmlns:p14="http://schemas.microsoft.com/office/powerpoint/2010/main" val="736804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C100568-9B7B-8473-C056-87E6C6D834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5495064"/>
              </p:ext>
            </p:extLst>
          </p:nvPr>
        </p:nvGraphicFramePr>
        <p:xfrm>
          <a:off x="2675965" y="1331258"/>
          <a:ext cx="6911787" cy="4733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B5D3F43B-BEA1-74BD-B80F-A29FC688AF3D}"/>
              </a:ext>
            </a:extLst>
          </p:cNvPr>
          <p:cNvSpPr txBox="1"/>
          <p:nvPr/>
        </p:nvSpPr>
        <p:spPr>
          <a:xfrm>
            <a:off x="10475259" y="3167390"/>
            <a:ext cx="117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92D050"/>
                </a:solidFill>
              </a:rPr>
              <a:t>62 %</a:t>
            </a:r>
          </a:p>
        </p:txBody>
      </p:sp>
    </p:spTree>
    <p:extLst>
      <p:ext uri="{BB962C8B-B14F-4D97-AF65-F5344CB8AC3E}">
        <p14:creationId xmlns:p14="http://schemas.microsoft.com/office/powerpoint/2010/main" val="201721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6DC384C-8AA5-705C-BE8B-ED5116595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23504"/>
              </p:ext>
            </p:extLst>
          </p:nvPr>
        </p:nvGraphicFramePr>
        <p:xfrm>
          <a:off x="863600" y="2211089"/>
          <a:ext cx="5712012" cy="394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B357F1D-F713-2863-7FE9-8BBB4D6E96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58452"/>
              </p:ext>
            </p:extLst>
          </p:nvPr>
        </p:nvGraphicFramePr>
        <p:xfrm>
          <a:off x="6427321" y="2211090"/>
          <a:ext cx="5549900" cy="3947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EB2CAB19-33A2-CCE6-B1CF-FD410C71FC78}"/>
              </a:ext>
            </a:extLst>
          </p:cNvPr>
          <p:cNvSpPr txBox="1"/>
          <p:nvPr/>
        </p:nvSpPr>
        <p:spPr>
          <a:xfrm>
            <a:off x="1573306" y="1277471"/>
            <a:ext cx="8848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err="1"/>
              <a:t>Ireland</a:t>
            </a:r>
            <a:r>
              <a:rPr lang="hu-HU" sz="2400" b="1" dirty="0"/>
              <a:t> ( 16 </a:t>
            </a:r>
            <a:r>
              <a:rPr lang="hu-HU" sz="2400" b="1" dirty="0" err="1"/>
              <a:t>answers</a:t>
            </a:r>
            <a:r>
              <a:rPr lang="hu-HU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96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E79E71D4-5E24-79F6-D731-B41361D60FD2}"/>
              </a:ext>
            </a:extLst>
          </p:cNvPr>
          <p:cNvSpPr txBox="1"/>
          <p:nvPr/>
        </p:nvSpPr>
        <p:spPr>
          <a:xfrm>
            <a:off x="2286000" y="1516904"/>
            <a:ext cx="7620000" cy="646331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rtl="0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Anaesthetists’</a:t>
            </a:r>
            <a:r>
              <a:rPr lang="en-US" sz="3600" b="1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36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lifestlye</a:t>
            </a:r>
            <a:endParaRPr lang="en-US" sz="3600" b="1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44E2C055-D987-5A53-E13A-466C6882AD08}"/>
              </a:ext>
            </a:extLst>
          </p:cNvPr>
          <p:cNvSpPr txBox="1"/>
          <p:nvPr/>
        </p:nvSpPr>
        <p:spPr>
          <a:xfrm>
            <a:off x="575983" y="3429000"/>
            <a:ext cx="11040034" cy="2395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800" dirty="0"/>
              <a:t>Online </a:t>
            </a:r>
            <a:r>
              <a:rPr lang="hu-HU" sz="2800" dirty="0" err="1"/>
              <a:t>survey</a:t>
            </a:r>
            <a:r>
              <a:rPr lang="hu-HU" sz="2800" dirty="0"/>
              <a:t>, </a:t>
            </a:r>
            <a:r>
              <a:rPr lang="hu-HU" sz="2800" dirty="0" err="1"/>
              <a:t>self</a:t>
            </a:r>
            <a:r>
              <a:rPr lang="hu-HU" sz="2800" dirty="0"/>
              <a:t> </a:t>
            </a:r>
            <a:r>
              <a:rPr lang="hu-HU" sz="2800" dirty="0" err="1"/>
              <a:t>report</a:t>
            </a:r>
            <a:r>
              <a:rPr lang="hu-HU" sz="2800" dirty="0"/>
              <a:t> </a:t>
            </a:r>
            <a:r>
              <a:rPr lang="hu-HU" sz="2800" dirty="0" err="1"/>
              <a:t>questionnaire</a:t>
            </a:r>
            <a:endParaRPr lang="hu-HU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800" dirty="0"/>
              <a:t>380 </a:t>
            </a:r>
            <a:r>
              <a:rPr lang="hu-HU" sz="2800" dirty="0" err="1"/>
              <a:t>replies</a:t>
            </a:r>
            <a:r>
              <a:rPr lang="hu-HU" sz="280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800" dirty="0"/>
              <a:t>~ 30-35 % of </a:t>
            </a:r>
            <a:r>
              <a:rPr lang="hu-HU" sz="2800" dirty="0" err="1"/>
              <a:t>anaesthetists</a:t>
            </a:r>
            <a:r>
              <a:rPr lang="hu-HU" sz="2800" dirty="0"/>
              <a:t> in Hungary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800" dirty="0" err="1"/>
              <a:t>Facts</a:t>
            </a:r>
            <a:r>
              <a:rPr lang="hu-HU" sz="2800" dirty="0"/>
              <a:t>, </a:t>
            </a:r>
            <a:r>
              <a:rPr lang="hu-HU" sz="2800" dirty="0" err="1"/>
              <a:t>conclusions</a:t>
            </a:r>
            <a:r>
              <a:rPr lang="hu-HU" sz="2800" dirty="0"/>
              <a:t>, </a:t>
            </a:r>
            <a:r>
              <a:rPr lang="hu-HU" sz="2800" dirty="0" err="1"/>
              <a:t>assumptions</a:t>
            </a:r>
            <a:endParaRPr lang="hu-HU" sz="2800" dirty="0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DF88A89-C137-FFFF-6BF5-E6A1E2893A45}"/>
              </a:ext>
            </a:extLst>
          </p:cNvPr>
          <p:cNvSpPr txBox="1"/>
          <p:nvPr/>
        </p:nvSpPr>
        <p:spPr>
          <a:xfrm>
            <a:off x="575983" y="2379257"/>
            <a:ext cx="11040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i="1" dirty="0" err="1"/>
              <a:t>Are</a:t>
            </a:r>
            <a:r>
              <a:rPr lang="hu-HU" sz="3600" i="1" dirty="0"/>
              <a:t> </a:t>
            </a:r>
            <a:r>
              <a:rPr lang="hu-HU" sz="3600" i="1" dirty="0" err="1"/>
              <a:t>doctors</a:t>
            </a:r>
            <a:r>
              <a:rPr lang="hu-HU" sz="3600" i="1" dirty="0"/>
              <a:t> </a:t>
            </a:r>
            <a:r>
              <a:rPr lang="hu-HU" sz="3600" i="1" dirty="0" err="1"/>
              <a:t>healthy</a:t>
            </a:r>
            <a:r>
              <a:rPr lang="hu-HU" sz="3600" i="1" dirty="0"/>
              <a:t> and </a:t>
            </a:r>
            <a:r>
              <a:rPr lang="hu-HU" sz="3600" i="1" dirty="0" err="1"/>
              <a:t>do</a:t>
            </a:r>
            <a:r>
              <a:rPr lang="hu-HU" sz="3600" i="1" dirty="0"/>
              <a:t> </a:t>
            </a:r>
            <a:r>
              <a:rPr lang="hu-HU" sz="3600" i="1" dirty="0" err="1"/>
              <a:t>they</a:t>
            </a:r>
            <a:r>
              <a:rPr lang="hu-HU" sz="3600" i="1" dirty="0"/>
              <a:t> lead a </a:t>
            </a:r>
            <a:r>
              <a:rPr lang="hu-HU" sz="3600" i="1" dirty="0" err="1"/>
              <a:t>healthy</a:t>
            </a:r>
            <a:r>
              <a:rPr lang="hu-HU" sz="3600" i="1" dirty="0"/>
              <a:t> </a:t>
            </a:r>
            <a:r>
              <a:rPr lang="hu-HU" sz="3600" i="1" dirty="0" err="1"/>
              <a:t>lifestyle</a:t>
            </a:r>
            <a:r>
              <a:rPr lang="hu-HU" sz="3600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057446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5D22CDE-FA62-B124-3A8D-054AC6A971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518586"/>
              </p:ext>
            </p:extLst>
          </p:nvPr>
        </p:nvGraphicFramePr>
        <p:xfrm>
          <a:off x="798233" y="1990165"/>
          <a:ext cx="6651438" cy="4531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zövegdoboz 2">
            <a:extLst>
              <a:ext uri="{FF2B5EF4-FFF2-40B4-BE49-F238E27FC236}">
                <a16:creationId xmlns:a16="http://schemas.microsoft.com/office/drawing/2014/main" id="{30A95933-B50B-58CB-335D-1453DF968859}"/>
              </a:ext>
            </a:extLst>
          </p:cNvPr>
          <p:cNvSpPr txBox="1"/>
          <p:nvPr/>
        </p:nvSpPr>
        <p:spPr>
          <a:xfrm>
            <a:off x="7960659" y="3167390"/>
            <a:ext cx="299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err="1"/>
              <a:t>Ireland</a:t>
            </a:r>
            <a:r>
              <a:rPr lang="hu-HU" sz="2800" b="1" dirty="0"/>
              <a:t> : ~ 17-20 %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9B34A602-13EB-44D9-33CB-C8AF5015693D}"/>
              </a:ext>
            </a:extLst>
          </p:cNvPr>
          <p:cNvSpPr txBox="1"/>
          <p:nvPr/>
        </p:nvSpPr>
        <p:spPr>
          <a:xfrm>
            <a:off x="699247" y="1237129"/>
            <a:ext cx="10694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err="1"/>
              <a:t>Ireland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637042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6A01069B-A266-F8F3-9975-0499C5EBA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747627"/>
              </p:ext>
            </p:extLst>
          </p:nvPr>
        </p:nvGraphicFramePr>
        <p:xfrm>
          <a:off x="264459" y="1693113"/>
          <a:ext cx="5831541" cy="4869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BFDDF6B-428A-249B-03F1-751CAE243E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0428851"/>
              </p:ext>
            </p:extLst>
          </p:nvPr>
        </p:nvGraphicFramePr>
        <p:xfrm>
          <a:off x="5486400" y="1693112"/>
          <a:ext cx="6705600" cy="476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39363277-AE07-D7F6-5798-6C8E0F45182A}"/>
              </a:ext>
            </a:extLst>
          </p:cNvPr>
          <p:cNvSpPr txBox="1"/>
          <p:nvPr/>
        </p:nvSpPr>
        <p:spPr>
          <a:xfrm>
            <a:off x="748740" y="1169894"/>
            <a:ext cx="10694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err="1"/>
              <a:t>Ireland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1117386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>
            <a:extLst>
              <a:ext uri="{FF2B5EF4-FFF2-40B4-BE49-F238E27FC236}">
                <a16:creationId xmlns:a16="http://schemas.microsoft.com/office/drawing/2014/main" id="{39363277-AE07-D7F6-5798-6C8E0F45182A}"/>
              </a:ext>
            </a:extLst>
          </p:cNvPr>
          <p:cNvSpPr txBox="1"/>
          <p:nvPr/>
        </p:nvSpPr>
        <p:spPr>
          <a:xfrm>
            <a:off x="748740" y="1169894"/>
            <a:ext cx="10694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err="1"/>
              <a:t>Ireland</a:t>
            </a:r>
            <a:endParaRPr lang="hu-HU" sz="28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5AB4EF-F3FC-7946-9416-FBF2D00343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260277"/>
              </p:ext>
            </p:extLst>
          </p:nvPr>
        </p:nvGraphicFramePr>
        <p:xfrm>
          <a:off x="2191871" y="1800224"/>
          <a:ext cx="7530353" cy="470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DA813647-FBFA-EA37-6E0F-7C1128BB2463}"/>
              </a:ext>
            </a:extLst>
          </p:cNvPr>
          <p:cNvSpPr txBox="1"/>
          <p:nvPr/>
        </p:nvSpPr>
        <p:spPr>
          <a:xfrm>
            <a:off x="10475259" y="3167390"/>
            <a:ext cx="1174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rgbClr val="92D050"/>
                </a:solidFill>
              </a:rPr>
              <a:t>50 %</a:t>
            </a:r>
          </a:p>
        </p:txBody>
      </p:sp>
    </p:spTree>
    <p:extLst>
      <p:ext uri="{BB962C8B-B14F-4D97-AF65-F5344CB8AC3E}">
        <p14:creationId xmlns:p14="http://schemas.microsoft.com/office/powerpoint/2010/main" val="3750927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5FA846F5-BA20-6A3B-6EF6-294011327881}"/>
              </a:ext>
            </a:extLst>
          </p:cNvPr>
          <p:cNvSpPr txBox="1"/>
          <p:nvPr/>
        </p:nvSpPr>
        <p:spPr>
          <a:xfrm>
            <a:off x="632011" y="1169894"/>
            <a:ext cx="11295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err="1"/>
              <a:t>Summary</a:t>
            </a:r>
            <a:endParaRPr lang="hu-HU" sz="3600" b="1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F1CD595-14BD-BF60-80C1-3747D152774A}"/>
              </a:ext>
            </a:extLst>
          </p:cNvPr>
          <p:cNvSpPr txBox="1"/>
          <p:nvPr/>
        </p:nvSpPr>
        <p:spPr>
          <a:xfrm>
            <a:off x="450475" y="1836945"/>
            <a:ext cx="1165860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/>
              <a:t>The </a:t>
            </a:r>
            <a:r>
              <a:rPr lang="hu-HU" sz="2400" dirty="0" err="1"/>
              <a:t>majority</a:t>
            </a:r>
            <a:r>
              <a:rPr lang="hu-HU" sz="2400" dirty="0"/>
              <a:t> of </a:t>
            </a:r>
            <a:r>
              <a:rPr lang="hu-HU" sz="2400" dirty="0" err="1"/>
              <a:t>my</a:t>
            </a:r>
            <a:r>
              <a:rPr lang="hu-HU" sz="2400" dirty="0"/>
              <a:t> </a:t>
            </a:r>
            <a:r>
              <a:rPr lang="hu-HU" sz="2400" dirty="0" err="1"/>
              <a:t>Hungarian</a:t>
            </a:r>
            <a:r>
              <a:rPr lang="hu-HU" sz="2400" dirty="0"/>
              <a:t> </a:t>
            </a:r>
            <a:r>
              <a:rPr lang="hu-HU" sz="2400" dirty="0" err="1"/>
              <a:t>colleagues</a:t>
            </a:r>
            <a:r>
              <a:rPr lang="hu-HU" sz="2400" dirty="0"/>
              <a:t> </a:t>
            </a:r>
            <a:r>
              <a:rPr lang="hu-HU" sz="2400" dirty="0" err="1"/>
              <a:t>do</a:t>
            </a:r>
            <a:r>
              <a:rPr lang="hu-HU" sz="2400" dirty="0"/>
              <a:t> </a:t>
            </a:r>
            <a:r>
              <a:rPr lang="hu-HU" sz="2400" dirty="0" err="1"/>
              <a:t>not</a:t>
            </a:r>
            <a:r>
              <a:rPr lang="hu-HU" sz="2400" dirty="0"/>
              <a:t> </a:t>
            </a:r>
            <a:r>
              <a:rPr lang="hu-HU" sz="2400" dirty="0" err="1"/>
              <a:t>reach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recommended</a:t>
            </a:r>
            <a:r>
              <a:rPr lang="hu-HU" sz="2400" dirty="0"/>
              <a:t> </a:t>
            </a:r>
            <a:r>
              <a:rPr lang="hu-HU" sz="2400" dirty="0" err="1"/>
              <a:t>levels</a:t>
            </a:r>
            <a:r>
              <a:rPr lang="hu-HU" sz="2400" dirty="0"/>
              <a:t> of </a:t>
            </a:r>
            <a:r>
              <a:rPr lang="hu-HU" sz="2400" dirty="0" err="1"/>
              <a:t>either</a:t>
            </a:r>
            <a:r>
              <a:rPr lang="hu-HU" sz="2400" dirty="0"/>
              <a:t> </a:t>
            </a:r>
            <a:r>
              <a:rPr lang="hu-HU" sz="2400" dirty="0" err="1"/>
              <a:t>physical</a:t>
            </a:r>
            <a:r>
              <a:rPr lang="hu-HU" sz="2400" dirty="0"/>
              <a:t> </a:t>
            </a:r>
            <a:r>
              <a:rPr lang="hu-HU" sz="2400" dirty="0" err="1"/>
              <a:t>activity</a:t>
            </a:r>
            <a:r>
              <a:rPr lang="hu-HU" sz="2400" dirty="0"/>
              <a:t> </a:t>
            </a:r>
            <a:r>
              <a:rPr lang="hu-HU" sz="2400" dirty="0" err="1"/>
              <a:t>or</a:t>
            </a:r>
            <a:r>
              <a:rPr lang="hu-HU" sz="2400" dirty="0"/>
              <a:t> </a:t>
            </a:r>
            <a:r>
              <a:rPr lang="hu-HU" sz="2400" dirty="0" err="1"/>
              <a:t>sleep</a:t>
            </a:r>
            <a:r>
              <a:rPr lang="hu-HU" sz="2400" dirty="0"/>
              <a:t> </a:t>
            </a:r>
            <a:r>
              <a:rPr lang="hu-HU" sz="2400" dirty="0" err="1"/>
              <a:t>time</a:t>
            </a:r>
            <a:endParaRPr lang="hu-HU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err="1"/>
              <a:t>Smoking</a:t>
            </a:r>
            <a:r>
              <a:rPr lang="hu-HU" sz="2400" dirty="0"/>
              <a:t> </a:t>
            </a:r>
            <a:r>
              <a:rPr lang="hu-HU" sz="2400" dirty="0" err="1"/>
              <a:t>rate</a:t>
            </a:r>
            <a:r>
              <a:rPr lang="hu-HU" sz="2400" dirty="0"/>
              <a:t> is </a:t>
            </a:r>
            <a:r>
              <a:rPr lang="hu-HU" sz="2400" dirty="0" err="1"/>
              <a:t>similar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that</a:t>
            </a:r>
            <a:r>
              <a:rPr lang="hu-HU" sz="2400" dirty="0"/>
              <a:t> of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general</a:t>
            </a:r>
            <a:r>
              <a:rPr lang="hu-HU" sz="2400" dirty="0"/>
              <a:t> </a:t>
            </a:r>
            <a:r>
              <a:rPr lang="hu-HU" sz="2400" dirty="0" err="1"/>
              <a:t>Hungarian</a:t>
            </a:r>
            <a:r>
              <a:rPr lang="hu-HU" sz="2400" dirty="0"/>
              <a:t> </a:t>
            </a:r>
            <a:r>
              <a:rPr lang="hu-HU" sz="2400" dirty="0" err="1"/>
              <a:t>population</a:t>
            </a:r>
            <a:endParaRPr lang="hu-HU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B050"/>
                </a:solidFill>
              </a:rPr>
              <a:t>Less </a:t>
            </a:r>
            <a:r>
              <a:rPr lang="hu-HU" sz="2400" dirty="0" err="1">
                <a:solidFill>
                  <a:srgbClr val="00B050"/>
                </a:solidFill>
              </a:rPr>
              <a:t>prevalence</a:t>
            </a:r>
            <a:r>
              <a:rPr lang="hu-HU" sz="2400" dirty="0">
                <a:solidFill>
                  <a:srgbClr val="00B050"/>
                </a:solidFill>
              </a:rPr>
              <a:t> of HT, DM and </a:t>
            </a:r>
            <a:r>
              <a:rPr lang="hu-HU" sz="2400" dirty="0" err="1">
                <a:solidFill>
                  <a:srgbClr val="00B050"/>
                </a:solidFill>
              </a:rPr>
              <a:t>obesity</a:t>
            </a:r>
            <a:r>
              <a:rPr lang="hu-HU" sz="2400" dirty="0">
                <a:solidFill>
                  <a:srgbClr val="00B050"/>
                </a:solidFill>
              </a:rPr>
              <a:t> ( </a:t>
            </a:r>
            <a:r>
              <a:rPr lang="hu-HU" sz="2400" dirty="0" err="1">
                <a:solidFill>
                  <a:srgbClr val="00B050"/>
                </a:solidFill>
              </a:rPr>
              <a:t>the</a:t>
            </a:r>
            <a:r>
              <a:rPr lang="hu-HU" sz="2400" dirty="0">
                <a:solidFill>
                  <a:srgbClr val="00B050"/>
                </a:solidFill>
              </a:rPr>
              <a:t> </a:t>
            </a:r>
            <a:r>
              <a:rPr lang="hu-HU" sz="2400" dirty="0" err="1">
                <a:solidFill>
                  <a:srgbClr val="00B050"/>
                </a:solidFill>
              </a:rPr>
              <a:t>effect</a:t>
            </a:r>
            <a:r>
              <a:rPr lang="hu-HU" sz="2400" dirty="0">
                <a:solidFill>
                  <a:srgbClr val="00B050"/>
                </a:solidFill>
              </a:rPr>
              <a:t> of </a:t>
            </a:r>
            <a:r>
              <a:rPr lang="hu-HU" sz="2400" dirty="0" err="1">
                <a:solidFill>
                  <a:srgbClr val="00B050"/>
                </a:solidFill>
              </a:rPr>
              <a:t>higher</a:t>
            </a:r>
            <a:r>
              <a:rPr lang="hu-HU" sz="2400" dirty="0">
                <a:solidFill>
                  <a:srgbClr val="00B050"/>
                </a:solidFill>
              </a:rPr>
              <a:t> </a:t>
            </a:r>
            <a:r>
              <a:rPr lang="hu-HU" sz="2400" dirty="0" err="1">
                <a:solidFill>
                  <a:srgbClr val="00B050"/>
                </a:solidFill>
              </a:rPr>
              <a:t>education</a:t>
            </a:r>
            <a:r>
              <a:rPr lang="hu-HU" sz="2400" dirty="0">
                <a:solidFill>
                  <a:srgbClr val="00B050"/>
                </a:solidFill>
              </a:rPr>
              <a:t> and </a:t>
            </a:r>
            <a:r>
              <a:rPr lang="hu-HU" sz="2400" dirty="0" err="1">
                <a:solidFill>
                  <a:srgbClr val="00B050"/>
                </a:solidFill>
              </a:rPr>
              <a:t>higher</a:t>
            </a:r>
            <a:r>
              <a:rPr lang="hu-HU" sz="2400" dirty="0">
                <a:solidFill>
                  <a:srgbClr val="00B050"/>
                </a:solidFill>
              </a:rPr>
              <a:t> </a:t>
            </a:r>
            <a:r>
              <a:rPr lang="hu-HU" sz="2400" dirty="0" err="1">
                <a:solidFill>
                  <a:srgbClr val="00B050"/>
                </a:solidFill>
              </a:rPr>
              <a:t>socioeconomic</a:t>
            </a:r>
            <a:r>
              <a:rPr lang="hu-HU" sz="2400" dirty="0">
                <a:solidFill>
                  <a:srgbClr val="00B050"/>
                </a:solidFill>
              </a:rPr>
              <a:t> status?)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err="1"/>
              <a:t>Drug</a:t>
            </a:r>
            <a:r>
              <a:rPr lang="hu-HU" sz="2400" dirty="0"/>
              <a:t> and </a:t>
            </a:r>
            <a:r>
              <a:rPr lang="hu-HU" sz="2400" dirty="0" err="1"/>
              <a:t>prescription</a:t>
            </a:r>
            <a:r>
              <a:rPr lang="hu-HU" sz="2400" dirty="0"/>
              <a:t> </a:t>
            </a:r>
            <a:r>
              <a:rPr lang="hu-HU" sz="2400" dirty="0" err="1"/>
              <a:t>drug</a:t>
            </a:r>
            <a:r>
              <a:rPr lang="hu-HU" sz="2400" dirty="0"/>
              <a:t> </a:t>
            </a:r>
            <a:r>
              <a:rPr lang="hu-HU" sz="2400" dirty="0" err="1"/>
              <a:t>use</a:t>
            </a:r>
            <a:r>
              <a:rPr lang="hu-HU" sz="2400" dirty="0"/>
              <a:t> </a:t>
            </a:r>
            <a:r>
              <a:rPr lang="hu-HU" sz="2400" dirty="0" err="1"/>
              <a:t>do</a:t>
            </a:r>
            <a:r>
              <a:rPr lang="hu-HU" sz="2400" dirty="0"/>
              <a:t> </a:t>
            </a:r>
            <a:r>
              <a:rPr lang="hu-HU" sz="2400" dirty="0" err="1"/>
              <a:t>not</a:t>
            </a:r>
            <a:r>
              <a:rPr lang="hu-HU" sz="2400" dirty="0"/>
              <a:t> </a:t>
            </a:r>
            <a:r>
              <a:rPr lang="hu-HU" sz="2400" dirty="0" err="1"/>
              <a:t>seem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be major </a:t>
            </a:r>
            <a:r>
              <a:rPr lang="hu-HU" sz="2400" dirty="0" err="1"/>
              <a:t>issues</a:t>
            </a:r>
            <a:r>
              <a:rPr lang="hu-HU" sz="2400" dirty="0"/>
              <a:t> </a:t>
            </a:r>
            <a:r>
              <a:rPr lang="hu-HU" sz="2400" dirty="0" err="1"/>
              <a:t>among</a:t>
            </a:r>
            <a:r>
              <a:rPr lang="hu-HU" sz="2400" dirty="0"/>
              <a:t> </a:t>
            </a:r>
            <a:r>
              <a:rPr lang="hu-HU" sz="2400" dirty="0" err="1"/>
              <a:t>Hungarian</a:t>
            </a:r>
            <a:r>
              <a:rPr lang="hu-HU" sz="2400" dirty="0"/>
              <a:t> </a:t>
            </a:r>
            <a:r>
              <a:rPr lang="hu-HU" sz="2400" dirty="0" err="1"/>
              <a:t>anaesthetist</a:t>
            </a:r>
            <a:r>
              <a:rPr lang="hu-HU" sz="2400" dirty="0"/>
              <a:t> </a:t>
            </a:r>
            <a:r>
              <a:rPr lang="hu-HU" sz="2400" dirty="0" err="1"/>
              <a:t>doctors</a:t>
            </a:r>
            <a:r>
              <a:rPr lang="hu-HU" sz="2400" dirty="0"/>
              <a:t>, </a:t>
            </a:r>
            <a:r>
              <a:rPr lang="hu-HU" sz="2400" dirty="0" err="1"/>
              <a:t>but</a:t>
            </a:r>
            <a:r>
              <a:rPr lang="hu-HU" sz="2400" dirty="0"/>
              <a:t> </a:t>
            </a:r>
            <a:r>
              <a:rPr lang="hu-HU" sz="2400" dirty="0" err="1"/>
              <a:t>occasional</a:t>
            </a:r>
            <a:r>
              <a:rPr lang="hu-HU" sz="2400" dirty="0"/>
              <a:t>/</a:t>
            </a:r>
            <a:r>
              <a:rPr lang="hu-HU" sz="2400" dirty="0" err="1"/>
              <a:t>regular</a:t>
            </a:r>
            <a:r>
              <a:rPr lang="hu-HU" sz="2400" dirty="0"/>
              <a:t> </a:t>
            </a:r>
            <a:r>
              <a:rPr lang="hu-HU" sz="2400" dirty="0" err="1"/>
              <a:t>binge</a:t>
            </a:r>
            <a:r>
              <a:rPr lang="hu-HU" sz="2400" dirty="0"/>
              <a:t> </a:t>
            </a:r>
            <a:r>
              <a:rPr lang="hu-HU" sz="2400" dirty="0" err="1"/>
              <a:t>drinking</a:t>
            </a:r>
            <a:r>
              <a:rPr lang="hu-HU" sz="2400" dirty="0"/>
              <a:t> </a:t>
            </a:r>
            <a:r>
              <a:rPr lang="hu-HU" sz="2400" dirty="0" err="1"/>
              <a:t>affects</a:t>
            </a:r>
            <a:r>
              <a:rPr lang="hu-HU" sz="2400" dirty="0"/>
              <a:t> 35% of </a:t>
            </a:r>
            <a:r>
              <a:rPr lang="hu-HU" sz="2400" dirty="0" err="1"/>
              <a:t>them</a:t>
            </a:r>
            <a:endParaRPr lang="hu-HU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73433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5FA846F5-BA20-6A3B-6EF6-294011327881}"/>
              </a:ext>
            </a:extLst>
          </p:cNvPr>
          <p:cNvSpPr txBox="1"/>
          <p:nvPr/>
        </p:nvSpPr>
        <p:spPr>
          <a:xfrm>
            <a:off x="632011" y="1169894"/>
            <a:ext cx="11295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err="1"/>
              <a:t>Summary</a:t>
            </a:r>
            <a:r>
              <a:rPr lang="hu-HU" sz="3600" b="1" dirty="0"/>
              <a:t> 2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9F1CD595-14BD-BF60-80C1-3747D152774A}"/>
              </a:ext>
            </a:extLst>
          </p:cNvPr>
          <p:cNvSpPr txBox="1"/>
          <p:nvPr/>
        </p:nvSpPr>
        <p:spPr>
          <a:xfrm>
            <a:off x="450475" y="1836945"/>
            <a:ext cx="11658600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err="1"/>
              <a:t>Work</a:t>
            </a:r>
            <a:r>
              <a:rPr lang="hu-HU" sz="2400" dirty="0"/>
              <a:t> </a:t>
            </a:r>
            <a:r>
              <a:rPr lang="hu-HU" sz="2400" dirty="0" err="1"/>
              <a:t>related</a:t>
            </a:r>
            <a:r>
              <a:rPr lang="hu-HU" sz="2400" dirty="0"/>
              <a:t> </a:t>
            </a:r>
            <a:r>
              <a:rPr lang="hu-HU" sz="2400" dirty="0" err="1"/>
              <a:t>stress</a:t>
            </a:r>
            <a:r>
              <a:rPr lang="hu-HU" sz="2400" dirty="0"/>
              <a:t> and </a:t>
            </a:r>
            <a:r>
              <a:rPr lang="hu-HU" sz="2400" dirty="0" err="1"/>
              <a:t>burnout</a:t>
            </a:r>
            <a:r>
              <a:rPr lang="hu-HU" sz="2400" dirty="0"/>
              <a:t> is a major </a:t>
            </a:r>
            <a:r>
              <a:rPr lang="hu-HU" sz="2400" dirty="0" err="1"/>
              <a:t>problem</a:t>
            </a:r>
            <a:r>
              <a:rPr lang="hu-HU" sz="2400" dirty="0"/>
              <a:t> </a:t>
            </a:r>
            <a:r>
              <a:rPr lang="hu-HU" sz="2400" dirty="0" err="1"/>
              <a:t>among</a:t>
            </a:r>
            <a:r>
              <a:rPr lang="hu-HU" sz="2400" dirty="0"/>
              <a:t> </a:t>
            </a:r>
            <a:r>
              <a:rPr lang="hu-HU" sz="2400" dirty="0" err="1"/>
              <a:t>anaesthetists</a:t>
            </a:r>
            <a:r>
              <a:rPr lang="hu-HU" sz="2400" dirty="0"/>
              <a:t> </a:t>
            </a:r>
            <a:r>
              <a:rPr lang="hu-HU" sz="2400" dirty="0" err="1"/>
              <a:t>but</a:t>
            </a:r>
            <a:r>
              <a:rPr lang="hu-HU" sz="2400" dirty="0"/>
              <a:t> </a:t>
            </a:r>
            <a:r>
              <a:rPr lang="hu-HU" sz="2400" dirty="0" err="1"/>
              <a:t>professional</a:t>
            </a:r>
            <a:r>
              <a:rPr lang="hu-HU" sz="2400" dirty="0"/>
              <a:t> </a:t>
            </a:r>
            <a:r>
              <a:rPr lang="hu-HU" sz="2400" dirty="0" err="1"/>
              <a:t>help</a:t>
            </a:r>
            <a:r>
              <a:rPr lang="hu-HU" sz="2400" dirty="0"/>
              <a:t> is </a:t>
            </a:r>
            <a:r>
              <a:rPr lang="hu-HU" sz="2400" dirty="0" err="1"/>
              <a:t>not</a:t>
            </a:r>
            <a:r>
              <a:rPr lang="hu-HU" sz="2400" dirty="0"/>
              <a:t> </a:t>
            </a:r>
            <a:r>
              <a:rPr lang="hu-HU" sz="2400" dirty="0" err="1"/>
              <a:t>often</a:t>
            </a:r>
            <a:r>
              <a:rPr lang="hu-HU" sz="2400" dirty="0"/>
              <a:t> </a:t>
            </a:r>
            <a:r>
              <a:rPr lang="hu-HU" sz="2400" dirty="0" err="1"/>
              <a:t>seeked</a:t>
            </a:r>
            <a:r>
              <a:rPr lang="hu-HU" sz="2400" dirty="0"/>
              <a:t> ( 80 %-20 %)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what</a:t>
            </a:r>
            <a:r>
              <a:rPr lang="hu-HU" sz="2400" dirty="0"/>
              <a:t> </a:t>
            </a:r>
            <a:r>
              <a:rPr lang="hu-HU" sz="2400" dirty="0" err="1"/>
              <a:t>extent</a:t>
            </a:r>
            <a:r>
              <a:rPr lang="hu-HU" sz="2400" dirty="0"/>
              <a:t> </a:t>
            </a:r>
            <a:r>
              <a:rPr lang="hu-HU" sz="2400" dirty="0" err="1"/>
              <a:t>do</a:t>
            </a:r>
            <a:r>
              <a:rPr lang="hu-HU" sz="2400" dirty="0"/>
              <a:t> </a:t>
            </a:r>
            <a:r>
              <a:rPr lang="hu-HU" sz="2400" dirty="0" err="1"/>
              <a:t>doctors</a:t>
            </a:r>
            <a:r>
              <a:rPr lang="hu-HU" sz="2400" dirty="0"/>
              <a:t> </a:t>
            </a:r>
            <a:r>
              <a:rPr lang="hu-HU" sz="2400" dirty="0" err="1"/>
              <a:t>normalize</a:t>
            </a:r>
            <a:r>
              <a:rPr lang="hu-HU" sz="2400" dirty="0"/>
              <a:t> </a:t>
            </a:r>
            <a:r>
              <a:rPr lang="hu-HU" sz="2400" dirty="0" err="1"/>
              <a:t>unhealthy</a:t>
            </a:r>
            <a:r>
              <a:rPr lang="hu-HU" sz="2400" dirty="0"/>
              <a:t> </a:t>
            </a:r>
            <a:r>
              <a:rPr lang="hu-HU" sz="2400" dirty="0" err="1"/>
              <a:t>stress</a:t>
            </a:r>
            <a:r>
              <a:rPr lang="hu-HU" sz="2400" dirty="0"/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err="1"/>
              <a:t>Knowledge</a:t>
            </a:r>
            <a:r>
              <a:rPr lang="hu-HU" sz="2400" dirty="0"/>
              <a:t> is </a:t>
            </a:r>
            <a:r>
              <a:rPr lang="hu-HU" sz="2400" dirty="0" err="1"/>
              <a:t>not</a:t>
            </a:r>
            <a:r>
              <a:rPr lang="hu-HU" sz="2400" dirty="0"/>
              <a:t> </a:t>
            </a:r>
            <a:r>
              <a:rPr lang="hu-HU" sz="2400" dirty="0" err="1"/>
              <a:t>enough</a:t>
            </a:r>
            <a:r>
              <a:rPr lang="hu-HU" sz="2400" dirty="0"/>
              <a:t>, </a:t>
            </a:r>
            <a:r>
              <a:rPr lang="hu-HU" sz="2400" dirty="0" err="1"/>
              <a:t>even</a:t>
            </a:r>
            <a:r>
              <a:rPr lang="hu-HU" sz="2400" dirty="0"/>
              <a:t> </a:t>
            </a:r>
            <a:r>
              <a:rPr lang="hu-HU" sz="2400" dirty="0" err="1"/>
              <a:t>though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majority</a:t>
            </a:r>
            <a:r>
              <a:rPr lang="hu-HU" sz="2400" dirty="0"/>
              <a:t> of </a:t>
            </a:r>
            <a:r>
              <a:rPr lang="hu-HU" sz="2400" dirty="0" err="1"/>
              <a:t>doctors</a:t>
            </a:r>
            <a:r>
              <a:rPr lang="hu-HU" sz="2400" dirty="0"/>
              <a:t> </a:t>
            </a:r>
            <a:r>
              <a:rPr lang="hu-HU" sz="2400" dirty="0" err="1"/>
              <a:t>are</a:t>
            </a:r>
            <a:r>
              <a:rPr lang="hu-HU" sz="2400" dirty="0"/>
              <a:t> </a:t>
            </a:r>
            <a:r>
              <a:rPr lang="hu-HU" sz="2400" dirty="0" err="1"/>
              <a:t>aware</a:t>
            </a:r>
            <a:r>
              <a:rPr lang="hu-HU" sz="2400" dirty="0"/>
              <a:t> of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importance</a:t>
            </a:r>
            <a:r>
              <a:rPr lang="hu-HU" sz="2400" dirty="0"/>
              <a:t> of </a:t>
            </a:r>
            <a:r>
              <a:rPr lang="hu-HU" sz="2400" dirty="0" err="1"/>
              <a:t>healthy</a:t>
            </a:r>
            <a:r>
              <a:rPr lang="hu-HU" sz="2400" dirty="0"/>
              <a:t> </a:t>
            </a:r>
            <a:r>
              <a:rPr lang="hu-HU" sz="2400" dirty="0" err="1"/>
              <a:t>habits</a:t>
            </a:r>
            <a:r>
              <a:rPr lang="hu-HU" sz="2400" dirty="0"/>
              <a:t>, </a:t>
            </a:r>
            <a:r>
              <a:rPr lang="hu-HU" sz="2400" dirty="0" err="1"/>
              <a:t>they</a:t>
            </a:r>
            <a:r>
              <a:rPr lang="hu-HU" sz="2400" dirty="0"/>
              <a:t> </a:t>
            </a:r>
            <a:r>
              <a:rPr lang="hu-HU" sz="2400" dirty="0" err="1"/>
              <a:t>fall</a:t>
            </a:r>
            <a:r>
              <a:rPr lang="hu-HU" sz="2400" dirty="0"/>
              <a:t> </a:t>
            </a:r>
            <a:r>
              <a:rPr lang="hu-HU" sz="2400" dirty="0" err="1"/>
              <a:t>short</a:t>
            </a:r>
            <a:r>
              <a:rPr lang="hu-HU" sz="2400" dirty="0"/>
              <a:t> of </a:t>
            </a:r>
            <a:r>
              <a:rPr lang="hu-HU" sz="2400" dirty="0" err="1"/>
              <a:t>many</a:t>
            </a:r>
            <a:r>
              <a:rPr lang="hu-HU" sz="2400" dirty="0"/>
              <a:t> </a:t>
            </a:r>
            <a:r>
              <a:rPr lang="hu-HU" sz="2400" dirty="0" err="1"/>
              <a:t>recommendations</a:t>
            </a:r>
            <a:endParaRPr lang="hu-HU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err="1"/>
              <a:t>Satisfaction</a:t>
            </a:r>
            <a:r>
              <a:rPr lang="hu-HU" sz="2400" dirty="0"/>
              <a:t> = </a:t>
            </a:r>
            <a:r>
              <a:rPr lang="hu-HU" sz="2400" dirty="0" err="1"/>
              <a:t>Expectations</a:t>
            </a:r>
            <a:r>
              <a:rPr lang="hu-HU" sz="2400" dirty="0"/>
              <a:t> and </a:t>
            </a:r>
            <a:r>
              <a:rPr lang="hu-HU" sz="2400" dirty="0" err="1"/>
              <a:t>reality</a:t>
            </a:r>
            <a:endParaRPr lang="hu-HU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err="1"/>
              <a:t>Lifestyle</a:t>
            </a:r>
            <a:r>
              <a:rPr lang="hu-HU" sz="2400" dirty="0"/>
              <a:t> </a:t>
            </a:r>
            <a:r>
              <a:rPr lang="hu-HU" sz="2400" dirty="0" err="1"/>
              <a:t>programs</a:t>
            </a:r>
            <a:r>
              <a:rPr lang="hu-HU" sz="2400" dirty="0"/>
              <a:t> </a:t>
            </a:r>
            <a:r>
              <a:rPr lang="hu-HU" sz="2400" dirty="0" err="1"/>
              <a:t>dedicated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health</a:t>
            </a:r>
            <a:r>
              <a:rPr lang="hu-HU" sz="2400" dirty="0"/>
              <a:t> </a:t>
            </a:r>
            <a:r>
              <a:rPr lang="hu-HU" sz="2400" dirty="0" err="1"/>
              <a:t>care</a:t>
            </a:r>
            <a:r>
              <a:rPr lang="hu-HU" sz="2400" dirty="0"/>
              <a:t> </a:t>
            </a:r>
            <a:r>
              <a:rPr lang="hu-HU" sz="2400" dirty="0" err="1"/>
              <a:t>workers</a:t>
            </a:r>
            <a:r>
              <a:rPr lang="hu-HU" sz="2400" dirty="0"/>
              <a:t>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84671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5FA846F5-BA20-6A3B-6EF6-294011327881}"/>
              </a:ext>
            </a:extLst>
          </p:cNvPr>
          <p:cNvSpPr txBox="1"/>
          <p:nvPr/>
        </p:nvSpPr>
        <p:spPr>
          <a:xfrm>
            <a:off x="164351" y="1567132"/>
            <a:ext cx="11295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err="1"/>
              <a:t>Thank</a:t>
            </a:r>
            <a:r>
              <a:rPr lang="hu-HU" sz="3600" b="1" dirty="0"/>
              <a:t> </a:t>
            </a:r>
            <a:r>
              <a:rPr lang="hu-HU" sz="3600" b="1" dirty="0" err="1"/>
              <a:t>you</a:t>
            </a:r>
            <a:r>
              <a:rPr lang="hu-HU" sz="3600" b="1" dirty="0"/>
              <a:t> </a:t>
            </a:r>
            <a:r>
              <a:rPr lang="hu-HU" sz="3600" b="1" dirty="0" err="1"/>
              <a:t>for</a:t>
            </a:r>
            <a:r>
              <a:rPr lang="hu-HU" sz="3600" b="1" dirty="0"/>
              <a:t> </a:t>
            </a:r>
            <a:r>
              <a:rPr lang="hu-HU" sz="3600" b="1" dirty="0" err="1"/>
              <a:t>your</a:t>
            </a:r>
            <a:r>
              <a:rPr lang="hu-HU" sz="3600" b="1" dirty="0"/>
              <a:t> </a:t>
            </a:r>
            <a:r>
              <a:rPr lang="hu-HU" sz="3600" b="1" dirty="0" err="1"/>
              <a:t>attention</a:t>
            </a:r>
            <a:r>
              <a:rPr lang="hu-HU" sz="3600" b="1" dirty="0"/>
              <a:t>!</a:t>
            </a:r>
          </a:p>
        </p:txBody>
      </p:sp>
      <p:pic>
        <p:nvPicPr>
          <p:cNvPr id="5" name="Kép 4" descr="A képen vázlat, művészet látható&#10;&#10;Automatikusan generált leírás">
            <a:extLst>
              <a:ext uri="{FF2B5EF4-FFF2-40B4-BE49-F238E27FC236}">
                <a16:creationId xmlns:a16="http://schemas.microsoft.com/office/drawing/2014/main" id="{D1743DF4-6480-EC0E-8A9A-2F03700198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246" y="2811928"/>
            <a:ext cx="3113741" cy="311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6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B0478DA4-BA78-0C64-E693-504CFA2849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611974"/>
              </p:ext>
            </p:extLst>
          </p:nvPr>
        </p:nvGraphicFramePr>
        <p:xfrm>
          <a:off x="618565" y="1733450"/>
          <a:ext cx="5721275" cy="4828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3E48197-CACB-39E0-9A63-AB139FCB3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492276"/>
              </p:ext>
            </p:extLst>
          </p:nvPr>
        </p:nvGraphicFramePr>
        <p:xfrm>
          <a:off x="6339839" y="1733451"/>
          <a:ext cx="5233595" cy="482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9BA4E379-F957-F43A-E95B-DD18A6A7CA23}"/>
              </a:ext>
            </a:extLst>
          </p:cNvPr>
          <p:cNvSpPr txBox="1"/>
          <p:nvPr/>
        </p:nvSpPr>
        <p:spPr>
          <a:xfrm>
            <a:off x="3941781" y="1087119"/>
            <a:ext cx="35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err="1"/>
              <a:t>Demographics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80947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90259AE-1CF6-B643-890A-4AC772E890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1526019"/>
              </p:ext>
            </p:extLst>
          </p:nvPr>
        </p:nvGraphicFramePr>
        <p:xfrm>
          <a:off x="874856" y="1644777"/>
          <a:ext cx="5610527" cy="4487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D61F763-963D-DACD-EF24-E9D7EB6631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5427"/>
              </p:ext>
            </p:extLst>
          </p:nvPr>
        </p:nvGraphicFramePr>
        <p:xfrm>
          <a:off x="6480000" y="1644777"/>
          <a:ext cx="5253898" cy="4487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0104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9C8E17F-56C9-293E-B05F-DEAB8E5E1D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766746"/>
              </p:ext>
            </p:extLst>
          </p:nvPr>
        </p:nvGraphicFramePr>
        <p:xfrm>
          <a:off x="470646" y="1385047"/>
          <a:ext cx="4965700" cy="4814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13F8D1C-2416-870E-AA81-0EB010272B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989457"/>
              </p:ext>
            </p:extLst>
          </p:nvPr>
        </p:nvGraphicFramePr>
        <p:xfrm>
          <a:off x="5660092" y="1385047"/>
          <a:ext cx="5524500" cy="4814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030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DB741D89-EA12-192E-674C-BE4A95BDB0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150973"/>
              </p:ext>
            </p:extLst>
          </p:nvPr>
        </p:nvGraphicFramePr>
        <p:xfrm>
          <a:off x="7295147" y="13687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D62977B-F9E3-0CF0-E81B-3042DE53C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265531"/>
              </p:ext>
            </p:extLst>
          </p:nvPr>
        </p:nvGraphicFramePr>
        <p:xfrm>
          <a:off x="445413" y="130664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20A93E7-7ED8-3028-7D43-7CCB2635B4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491067"/>
              </p:ext>
            </p:extLst>
          </p:nvPr>
        </p:nvGraphicFramePr>
        <p:xfrm>
          <a:off x="4003703" y="385890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2259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E52AE7EE-F433-48FE-A010-BC2FCF0C646B}"/>
              </a:ext>
            </a:extLst>
          </p:cNvPr>
          <p:cNvSpPr txBox="1"/>
          <p:nvPr/>
        </p:nvSpPr>
        <p:spPr>
          <a:xfrm>
            <a:off x="712695" y="1586753"/>
            <a:ext cx="10905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err="1"/>
              <a:t>Physical</a:t>
            </a:r>
            <a:r>
              <a:rPr lang="hu-HU" sz="3200" b="1" dirty="0"/>
              <a:t> </a:t>
            </a:r>
            <a:r>
              <a:rPr lang="hu-HU" sz="3200" b="1" dirty="0" err="1"/>
              <a:t>activity</a:t>
            </a:r>
            <a:r>
              <a:rPr lang="hu-HU" sz="3200" b="1" dirty="0"/>
              <a:t> </a:t>
            </a:r>
            <a:r>
              <a:rPr lang="hu-HU" sz="3200" b="1" dirty="0" err="1"/>
              <a:t>recommendations</a:t>
            </a:r>
            <a:r>
              <a:rPr lang="hu-HU" sz="3200" b="1" dirty="0"/>
              <a:t> </a:t>
            </a:r>
            <a:r>
              <a:rPr lang="hu-HU" sz="3200" b="1" dirty="0" err="1"/>
              <a:t>to</a:t>
            </a:r>
            <a:r>
              <a:rPr lang="hu-HU" sz="3200" b="1" dirty="0"/>
              <a:t> </a:t>
            </a:r>
            <a:r>
              <a:rPr lang="hu-HU" sz="3200" b="1" dirty="0" err="1"/>
              <a:t>reduce</a:t>
            </a:r>
            <a:r>
              <a:rPr lang="hu-HU" sz="3200" b="1" dirty="0"/>
              <a:t> </a:t>
            </a:r>
            <a:r>
              <a:rPr lang="hu-HU" sz="3200" b="1" dirty="0" err="1"/>
              <a:t>cardiovascular</a:t>
            </a:r>
            <a:r>
              <a:rPr lang="hu-HU" sz="3200" b="1" dirty="0"/>
              <a:t> </a:t>
            </a:r>
            <a:r>
              <a:rPr lang="hu-HU" sz="3200" b="1" dirty="0" err="1"/>
              <a:t>morbidity</a:t>
            </a:r>
            <a:r>
              <a:rPr lang="hu-HU" sz="3200" b="1" dirty="0"/>
              <a:t> and </a:t>
            </a:r>
            <a:r>
              <a:rPr lang="hu-HU" sz="3200" b="1" dirty="0" err="1"/>
              <a:t>mortality</a:t>
            </a:r>
            <a:endParaRPr lang="hu-HU" sz="3200" b="1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AFB4DB0B-36CC-1892-BAE3-C3C5DBDE151E}"/>
              </a:ext>
            </a:extLst>
          </p:cNvPr>
          <p:cNvSpPr txBox="1"/>
          <p:nvPr/>
        </p:nvSpPr>
        <p:spPr>
          <a:xfrm>
            <a:off x="712695" y="3281082"/>
            <a:ext cx="10797987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err="1"/>
              <a:t>Moderate</a:t>
            </a:r>
            <a:r>
              <a:rPr lang="hu-HU" sz="2400" dirty="0"/>
              <a:t> </a:t>
            </a:r>
            <a:r>
              <a:rPr lang="hu-HU" sz="2400" dirty="0" err="1"/>
              <a:t>activity</a:t>
            </a:r>
            <a:r>
              <a:rPr lang="hu-HU" sz="2400" dirty="0"/>
              <a:t>: 150-300 </a:t>
            </a:r>
            <a:r>
              <a:rPr lang="hu-HU" sz="2400" dirty="0" err="1"/>
              <a:t>minutes</a:t>
            </a:r>
            <a:r>
              <a:rPr lang="hu-HU" sz="2400" dirty="0"/>
              <a:t>/</a:t>
            </a:r>
            <a:r>
              <a:rPr lang="hu-HU" sz="2400" dirty="0" err="1"/>
              <a:t>week</a:t>
            </a:r>
            <a:endParaRPr lang="hu-HU" sz="2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sz="2400" dirty="0" err="1"/>
              <a:t>Vigorous</a:t>
            </a:r>
            <a:r>
              <a:rPr lang="hu-HU" sz="2400" dirty="0"/>
              <a:t> </a:t>
            </a:r>
            <a:r>
              <a:rPr lang="hu-HU" sz="2400" dirty="0" err="1"/>
              <a:t>activity</a:t>
            </a:r>
            <a:r>
              <a:rPr lang="hu-HU" sz="2400" dirty="0"/>
              <a:t>: 75-150 </a:t>
            </a:r>
            <a:r>
              <a:rPr lang="hu-HU" sz="2400" dirty="0" err="1"/>
              <a:t>minutes</a:t>
            </a:r>
            <a:r>
              <a:rPr lang="hu-HU" sz="2400" dirty="0"/>
              <a:t>/</a:t>
            </a:r>
            <a:r>
              <a:rPr lang="hu-HU" sz="2400" dirty="0" err="1"/>
              <a:t>week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4353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0426C89-9261-1E20-E682-6FBF9157BE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207469"/>
              </p:ext>
            </p:extLst>
          </p:nvPr>
        </p:nvGraphicFramePr>
        <p:xfrm>
          <a:off x="205440" y="1256933"/>
          <a:ext cx="6483052" cy="498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AF1EFF0-E199-5907-A6ED-20BC6F6FE0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432994"/>
              </p:ext>
            </p:extLst>
          </p:nvPr>
        </p:nvGraphicFramePr>
        <p:xfrm>
          <a:off x="5413935" y="1256933"/>
          <a:ext cx="6680200" cy="4982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809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A803B3D-89E4-1EDE-4699-B6C8011548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89132"/>
              </p:ext>
            </p:extLst>
          </p:nvPr>
        </p:nvGraphicFramePr>
        <p:xfrm>
          <a:off x="3033059" y="1169893"/>
          <a:ext cx="5740400" cy="5325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428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10229</TotalTime>
  <Words>424</Words>
  <Application>Microsoft Macintosh PowerPoint</Application>
  <PresentationFormat>Szélesvásznú</PresentationFormat>
  <Paragraphs>83</Paragraphs>
  <Slides>25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Yiota Mitroyianni</dc:creator>
  <cp:lastModifiedBy>Gergely Zoltán</cp:lastModifiedBy>
  <cp:revision>24</cp:revision>
  <dcterms:created xsi:type="dcterms:W3CDTF">2023-10-25T08:53:49Z</dcterms:created>
  <dcterms:modified xsi:type="dcterms:W3CDTF">2023-11-17T14:29:29Z</dcterms:modified>
</cp:coreProperties>
</file>