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rimo Bold" panose="020B0604020202020204" charset="0"/>
      <p:regular r:id="rId11"/>
    </p:embeddedFont>
    <p:embeddedFont>
      <p:font typeface="Binate Bold" panose="020B0604020202020204" charset="0"/>
      <p:regular r:id="rId12"/>
    </p:embeddedFont>
    <p:embeddedFont>
      <p:font typeface="Binate Italics" panose="020B0604020202020204" charset="0"/>
      <p:regular r:id="rId13"/>
    </p:embeddedFont>
    <p:embeddedFont>
      <p:font typeface="Calibri" panose="020F0502020204030204" pitchFamily="34" charset="0"/>
      <p:regular r:id="rId14"/>
      <p:bold r:id="rId15"/>
      <p:italic r:id="rId16"/>
      <p:boldItalic r:id="rId17"/>
    </p:embeddedFont>
    <p:embeddedFont>
      <p:font typeface="Merriweather" panose="00000500000000000000" pitchFamily="2"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Pierson Bold" panose="020B0604020202020204" charset="0"/>
      <p:regular r:id="rId26"/>
    </p:embeddedFont>
    <p:embeddedFont>
      <p:font typeface="Raleway" panose="020B0503030101060003" pitchFamily="34" charset="0"/>
      <p:regular r:id="rId27"/>
      <p:bold r:id="rId28"/>
      <p:italic r:id="rId29"/>
    </p:embeddedFont>
    <p:embeddedFont>
      <p:font typeface="Raleway Bold" panose="020B0803030101060003" pitchFamily="34" charset="0"/>
      <p:regular r:id="rId30"/>
      <p:bold r:id="rId31"/>
    </p:embeddedFont>
    <p:embeddedFont>
      <p:font typeface="Raleway Bold Italics" panose="020B0604020202020204" charset="0"/>
      <p:regular r:id="rId32"/>
    </p:embeddedFont>
    <p:embeddedFont>
      <p:font typeface="Raleway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9" d="100"/>
          <a:sy n="99" d="100"/>
        </p:scale>
        <p:origin x="6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21" Type="http://schemas.openxmlformats.org/officeDocument/2006/relationships/font" Target="fonts/font1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65323" y="2494203"/>
            <a:ext cx="13165277" cy="6583067"/>
            <a:chOff x="0" y="-76200"/>
            <a:chExt cx="16209804" cy="8777423"/>
          </a:xfrm>
        </p:grpSpPr>
        <p:sp>
          <p:nvSpPr>
            <p:cNvPr id="3" name="TextBox 3"/>
            <p:cNvSpPr txBox="1"/>
            <p:nvPr/>
          </p:nvSpPr>
          <p:spPr>
            <a:xfrm>
              <a:off x="0" y="1834378"/>
              <a:ext cx="14551025" cy="4845897"/>
            </a:xfrm>
            <a:prstGeom prst="rect">
              <a:avLst/>
            </a:prstGeom>
          </p:spPr>
          <p:txBody>
            <a:bodyPr lIns="0" tIns="0" rIns="0" bIns="0" rtlCol="0" anchor="t">
              <a:spAutoFit/>
            </a:bodyPr>
            <a:lstStyle/>
            <a:p>
              <a:pPr>
                <a:lnSpc>
                  <a:spcPts val="3639"/>
                </a:lnSpc>
              </a:pPr>
              <a:r>
                <a:rPr lang="en-US" sz="2599">
                  <a:solidFill>
                    <a:srgbClr val="004AAD"/>
                  </a:solidFill>
                  <a:latin typeface="Raleway Bold"/>
                </a:rPr>
                <a:t>Nerella Chauvin-Némethy</a:t>
              </a:r>
            </a:p>
            <a:p>
              <a:pPr>
                <a:lnSpc>
                  <a:spcPts val="3639"/>
                </a:lnSpc>
              </a:pPr>
              <a:r>
                <a:rPr lang="en-US" sz="2599">
                  <a:solidFill>
                    <a:srgbClr val="004AAD"/>
                  </a:solidFill>
                  <a:latin typeface="Raleway Bold"/>
                </a:rPr>
                <a:t>BioNeuro Clinic - Budapest, Hungary</a:t>
              </a:r>
            </a:p>
            <a:p>
              <a:pPr>
                <a:lnSpc>
                  <a:spcPts val="3639"/>
                </a:lnSpc>
              </a:pPr>
              <a:endParaRPr lang="en-US" sz="2599">
                <a:solidFill>
                  <a:srgbClr val="004AAD"/>
                </a:solidFill>
                <a:latin typeface="Raleway Bold"/>
              </a:endParaRPr>
            </a:p>
            <a:p>
              <a:pPr>
                <a:lnSpc>
                  <a:spcPts val="3639"/>
                </a:lnSpc>
              </a:pPr>
              <a:r>
                <a:rPr lang="en-US" sz="2599">
                  <a:solidFill>
                    <a:srgbClr val="004AAD"/>
                  </a:solidFill>
                  <a:latin typeface="Binate Italics"/>
                </a:rPr>
                <a:t>Lifestyle Medicine - Stressmanagement</a:t>
              </a:r>
            </a:p>
            <a:p>
              <a:pPr>
                <a:lnSpc>
                  <a:spcPts val="3639"/>
                </a:lnSpc>
              </a:pPr>
              <a:r>
                <a:rPr lang="en-US" sz="2599">
                  <a:solidFill>
                    <a:srgbClr val="004AAD"/>
                  </a:solidFill>
                  <a:latin typeface="Binate Italics"/>
                </a:rPr>
                <a:t>Biofeedback - Neurofeedback</a:t>
              </a:r>
            </a:p>
            <a:p>
              <a:pPr>
                <a:lnSpc>
                  <a:spcPts val="3639"/>
                </a:lnSpc>
              </a:pPr>
              <a:endParaRPr lang="en-US" sz="2599">
                <a:solidFill>
                  <a:srgbClr val="004AAD"/>
                </a:solidFill>
                <a:latin typeface="Binate Italics"/>
              </a:endParaRPr>
            </a:p>
            <a:p>
              <a:pPr>
                <a:lnSpc>
                  <a:spcPts val="3639"/>
                </a:lnSpc>
              </a:pPr>
              <a:r>
                <a:rPr lang="en-US" sz="2599">
                  <a:solidFill>
                    <a:srgbClr val="004AAD"/>
                  </a:solidFill>
                  <a:latin typeface="Binate Italics"/>
                </a:rPr>
                <a:t>HRV biofeedback, sEMG biofeedback, Stressprofile </a:t>
              </a:r>
            </a:p>
            <a:p>
              <a:pPr>
                <a:lnSpc>
                  <a:spcPts val="3639"/>
                </a:lnSpc>
              </a:pPr>
              <a:r>
                <a:rPr lang="en-US" sz="2599">
                  <a:solidFill>
                    <a:srgbClr val="004AAD"/>
                  </a:solidFill>
                  <a:latin typeface="Binate Italics"/>
                </a:rPr>
                <a:t>Neurofeedback (Frequency Band and SCP - Slow Cortical Potentials)</a:t>
              </a:r>
            </a:p>
          </p:txBody>
        </p:sp>
        <p:sp>
          <p:nvSpPr>
            <p:cNvPr id="4" name="TextBox 4"/>
            <p:cNvSpPr txBox="1"/>
            <p:nvPr/>
          </p:nvSpPr>
          <p:spPr>
            <a:xfrm>
              <a:off x="0" y="-76200"/>
              <a:ext cx="16209804" cy="924560"/>
            </a:xfrm>
            <a:prstGeom prst="rect">
              <a:avLst/>
            </a:prstGeom>
          </p:spPr>
          <p:txBody>
            <a:bodyPr lIns="0" tIns="0" rIns="0" bIns="0" rtlCol="0" anchor="t">
              <a:spAutoFit/>
            </a:bodyPr>
            <a:lstStyle/>
            <a:p>
              <a:pPr>
                <a:lnSpc>
                  <a:spcPts val="5880"/>
                </a:lnSpc>
              </a:pPr>
              <a:r>
                <a:rPr lang="en-US" sz="4200" dirty="0">
                  <a:solidFill>
                    <a:srgbClr val="004AAD"/>
                  </a:solidFill>
                  <a:latin typeface="Pierson Bold"/>
                </a:rPr>
                <a:t>Lifestyle Medicine Congress - 2023 Budapest</a:t>
              </a:r>
            </a:p>
          </p:txBody>
        </p:sp>
        <p:sp>
          <p:nvSpPr>
            <p:cNvPr id="5" name="TextBox 5"/>
            <p:cNvSpPr txBox="1"/>
            <p:nvPr/>
          </p:nvSpPr>
          <p:spPr>
            <a:xfrm>
              <a:off x="0" y="8310518"/>
              <a:ext cx="5127941" cy="390705"/>
            </a:xfrm>
            <a:prstGeom prst="rect">
              <a:avLst/>
            </a:prstGeom>
          </p:spPr>
          <p:txBody>
            <a:bodyPr lIns="0" tIns="0" rIns="0" bIns="0" rtlCol="0" anchor="t">
              <a:spAutoFit/>
            </a:bodyPr>
            <a:lstStyle/>
            <a:p>
              <a:pPr>
                <a:lnSpc>
                  <a:spcPts val="2520"/>
                </a:lnSpc>
              </a:pPr>
              <a:r>
                <a:rPr lang="en-US" sz="1800" spc="158" dirty="0">
                  <a:solidFill>
                    <a:srgbClr val="004AAD"/>
                  </a:solidFill>
                  <a:latin typeface="Arimo Bold"/>
                </a:rPr>
                <a:t>biofeedbackneurofeedback.hu</a:t>
              </a:r>
            </a:p>
          </p:txBody>
        </p:sp>
        <p:sp>
          <p:nvSpPr>
            <p:cNvPr id="6" name="TextBox 6"/>
            <p:cNvSpPr txBox="1"/>
            <p:nvPr/>
          </p:nvSpPr>
          <p:spPr>
            <a:xfrm>
              <a:off x="0" y="7952232"/>
              <a:ext cx="4388485" cy="257810"/>
            </a:xfrm>
            <a:prstGeom prst="rect">
              <a:avLst/>
            </a:prstGeom>
          </p:spPr>
          <p:txBody>
            <a:bodyPr lIns="0" tIns="0" rIns="0" bIns="0" rtlCol="0" anchor="t">
              <a:spAutoFit/>
            </a:bodyPr>
            <a:lstStyle/>
            <a:p>
              <a:pPr>
                <a:lnSpc>
                  <a:spcPts val="1679"/>
                </a:lnSpc>
              </a:pPr>
              <a:r>
                <a:rPr lang="en-US" sz="1200" dirty="0">
                  <a:solidFill>
                    <a:srgbClr val="004AAD"/>
                  </a:solidFill>
                  <a:latin typeface="Open Sans"/>
                </a:rPr>
                <a:t>Chauvin N. </a:t>
              </a:r>
              <a:r>
                <a:rPr lang="en-US" sz="1200" dirty="0" err="1">
                  <a:solidFill>
                    <a:srgbClr val="004AAD"/>
                  </a:solidFill>
                  <a:latin typeface="Open Sans"/>
                </a:rPr>
                <a:t>Nerella</a:t>
              </a:r>
              <a:r>
                <a:rPr lang="en-US" sz="1200" dirty="0">
                  <a:solidFill>
                    <a:srgbClr val="004AAD"/>
                  </a:solidFill>
                  <a:latin typeface="Open Sans"/>
                </a:rPr>
                <a:t> - </a:t>
              </a:r>
              <a:r>
                <a:rPr lang="en-US" sz="1200" dirty="0" err="1">
                  <a:solidFill>
                    <a:srgbClr val="004AAD"/>
                  </a:solidFill>
                  <a:latin typeface="Open Sans"/>
                </a:rPr>
                <a:t>BioNeuro</a:t>
              </a:r>
              <a:r>
                <a:rPr lang="en-US" sz="1200" dirty="0">
                  <a:solidFill>
                    <a:srgbClr val="004AAD"/>
                  </a:solidFill>
                  <a:latin typeface="Open Sans"/>
                </a:rPr>
                <a:t> </a:t>
              </a:r>
              <a:r>
                <a:rPr lang="en-US" sz="1200" dirty="0" err="1">
                  <a:solidFill>
                    <a:srgbClr val="004AAD"/>
                  </a:solidFill>
                  <a:latin typeface="Open Sans"/>
                </a:rPr>
                <a:t>Klinika</a:t>
              </a:r>
              <a:endParaRPr lang="en-US" sz="1200" dirty="0">
                <a:solidFill>
                  <a:srgbClr val="004AAD"/>
                </a:solidFill>
                <a:latin typeface="Open Sans"/>
              </a:endParaRPr>
            </a:p>
          </p:txBody>
        </p:sp>
      </p:grpSp>
      <p:pic>
        <p:nvPicPr>
          <p:cNvPr id="8" name="Picture 7">
            <a:extLst>
              <a:ext uri="{FF2B5EF4-FFF2-40B4-BE49-F238E27FC236}">
                <a16:creationId xmlns:a16="http://schemas.microsoft.com/office/drawing/2014/main" id="{9CC3F7D1-C75C-E6A1-63A3-18FB002B20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6961"/>
            <a:ext cx="18288001" cy="18016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45370" y="2661920"/>
            <a:ext cx="14197261" cy="6417310"/>
            <a:chOff x="0" y="0"/>
            <a:chExt cx="18929681" cy="8556414"/>
          </a:xfrm>
        </p:grpSpPr>
        <p:sp>
          <p:nvSpPr>
            <p:cNvPr id="3" name="TextBox 3"/>
            <p:cNvSpPr txBox="1"/>
            <p:nvPr/>
          </p:nvSpPr>
          <p:spPr>
            <a:xfrm>
              <a:off x="0" y="-57150"/>
              <a:ext cx="18929681" cy="6722111"/>
            </a:xfrm>
            <a:prstGeom prst="rect">
              <a:avLst/>
            </a:prstGeom>
          </p:spPr>
          <p:txBody>
            <a:bodyPr lIns="0" tIns="0" rIns="0" bIns="0" rtlCol="0" anchor="t">
              <a:spAutoFit/>
            </a:bodyPr>
            <a:lstStyle/>
            <a:p>
              <a:pPr>
                <a:lnSpc>
                  <a:spcPts val="3919"/>
                </a:lnSpc>
              </a:pPr>
              <a:r>
                <a:rPr lang="en-US" sz="2799">
                  <a:solidFill>
                    <a:srgbClr val="004AAD"/>
                  </a:solidFill>
                  <a:latin typeface="Binate Bold"/>
                </a:rPr>
                <a:t>Why is lifestyle medicine important in ergotherapy? Where do they connect?</a:t>
              </a:r>
            </a:p>
            <a:p>
              <a:pPr>
                <a:lnSpc>
                  <a:spcPts val="3639"/>
                </a:lnSpc>
              </a:pPr>
              <a:endParaRPr lang="en-US" sz="2799">
                <a:solidFill>
                  <a:srgbClr val="004AAD"/>
                </a:solidFill>
                <a:latin typeface="Binate Bold"/>
              </a:endParaRPr>
            </a:p>
            <a:p>
              <a:pPr>
                <a:lnSpc>
                  <a:spcPts val="3639"/>
                </a:lnSpc>
              </a:pPr>
              <a:r>
                <a:rPr lang="en-US" sz="2599">
                  <a:solidFill>
                    <a:srgbClr val="004AAD"/>
                  </a:solidFill>
                  <a:latin typeface="Raleway Bold"/>
                </a:rPr>
                <a:t>Ergotherapy - Occupational Therapy (OT)</a:t>
              </a:r>
            </a:p>
            <a:p>
              <a:pPr>
                <a:lnSpc>
                  <a:spcPts val="3639"/>
                </a:lnSpc>
              </a:pPr>
              <a:r>
                <a:rPr lang="en-US" sz="2599">
                  <a:solidFill>
                    <a:srgbClr val="004AAD"/>
                  </a:solidFill>
                  <a:latin typeface="Raleway Italics"/>
                </a:rPr>
                <a:t>Occupational Therapy is the branch of rehabilitation whose main aim is to achieve maximum possible autonomy of the patient and the most complete integration into the family, the work and the society.</a:t>
              </a:r>
            </a:p>
            <a:p>
              <a:pPr>
                <a:lnSpc>
                  <a:spcPts val="3639"/>
                </a:lnSpc>
              </a:pPr>
              <a:endParaRPr lang="en-US" sz="2599">
                <a:solidFill>
                  <a:srgbClr val="004AAD"/>
                </a:solidFill>
                <a:latin typeface="Raleway Italics"/>
              </a:endParaRPr>
            </a:p>
            <a:p>
              <a:pPr>
                <a:lnSpc>
                  <a:spcPts val="3639"/>
                </a:lnSpc>
              </a:pPr>
              <a:r>
                <a:rPr lang="en-US" sz="2599">
                  <a:solidFill>
                    <a:srgbClr val="004AAD"/>
                  </a:solidFill>
                  <a:latin typeface="Raleway"/>
                </a:rPr>
                <a:t>Occupational Health </a:t>
              </a:r>
              <a:r>
                <a:rPr lang="en-US" sz="2599">
                  <a:solidFill>
                    <a:srgbClr val="004AAD"/>
                  </a:solidFill>
                  <a:latin typeface="Raleway Bold"/>
                </a:rPr>
                <a:t>is NOT</a:t>
              </a:r>
              <a:r>
                <a:rPr lang="en-US" sz="2599">
                  <a:solidFill>
                    <a:srgbClr val="004AAD"/>
                  </a:solidFill>
                  <a:latin typeface="Raleway"/>
                </a:rPr>
                <a:t> Occupational Therapy</a:t>
              </a:r>
            </a:p>
            <a:p>
              <a:pPr>
                <a:lnSpc>
                  <a:spcPts val="3639"/>
                </a:lnSpc>
              </a:pPr>
              <a:endParaRPr lang="en-US" sz="2599">
                <a:solidFill>
                  <a:srgbClr val="004AAD"/>
                </a:solidFill>
                <a:latin typeface="Raleway"/>
              </a:endParaRPr>
            </a:p>
            <a:p>
              <a:pPr>
                <a:lnSpc>
                  <a:spcPts val="3639"/>
                </a:lnSpc>
              </a:pPr>
              <a:r>
                <a:rPr lang="en-US" sz="2599">
                  <a:solidFill>
                    <a:srgbClr val="004AAD"/>
                  </a:solidFill>
                  <a:latin typeface="Raleway Bold"/>
                </a:rPr>
                <a:t>Occupational safety and health (OSH) also known simply as occupational health</a:t>
              </a:r>
              <a:r>
                <a:rPr lang="en-US" sz="2599">
                  <a:solidFill>
                    <a:srgbClr val="004AAD"/>
                  </a:solidFill>
                  <a:latin typeface="Raleway"/>
                </a:rPr>
                <a:t> is a multidisciplinary field concerned with the safety, health and welfare of people at work. </a:t>
              </a:r>
            </a:p>
          </p:txBody>
        </p:sp>
        <p:sp>
          <p:nvSpPr>
            <p:cNvPr id="4" name="TextBox 4"/>
            <p:cNvSpPr txBox="1"/>
            <p:nvPr/>
          </p:nvSpPr>
          <p:spPr>
            <a:xfrm>
              <a:off x="0" y="8141124"/>
              <a:ext cx="5127942" cy="415290"/>
            </a:xfrm>
            <a:prstGeom prst="rect">
              <a:avLst/>
            </a:prstGeom>
          </p:spPr>
          <p:txBody>
            <a:bodyPr lIns="0" tIns="0" rIns="0" bIns="0" rtlCol="0" anchor="t">
              <a:spAutoFit/>
            </a:bodyPr>
            <a:lstStyle/>
            <a:p>
              <a:pPr algn="ctr">
                <a:lnSpc>
                  <a:spcPts val="2520"/>
                </a:lnSpc>
              </a:pPr>
              <a:r>
                <a:rPr lang="en-US" sz="1800" spc="158">
                  <a:solidFill>
                    <a:srgbClr val="004AAD"/>
                  </a:solidFill>
                  <a:latin typeface="Arimo Bold"/>
                </a:rPr>
                <a:t>biofeedbackneurofeedback.hu</a:t>
              </a:r>
            </a:p>
          </p:txBody>
        </p:sp>
        <p:sp>
          <p:nvSpPr>
            <p:cNvPr id="5" name="TextBox 5"/>
            <p:cNvSpPr txBox="1"/>
            <p:nvPr/>
          </p:nvSpPr>
          <p:spPr>
            <a:xfrm>
              <a:off x="0" y="7782837"/>
              <a:ext cx="4388485" cy="257810"/>
            </a:xfrm>
            <a:prstGeom prst="rect">
              <a:avLst/>
            </a:prstGeom>
          </p:spPr>
          <p:txBody>
            <a:bodyPr lIns="0" tIns="0" rIns="0" bIns="0" rtlCol="0" anchor="t">
              <a:spAutoFit/>
            </a:bodyPr>
            <a:lstStyle/>
            <a:p>
              <a:pPr>
                <a:lnSpc>
                  <a:spcPts val="1679"/>
                </a:lnSpc>
              </a:pPr>
              <a:r>
                <a:rPr lang="en-US" sz="1200">
                  <a:solidFill>
                    <a:srgbClr val="004AAD"/>
                  </a:solidFill>
                  <a:latin typeface="Open Sans"/>
                </a:rPr>
                <a:t>Chauvin N. Nerella - BioNeuro Klinika</a:t>
              </a:r>
            </a:p>
          </p:txBody>
        </p:sp>
      </p:grpSp>
      <p:pic>
        <p:nvPicPr>
          <p:cNvPr id="9" name="Picture 8">
            <a:extLst>
              <a:ext uri="{FF2B5EF4-FFF2-40B4-BE49-F238E27FC236}">
                <a16:creationId xmlns:a16="http://schemas.microsoft.com/office/drawing/2014/main" id="{FC6C4896-5B6A-8A80-C417-9EC421A5C94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480"/>
            <a:ext cx="18288000" cy="18111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2379" y="2568919"/>
            <a:ext cx="15746921" cy="6689381"/>
            <a:chOff x="0" y="0"/>
            <a:chExt cx="20995895" cy="8919174"/>
          </a:xfrm>
        </p:grpSpPr>
        <p:sp>
          <p:nvSpPr>
            <p:cNvPr id="3" name="Freeform 3"/>
            <p:cNvSpPr/>
            <p:nvPr/>
          </p:nvSpPr>
          <p:spPr>
            <a:xfrm>
              <a:off x="8707279" y="0"/>
              <a:ext cx="12288616" cy="8919174"/>
            </a:xfrm>
            <a:custGeom>
              <a:avLst/>
              <a:gdLst/>
              <a:ahLst/>
              <a:cxnLst/>
              <a:rect l="l" t="t" r="r" b="b"/>
              <a:pathLst>
                <a:path w="12288616" h="8919174">
                  <a:moveTo>
                    <a:pt x="0" y="0"/>
                  </a:moveTo>
                  <a:lnTo>
                    <a:pt x="12288616" y="0"/>
                  </a:lnTo>
                  <a:lnTo>
                    <a:pt x="12288616" y="8919174"/>
                  </a:lnTo>
                  <a:lnTo>
                    <a:pt x="0" y="8919174"/>
                  </a:lnTo>
                  <a:lnTo>
                    <a:pt x="0" y="0"/>
                  </a:lnTo>
                  <a:close/>
                </a:path>
              </a:pathLst>
            </a:custGeom>
            <a:blipFill>
              <a:blip r:embed="rId2" cstate="email">
                <a:extLst>
                  <a:ext uri="{28A0092B-C50C-407E-A947-70E740481C1C}">
                    <a14:useLocalDpi xmlns:a14="http://schemas.microsoft.com/office/drawing/2010/main"/>
                  </a:ext>
                </a:extLst>
              </a:blip>
              <a:stretch>
                <a:fillRect l="-19783" b="-10023"/>
              </a:stretch>
            </a:blipFill>
          </p:spPr>
          <p:txBody>
            <a:bodyPr/>
            <a:lstStyle/>
            <a:p>
              <a:endParaRPr lang="en-US"/>
            </a:p>
          </p:txBody>
        </p:sp>
        <p:sp>
          <p:nvSpPr>
            <p:cNvPr id="4" name="TextBox 4"/>
            <p:cNvSpPr txBox="1"/>
            <p:nvPr/>
          </p:nvSpPr>
          <p:spPr>
            <a:xfrm>
              <a:off x="0" y="-57150"/>
              <a:ext cx="8707279" cy="7382511"/>
            </a:xfrm>
            <a:prstGeom prst="rect">
              <a:avLst/>
            </a:prstGeom>
          </p:spPr>
          <p:txBody>
            <a:bodyPr lIns="0" tIns="0" rIns="0" bIns="0" rtlCol="0" anchor="t">
              <a:spAutoFit/>
            </a:bodyPr>
            <a:lstStyle/>
            <a:p>
              <a:pPr>
                <a:lnSpc>
                  <a:spcPts val="3919"/>
                </a:lnSpc>
              </a:pPr>
              <a:r>
                <a:rPr lang="en-US" sz="2799">
                  <a:solidFill>
                    <a:srgbClr val="004AAD"/>
                  </a:solidFill>
                  <a:latin typeface="Binate Bold"/>
                </a:rPr>
                <a:t>Occupational Therapy Ergotherapy</a:t>
              </a:r>
            </a:p>
            <a:p>
              <a:pPr>
                <a:lnSpc>
                  <a:spcPts val="3639"/>
                </a:lnSpc>
              </a:pPr>
              <a:endParaRPr lang="en-US" sz="2799">
                <a:solidFill>
                  <a:srgbClr val="004AAD"/>
                </a:solidFill>
                <a:latin typeface="Binate Bold"/>
              </a:endParaRPr>
            </a:p>
            <a:p>
              <a:pPr>
                <a:lnSpc>
                  <a:spcPts val="3639"/>
                </a:lnSpc>
              </a:pPr>
              <a:r>
                <a:rPr lang="en-US" sz="2599">
                  <a:solidFill>
                    <a:srgbClr val="004AAD"/>
                  </a:solidFill>
                  <a:latin typeface="Raleway"/>
                </a:rPr>
                <a:t>1. </a:t>
              </a:r>
              <a:r>
                <a:rPr lang="en-US" sz="2599">
                  <a:solidFill>
                    <a:srgbClr val="004AAD"/>
                  </a:solidFill>
                  <a:latin typeface="Raleway Italics"/>
                </a:rPr>
                <a:t>Mental Health OT</a:t>
              </a:r>
            </a:p>
            <a:p>
              <a:pPr>
                <a:lnSpc>
                  <a:spcPts val="3639"/>
                </a:lnSpc>
              </a:pPr>
              <a:endParaRPr lang="en-US" sz="2599">
                <a:solidFill>
                  <a:srgbClr val="004AAD"/>
                </a:solidFill>
                <a:latin typeface="Raleway Italics"/>
              </a:endParaRPr>
            </a:p>
            <a:p>
              <a:pPr>
                <a:lnSpc>
                  <a:spcPts val="3639"/>
                </a:lnSpc>
              </a:pPr>
              <a:r>
                <a:rPr lang="en-US" sz="2599">
                  <a:solidFill>
                    <a:srgbClr val="004AAD"/>
                  </a:solidFill>
                  <a:latin typeface="Raleway"/>
                </a:rPr>
                <a:t>2.</a:t>
              </a:r>
              <a:r>
                <a:rPr lang="en-US" sz="2599">
                  <a:solidFill>
                    <a:srgbClr val="004AAD"/>
                  </a:solidFill>
                  <a:latin typeface="Raleway Bold"/>
                </a:rPr>
                <a:t> </a:t>
              </a:r>
              <a:r>
                <a:rPr lang="en-US" sz="2599">
                  <a:solidFill>
                    <a:srgbClr val="004AAD"/>
                  </a:solidFill>
                  <a:latin typeface="Raleway Italics"/>
                </a:rPr>
                <a:t>Physical Rehabilitation Therapist</a:t>
              </a:r>
            </a:p>
            <a:p>
              <a:pPr>
                <a:lnSpc>
                  <a:spcPts val="3639"/>
                </a:lnSpc>
              </a:pPr>
              <a:endParaRPr lang="en-US" sz="2599">
                <a:solidFill>
                  <a:srgbClr val="004AAD"/>
                </a:solidFill>
                <a:latin typeface="Raleway Italics"/>
              </a:endParaRPr>
            </a:p>
            <a:p>
              <a:pPr>
                <a:lnSpc>
                  <a:spcPts val="3639"/>
                </a:lnSpc>
              </a:pPr>
              <a:r>
                <a:rPr lang="en-US" sz="2599">
                  <a:solidFill>
                    <a:srgbClr val="004AAD"/>
                  </a:solidFill>
                  <a:latin typeface="Raleway"/>
                </a:rPr>
                <a:t>3. </a:t>
              </a:r>
              <a:r>
                <a:rPr lang="en-US" sz="2599">
                  <a:solidFill>
                    <a:srgbClr val="004AAD"/>
                  </a:solidFill>
                  <a:latin typeface="Raleway Italics"/>
                </a:rPr>
                <a:t>Hand Therapist</a:t>
              </a:r>
            </a:p>
            <a:p>
              <a:pPr>
                <a:lnSpc>
                  <a:spcPts val="3639"/>
                </a:lnSpc>
              </a:pPr>
              <a:endParaRPr lang="en-US" sz="2599">
                <a:solidFill>
                  <a:srgbClr val="004AAD"/>
                </a:solidFill>
                <a:latin typeface="Raleway Italics"/>
              </a:endParaRPr>
            </a:p>
            <a:p>
              <a:pPr>
                <a:lnSpc>
                  <a:spcPts val="3639"/>
                </a:lnSpc>
              </a:pPr>
              <a:r>
                <a:rPr lang="en-US" sz="2599">
                  <a:solidFill>
                    <a:srgbClr val="004AAD"/>
                  </a:solidFill>
                  <a:latin typeface="Raleway"/>
                </a:rPr>
                <a:t>4. </a:t>
              </a:r>
              <a:r>
                <a:rPr lang="en-US" sz="2599">
                  <a:solidFill>
                    <a:srgbClr val="004AAD"/>
                  </a:solidFill>
                  <a:latin typeface="Raleway Italics"/>
                </a:rPr>
                <a:t>Driving and community mobility</a:t>
              </a:r>
            </a:p>
            <a:p>
              <a:pPr>
                <a:lnSpc>
                  <a:spcPts val="3639"/>
                </a:lnSpc>
              </a:pPr>
              <a:endParaRPr lang="en-US" sz="2599">
                <a:solidFill>
                  <a:srgbClr val="004AAD"/>
                </a:solidFill>
                <a:latin typeface="Raleway Italics"/>
              </a:endParaRPr>
            </a:p>
            <a:p>
              <a:pPr>
                <a:lnSpc>
                  <a:spcPts val="3639"/>
                </a:lnSpc>
              </a:pPr>
              <a:r>
                <a:rPr lang="en-US" sz="2599">
                  <a:solidFill>
                    <a:srgbClr val="004AAD"/>
                  </a:solidFill>
                  <a:latin typeface="Raleway"/>
                </a:rPr>
                <a:t>5. </a:t>
              </a:r>
              <a:r>
                <a:rPr lang="en-US" sz="2599">
                  <a:solidFill>
                    <a:srgbClr val="004AAD"/>
                  </a:solidFill>
                  <a:latin typeface="Raleway Italics"/>
                </a:rPr>
                <a:t>Environmental Modification</a:t>
              </a:r>
            </a:p>
          </p:txBody>
        </p:sp>
        <p:sp>
          <p:nvSpPr>
            <p:cNvPr id="5" name="TextBox 5"/>
            <p:cNvSpPr txBox="1"/>
            <p:nvPr/>
          </p:nvSpPr>
          <p:spPr>
            <a:xfrm>
              <a:off x="0" y="8503884"/>
              <a:ext cx="5127942" cy="415290"/>
            </a:xfrm>
            <a:prstGeom prst="rect">
              <a:avLst/>
            </a:prstGeom>
          </p:spPr>
          <p:txBody>
            <a:bodyPr lIns="0" tIns="0" rIns="0" bIns="0" rtlCol="0" anchor="t">
              <a:spAutoFit/>
            </a:bodyPr>
            <a:lstStyle/>
            <a:p>
              <a:pPr algn="ctr">
                <a:lnSpc>
                  <a:spcPts val="2520"/>
                </a:lnSpc>
              </a:pPr>
              <a:r>
                <a:rPr lang="en-US" sz="1800" spc="158">
                  <a:solidFill>
                    <a:srgbClr val="004AAD"/>
                  </a:solidFill>
                  <a:latin typeface="Arimo Bold"/>
                </a:rPr>
                <a:t>biofeedbackneurofeedback.hu</a:t>
              </a:r>
            </a:p>
          </p:txBody>
        </p:sp>
        <p:sp>
          <p:nvSpPr>
            <p:cNvPr id="6" name="TextBox 6"/>
            <p:cNvSpPr txBox="1"/>
            <p:nvPr/>
          </p:nvSpPr>
          <p:spPr>
            <a:xfrm>
              <a:off x="0" y="8113125"/>
              <a:ext cx="4388485" cy="257810"/>
            </a:xfrm>
            <a:prstGeom prst="rect">
              <a:avLst/>
            </a:prstGeom>
          </p:spPr>
          <p:txBody>
            <a:bodyPr lIns="0" tIns="0" rIns="0" bIns="0" rtlCol="0" anchor="t">
              <a:spAutoFit/>
            </a:bodyPr>
            <a:lstStyle/>
            <a:p>
              <a:pPr>
                <a:lnSpc>
                  <a:spcPts val="1679"/>
                </a:lnSpc>
              </a:pPr>
              <a:r>
                <a:rPr lang="en-US" sz="1200">
                  <a:solidFill>
                    <a:srgbClr val="004AAD"/>
                  </a:solidFill>
                  <a:latin typeface="Open Sans"/>
                </a:rPr>
                <a:t>Chauvin N. Nerella - BioNeuro Klinika</a:t>
              </a:r>
            </a:p>
          </p:txBody>
        </p:sp>
      </p:grpSp>
      <p:pic>
        <p:nvPicPr>
          <p:cNvPr id="8" name="Picture 7">
            <a:extLst>
              <a:ext uri="{FF2B5EF4-FFF2-40B4-BE49-F238E27FC236}">
                <a16:creationId xmlns:a16="http://schemas.microsoft.com/office/drawing/2014/main" id="{DC38A890-750F-460B-B32A-05BCE813AB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8288001" cy="1790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365692"/>
            <a:ext cx="16230600" cy="6892608"/>
            <a:chOff x="0" y="0"/>
            <a:chExt cx="21640800" cy="9190143"/>
          </a:xfrm>
        </p:grpSpPr>
        <p:sp>
          <p:nvSpPr>
            <p:cNvPr id="3" name="Freeform 3"/>
            <p:cNvSpPr/>
            <p:nvPr/>
          </p:nvSpPr>
          <p:spPr>
            <a:xfrm flipH="1">
              <a:off x="11352366" y="329576"/>
              <a:ext cx="10288434" cy="7373176"/>
            </a:xfrm>
            <a:custGeom>
              <a:avLst/>
              <a:gdLst/>
              <a:ahLst/>
              <a:cxnLst/>
              <a:rect l="l" t="t" r="r" b="b"/>
              <a:pathLst>
                <a:path w="10288434" h="7373176">
                  <a:moveTo>
                    <a:pt x="10288434" y="0"/>
                  </a:moveTo>
                  <a:lnTo>
                    <a:pt x="0" y="0"/>
                  </a:lnTo>
                  <a:lnTo>
                    <a:pt x="0" y="7373176"/>
                  </a:lnTo>
                  <a:lnTo>
                    <a:pt x="10288434" y="7373176"/>
                  </a:lnTo>
                  <a:lnTo>
                    <a:pt x="10288434" y="0"/>
                  </a:lnTo>
                  <a:close/>
                </a:path>
              </a:pathLst>
            </a:custGeom>
            <a:blipFill>
              <a:blip r:embed="rId2"/>
              <a:stretch>
                <a:fillRect r="-7497"/>
              </a:stretch>
            </a:blipFill>
          </p:spPr>
          <p:txBody>
            <a:bodyPr/>
            <a:lstStyle/>
            <a:p>
              <a:endParaRPr lang="en-US"/>
            </a:p>
          </p:txBody>
        </p:sp>
        <p:sp>
          <p:nvSpPr>
            <p:cNvPr id="4" name="TextBox 4"/>
            <p:cNvSpPr txBox="1"/>
            <p:nvPr/>
          </p:nvSpPr>
          <p:spPr>
            <a:xfrm>
              <a:off x="0" y="-57150"/>
              <a:ext cx="11352366" cy="8089477"/>
            </a:xfrm>
            <a:prstGeom prst="rect">
              <a:avLst/>
            </a:prstGeom>
          </p:spPr>
          <p:txBody>
            <a:bodyPr lIns="0" tIns="0" rIns="0" bIns="0" rtlCol="0" anchor="t">
              <a:spAutoFit/>
            </a:bodyPr>
            <a:lstStyle/>
            <a:p>
              <a:pPr>
                <a:lnSpc>
                  <a:spcPts val="3919"/>
                </a:lnSpc>
              </a:pPr>
              <a:r>
                <a:rPr lang="en-US" sz="2799" dirty="0">
                  <a:solidFill>
                    <a:srgbClr val="004AAD"/>
                  </a:solidFill>
                  <a:latin typeface="Binate Bold"/>
                </a:rPr>
                <a:t>1. Mental Health OT</a:t>
              </a:r>
            </a:p>
            <a:p>
              <a:pPr>
                <a:lnSpc>
                  <a:spcPts val="3079"/>
                </a:lnSpc>
              </a:pPr>
              <a:endParaRPr lang="en-US" sz="2799" dirty="0">
                <a:solidFill>
                  <a:srgbClr val="004AAD"/>
                </a:solidFill>
                <a:latin typeface="Binate Bold"/>
              </a:endParaRPr>
            </a:p>
            <a:p>
              <a:pPr>
                <a:lnSpc>
                  <a:spcPts val="2939"/>
                </a:lnSpc>
              </a:pPr>
              <a:r>
                <a:rPr lang="en-US" sz="2099" dirty="0">
                  <a:solidFill>
                    <a:srgbClr val="004AAD"/>
                  </a:solidFill>
                  <a:latin typeface="Raleway"/>
                </a:rPr>
                <a:t>Work with individuals, whose lifespan issues or relevant conditions are impacting their occupational performance, related to mental health. </a:t>
              </a:r>
            </a:p>
            <a:p>
              <a:pPr>
                <a:lnSpc>
                  <a:spcPts val="2939"/>
                </a:lnSpc>
              </a:pPr>
              <a:endParaRPr lang="en-US" sz="2099" dirty="0">
                <a:solidFill>
                  <a:srgbClr val="004AAD"/>
                </a:solidFill>
                <a:latin typeface="Raleway"/>
              </a:endParaRPr>
            </a:p>
            <a:p>
              <a:pPr>
                <a:lnSpc>
                  <a:spcPts val="2939"/>
                </a:lnSpc>
              </a:pPr>
              <a:r>
                <a:rPr lang="en-US" sz="2099" dirty="0">
                  <a:solidFill>
                    <a:srgbClr val="004AAD"/>
                  </a:solidFill>
                  <a:latin typeface="Raleway Bold"/>
                </a:rPr>
                <a:t>Difficulty problem solving - emotional regulation - stress. </a:t>
              </a:r>
            </a:p>
            <a:p>
              <a:pPr>
                <a:lnSpc>
                  <a:spcPts val="2939"/>
                </a:lnSpc>
              </a:pPr>
              <a:endParaRPr lang="en-US" sz="2099" dirty="0">
                <a:solidFill>
                  <a:srgbClr val="004AAD"/>
                </a:solidFill>
                <a:latin typeface="Raleway Bold"/>
              </a:endParaRPr>
            </a:p>
            <a:p>
              <a:pPr>
                <a:lnSpc>
                  <a:spcPts val="2939"/>
                </a:lnSpc>
              </a:pPr>
              <a:r>
                <a:rPr lang="en-US" sz="2099" dirty="0">
                  <a:solidFill>
                    <a:srgbClr val="004AAD"/>
                  </a:solidFill>
                  <a:latin typeface="Raleway"/>
                </a:rPr>
                <a:t>Work on strategies or adaptations to set them up for success to combat these challenges and to make them as productive as possible in their activities daily living. </a:t>
              </a:r>
            </a:p>
            <a:p>
              <a:pPr>
                <a:lnSpc>
                  <a:spcPts val="2939"/>
                </a:lnSpc>
              </a:pPr>
              <a:endParaRPr lang="en-US" sz="2099" dirty="0">
                <a:solidFill>
                  <a:srgbClr val="004AAD"/>
                </a:solidFill>
                <a:latin typeface="Raleway"/>
              </a:endParaRPr>
            </a:p>
            <a:p>
              <a:pPr>
                <a:lnSpc>
                  <a:spcPts val="2939"/>
                </a:lnSpc>
              </a:pPr>
              <a:r>
                <a:rPr lang="en-US" sz="2099" dirty="0">
                  <a:solidFill>
                    <a:srgbClr val="004AAD"/>
                  </a:solidFill>
                  <a:latin typeface="Raleway Italics"/>
                </a:rPr>
                <a:t>A mental health OT is using all pillars of lifestyle medicine. </a:t>
              </a:r>
              <a:r>
                <a:rPr lang="en-US" sz="2099" dirty="0" err="1">
                  <a:solidFill>
                    <a:srgbClr val="004AAD"/>
                  </a:solidFill>
                  <a:latin typeface="Raleway Italics"/>
                </a:rPr>
                <a:t>Stressmanagement</a:t>
              </a:r>
              <a:r>
                <a:rPr lang="en-US" sz="2099" dirty="0">
                  <a:solidFill>
                    <a:srgbClr val="004AAD"/>
                  </a:solidFill>
                  <a:latin typeface="Raleway Italics"/>
                </a:rPr>
                <a:t>, plant predominant nutrition, regular physical activity, a good restorative sleep, avoidance of risky substances and positive social connections.</a:t>
              </a:r>
            </a:p>
          </p:txBody>
        </p:sp>
        <p:sp>
          <p:nvSpPr>
            <p:cNvPr id="5" name="TextBox 5"/>
            <p:cNvSpPr txBox="1"/>
            <p:nvPr/>
          </p:nvSpPr>
          <p:spPr>
            <a:xfrm>
              <a:off x="0" y="8459424"/>
              <a:ext cx="4388485" cy="257810"/>
            </a:xfrm>
            <a:prstGeom prst="rect">
              <a:avLst/>
            </a:prstGeom>
          </p:spPr>
          <p:txBody>
            <a:bodyPr lIns="0" tIns="0" rIns="0" bIns="0" rtlCol="0" anchor="t">
              <a:spAutoFit/>
            </a:bodyPr>
            <a:lstStyle/>
            <a:p>
              <a:pPr>
                <a:lnSpc>
                  <a:spcPts val="1679"/>
                </a:lnSpc>
              </a:pPr>
              <a:r>
                <a:rPr lang="en-US" sz="1200">
                  <a:solidFill>
                    <a:srgbClr val="004AAD"/>
                  </a:solidFill>
                  <a:latin typeface="Open Sans"/>
                </a:rPr>
                <a:t>Chauvin N. Nerella - BioNeuro Klinika</a:t>
              </a:r>
            </a:p>
          </p:txBody>
        </p:sp>
        <p:sp>
          <p:nvSpPr>
            <p:cNvPr id="6" name="TextBox 6"/>
            <p:cNvSpPr txBox="1"/>
            <p:nvPr/>
          </p:nvSpPr>
          <p:spPr>
            <a:xfrm>
              <a:off x="0" y="8774853"/>
              <a:ext cx="5127942" cy="415290"/>
            </a:xfrm>
            <a:prstGeom prst="rect">
              <a:avLst/>
            </a:prstGeom>
          </p:spPr>
          <p:txBody>
            <a:bodyPr lIns="0" tIns="0" rIns="0" bIns="0" rtlCol="0" anchor="t">
              <a:spAutoFit/>
            </a:bodyPr>
            <a:lstStyle/>
            <a:p>
              <a:pPr algn="ctr">
                <a:lnSpc>
                  <a:spcPts val="2520"/>
                </a:lnSpc>
              </a:pPr>
              <a:r>
                <a:rPr lang="en-US" sz="1800" spc="158">
                  <a:solidFill>
                    <a:srgbClr val="004AAD"/>
                  </a:solidFill>
                  <a:latin typeface="Arimo Bold"/>
                </a:rPr>
                <a:t>biofeedbackneurofeedback.hu</a:t>
              </a:r>
            </a:p>
          </p:txBody>
        </p:sp>
      </p:grpSp>
      <p:pic>
        <p:nvPicPr>
          <p:cNvPr id="8" name="Picture 7">
            <a:extLst>
              <a:ext uri="{FF2B5EF4-FFF2-40B4-BE49-F238E27FC236}">
                <a16:creationId xmlns:a16="http://schemas.microsoft.com/office/drawing/2014/main" id="{0803FA92-C840-B808-FB18-23B24D6FB5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8288000" cy="18970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054405"/>
            <a:ext cx="16230600" cy="7203895"/>
            <a:chOff x="0" y="0"/>
            <a:chExt cx="21640800" cy="9605194"/>
          </a:xfrm>
        </p:grpSpPr>
        <p:sp>
          <p:nvSpPr>
            <p:cNvPr id="3" name="Freeform 3"/>
            <p:cNvSpPr/>
            <p:nvPr/>
          </p:nvSpPr>
          <p:spPr>
            <a:xfrm>
              <a:off x="8897719" y="0"/>
              <a:ext cx="12743081" cy="9605194"/>
            </a:xfrm>
            <a:custGeom>
              <a:avLst/>
              <a:gdLst/>
              <a:ahLst/>
              <a:cxnLst/>
              <a:rect l="l" t="t" r="r" b="b"/>
              <a:pathLst>
                <a:path w="12743081" h="9605194">
                  <a:moveTo>
                    <a:pt x="0" y="0"/>
                  </a:moveTo>
                  <a:lnTo>
                    <a:pt x="12743081" y="0"/>
                  </a:lnTo>
                  <a:lnTo>
                    <a:pt x="12743081" y="9605194"/>
                  </a:lnTo>
                  <a:lnTo>
                    <a:pt x="0" y="9605194"/>
                  </a:lnTo>
                  <a:lnTo>
                    <a:pt x="0" y="0"/>
                  </a:lnTo>
                  <a:close/>
                </a:path>
              </a:pathLst>
            </a:custGeom>
            <a:blipFill>
              <a:blip r:embed="rId2" cstate="email">
                <a:extLst>
                  <a:ext uri="{28A0092B-C50C-407E-A947-70E740481C1C}">
                    <a14:useLocalDpi xmlns:a14="http://schemas.microsoft.com/office/drawing/2010/main"/>
                  </a:ext>
                </a:extLst>
              </a:blip>
              <a:stretch>
                <a:fillRect l="-4840" r="-6320"/>
              </a:stretch>
            </a:blipFill>
          </p:spPr>
          <p:txBody>
            <a:bodyPr/>
            <a:lstStyle/>
            <a:p>
              <a:endParaRPr lang="en-US"/>
            </a:p>
          </p:txBody>
        </p:sp>
        <p:sp>
          <p:nvSpPr>
            <p:cNvPr id="4" name="TextBox 4"/>
            <p:cNvSpPr txBox="1"/>
            <p:nvPr/>
          </p:nvSpPr>
          <p:spPr>
            <a:xfrm>
              <a:off x="10814050" y="3980364"/>
              <a:ext cx="12700" cy="257810"/>
            </a:xfrm>
            <a:prstGeom prst="rect">
              <a:avLst/>
            </a:prstGeom>
          </p:spPr>
          <p:txBody>
            <a:bodyPr lIns="0" tIns="0" rIns="0" bIns="0" rtlCol="0" anchor="t">
              <a:spAutoFit/>
            </a:bodyPr>
            <a:lstStyle/>
            <a:p>
              <a:pPr algn="ctr">
                <a:lnSpc>
                  <a:spcPts val="1679"/>
                </a:lnSpc>
                <a:spcBef>
                  <a:spcPct val="0"/>
                </a:spcBef>
              </a:pPr>
              <a:endParaRPr/>
            </a:p>
          </p:txBody>
        </p:sp>
        <p:sp>
          <p:nvSpPr>
            <p:cNvPr id="5" name="TextBox 5"/>
            <p:cNvSpPr txBox="1"/>
            <p:nvPr/>
          </p:nvSpPr>
          <p:spPr>
            <a:xfrm>
              <a:off x="0" y="162744"/>
              <a:ext cx="8159667" cy="8197004"/>
            </a:xfrm>
            <a:prstGeom prst="rect">
              <a:avLst/>
            </a:prstGeom>
          </p:spPr>
          <p:txBody>
            <a:bodyPr lIns="0" tIns="0" rIns="0" bIns="0" rtlCol="0" anchor="t">
              <a:spAutoFit/>
            </a:bodyPr>
            <a:lstStyle/>
            <a:p>
              <a:pPr>
                <a:lnSpc>
                  <a:spcPts val="3919"/>
                </a:lnSpc>
              </a:pPr>
              <a:r>
                <a:rPr lang="en-US" sz="2799" dirty="0">
                  <a:solidFill>
                    <a:srgbClr val="004AAD"/>
                  </a:solidFill>
                  <a:latin typeface="Binate Bold"/>
                </a:rPr>
                <a:t>2. </a:t>
              </a:r>
              <a:r>
                <a:rPr lang="en-US" sz="2799">
                  <a:solidFill>
                    <a:srgbClr val="004AAD"/>
                  </a:solidFill>
                  <a:latin typeface="Binate Bold"/>
                </a:rPr>
                <a:t>Physical Rehabilitation Therapist</a:t>
              </a:r>
            </a:p>
            <a:p>
              <a:pPr>
                <a:lnSpc>
                  <a:spcPts val="3639"/>
                </a:lnSpc>
              </a:pPr>
              <a:endParaRPr lang="en-US" sz="2799" dirty="0">
                <a:solidFill>
                  <a:srgbClr val="004AAD"/>
                </a:solidFill>
                <a:latin typeface="Binate Bold"/>
              </a:endParaRPr>
            </a:p>
            <a:p>
              <a:pPr>
                <a:lnSpc>
                  <a:spcPts val="3359"/>
                </a:lnSpc>
              </a:pPr>
              <a:r>
                <a:rPr lang="en-US" sz="2399" dirty="0">
                  <a:solidFill>
                    <a:srgbClr val="004AAD"/>
                  </a:solidFill>
                  <a:latin typeface="Raleway"/>
                </a:rPr>
                <a:t>PTs </a:t>
              </a:r>
              <a:r>
                <a:rPr lang="en-US" sz="2399" dirty="0">
                  <a:solidFill>
                    <a:srgbClr val="004AAD"/>
                  </a:solidFill>
                  <a:latin typeface="Raleway Italics"/>
                </a:rPr>
                <a:t>evaluate and treat</a:t>
              </a:r>
              <a:r>
                <a:rPr lang="en-US" sz="2399" dirty="0">
                  <a:solidFill>
                    <a:srgbClr val="004AAD"/>
                  </a:solidFill>
                  <a:latin typeface="Raleway"/>
                </a:rPr>
                <a:t> to help restore function, reduce pain, prevent lasting disability and improve the ability to move. PTs work in many settings and with people of all ages.</a:t>
              </a:r>
            </a:p>
            <a:p>
              <a:pPr>
                <a:lnSpc>
                  <a:spcPts val="3499"/>
                </a:lnSpc>
              </a:pPr>
              <a:endParaRPr lang="en-US" sz="2399" dirty="0">
                <a:solidFill>
                  <a:srgbClr val="004AAD"/>
                </a:solidFill>
                <a:latin typeface="Raleway"/>
              </a:endParaRPr>
            </a:p>
            <a:p>
              <a:pPr>
                <a:lnSpc>
                  <a:spcPts val="3499"/>
                </a:lnSpc>
              </a:pPr>
              <a:r>
                <a:rPr lang="en-US" sz="2499" dirty="0">
                  <a:solidFill>
                    <a:srgbClr val="004AAD"/>
                  </a:solidFill>
                  <a:latin typeface="Raleway Bold"/>
                </a:rPr>
                <a:t>A Physical Rehabilitation Therapist can insert lifestyle medicine easily in the daily work with patients as physical activity is one of the most important pillars of lifestyle medicine.</a:t>
              </a:r>
            </a:p>
          </p:txBody>
        </p:sp>
        <p:sp>
          <p:nvSpPr>
            <p:cNvPr id="6" name="TextBox 6"/>
            <p:cNvSpPr txBox="1"/>
            <p:nvPr/>
          </p:nvSpPr>
          <p:spPr>
            <a:xfrm>
              <a:off x="0" y="8874475"/>
              <a:ext cx="4388485" cy="257810"/>
            </a:xfrm>
            <a:prstGeom prst="rect">
              <a:avLst/>
            </a:prstGeom>
          </p:spPr>
          <p:txBody>
            <a:bodyPr lIns="0" tIns="0" rIns="0" bIns="0" rtlCol="0" anchor="t">
              <a:spAutoFit/>
            </a:bodyPr>
            <a:lstStyle/>
            <a:p>
              <a:pPr>
                <a:lnSpc>
                  <a:spcPts val="1679"/>
                </a:lnSpc>
              </a:pPr>
              <a:r>
                <a:rPr lang="en-US" sz="1200">
                  <a:solidFill>
                    <a:srgbClr val="004AAD"/>
                  </a:solidFill>
                  <a:latin typeface="Open Sans"/>
                </a:rPr>
                <a:t>Chauvin N. Nerella - BioNeuro Klinika</a:t>
              </a:r>
            </a:p>
          </p:txBody>
        </p:sp>
        <p:sp>
          <p:nvSpPr>
            <p:cNvPr id="7" name="TextBox 7"/>
            <p:cNvSpPr txBox="1"/>
            <p:nvPr/>
          </p:nvSpPr>
          <p:spPr>
            <a:xfrm>
              <a:off x="0" y="9189904"/>
              <a:ext cx="5127942" cy="415290"/>
            </a:xfrm>
            <a:prstGeom prst="rect">
              <a:avLst/>
            </a:prstGeom>
          </p:spPr>
          <p:txBody>
            <a:bodyPr lIns="0" tIns="0" rIns="0" bIns="0" rtlCol="0" anchor="t">
              <a:spAutoFit/>
            </a:bodyPr>
            <a:lstStyle/>
            <a:p>
              <a:pPr algn="ctr">
                <a:lnSpc>
                  <a:spcPts val="2520"/>
                </a:lnSpc>
              </a:pPr>
              <a:r>
                <a:rPr lang="en-US" sz="1800" spc="158">
                  <a:solidFill>
                    <a:srgbClr val="004AAD"/>
                  </a:solidFill>
                  <a:latin typeface="Arimo Bold"/>
                </a:rPr>
                <a:t>biofeedbackneurofeedback.hu</a:t>
              </a:r>
            </a:p>
          </p:txBody>
        </p:sp>
      </p:grpSp>
      <p:pic>
        <p:nvPicPr>
          <p:cNvPr id="9" name="Picture 8">
            <a:extLst>
              <a:ext uri="{FF2B5EF4-FFF2-40B4-BE49-F238E27FC236}">
                <a16:creationId xmlns:a16="http://schemas.microsoft.com/office/drawing/2014/main" id="{A351B68D-26BA-F046-BFCD-0EABD86731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7078"/>
            <a:ext cx="18288001" cy="18174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935574"/>
            <a:ext cx="16040100" cy="6107628"/>
            <a:chOff x="0" y="0"/>
            <a:chExt cx="21386800" cy="8143504"/>
          </a:xfrm>
        </p:grpSpPr>
        <p:sp>
          <p:nvSpPr>
            <p:cNvPr id="3" name="Freeform 3"/>
            <p:cNvSpPr/>
            <p:nvPr/>
          </p:nvSpPr>
          <p:spPr>
            <a:xfrm>
              <a:off x="0" y="0"/>
              <a:ext cx="11773723" cy="8143504"/>
            </a:xfrm>
            <a:custGeom>
              <a:avLst/>
              <a:gdLst/>
              <a:ahLst/>
              <a:cxnLst/>
              <a:rect l="l" t="t" r="r" b="b"/>
              <a:pathLst>
                <a:path w="11773723" h="8143504">
                  <a:moveTo>
                    <a:pt x="0" y="0"/>
                  </a:moveTo>
                  <a:lnTo>
                    <a:pt x="11773723" y="0"/>
                  </a:lnTo>
                  <a:lnTo>
                    <a:pt x="11773723" y="8143504"/>
                  </a:lnTo>
                  <a:lnTo>
                    <a:pt x="0" y="8143504"/>
                  </a:lnTo>
                  <a:lnTo>
                    <a:pt x="0" y="0"/>
                  </a:lnTo>
                  <a:close/>
                </a:path>
              </a:pathLst>
            </a:custGeom>
            <a:blipFill>
              <a:blip r:embed="rId2" cstate="email">
                <a:extLst>
                  <a:ext uri="{28A0092B-C50C-407E-A947-70E740481C1C}">
                    <a14:useLocalDpi xmlns:a14="http://schemas.microsoft.com/office/drawing/2010/main"/>
                  </a:ext>
                </a:extLst>
              </a:blip>
              <a:stretch>
                <a:fillRect r="-3698"/>
              </a:stretch>
            </a:blipFill>
          </p:spPr>
          <p:txBody>
            <a:bodyPr/>
            <a:lstStyle/>
            <a:p>
              <a:endParaRPr lang="en-US"/>
            </a:p>
          </p:txBody>
        </p:sp>
        <p:sp>
          <p:nvSpPr>
            <p:cNvPr id="4" name="TextBox 4"/>
            <p:cNvSpPr txBox="1"/>
            <p:nvPr/>
          </p:nvSpPr>
          <p:spPr>
            <a:xfrm>
              <a:off x="12562114" y="-57150"/>
              <a:ext cx="8824686" cy="6776297"/>
            </a:xfrm>
            <a:prstGeom prst="rect">
              <a:avLst/>
            </a:prstGeom>
          </p:spPr>
          <p:txBody>
            <a:bodyPr lIns="0" tIns="0" rIns="0" bIns="0" rtlCol="0" anchor="t">
              <a:spAutoFit/>
            </a:bodyPr>
            <a:lstStyle/>
            <a:p>
              <a:pPr>
                <a:lnSpc>
                  <a:spcPts val="3919"/>
                </a:lnSpc>
              </a:pPr>
              <a:r>
                <a:rPr lang="en-US" sz="2799">
                  <a:solidFill>
                    <a:srgbClr val="004AAD"/>
                  </a:solidFill>
                  <a:latin typeface="Binate Bold"/>
                </a:rPr>
                <a:t>3. Hand Therapist</a:t>
              </a:r>
            </a:p>
            <a:p>
              <a:pPr>
                <a:lnSpc>
                  <a:spcPts val="3359"/>
                </a:lnSpc>
              </a:pPr>
              <a:endParaRPr lang="en-US" sz="2799">
                <a:solidFill>
                  <a:srgbClr val="004AAD"/>
                </a:solidFill>
                <a:latin typeface="Binate Bold"/>
              </a:endParaRPr>
            </a:p>
            <a:p>
              <a:pPr>
                <a:lnSpc>
                  <a:spcPts val="3359"/>
                </a:lnSpc>
              </a:pPr>
              <a:r>
                <a:rPr lang="en-US" sz="2400">
                  <a:solidFill>
                    <a:srgbClr val="004AAD"/>
                  </a:solidFill>
                  <a:latin typeface="Raleway"/>
                </a:rPr>
                <a:t>Assess and treat problems related to the hand, all the way through the entire upper extremity.</a:t>
              </a:r>
            </a:p>
            <a:p>
              <a:pPr>
                <a:lnSpc>
                  <a:spcPts val="3359"/>
                </a:lnSpc>
              </a:pPr>
              <a:endParaRPr lang="en-US" sz="2400">
                <a:solidFill>
                  <a:srgbClr val="004AAD"/>
                </a:solidFill>
                <a:latin typeface="Raleway"/>
              </a:endParaRPr>
            </a:p>
            <a:p>
              <a:pPr>
                <a:lnSpc>
                  <a:spcPts val="3359"/>
                </a:lnSpc>
              </a:pPr>
              <a:r>
                <a:rPr lang="en-US" sz="2400">
                  <a:solidFill>
                    <a:srgbClr val="004AAD"/>
                  </a:solidFill>
                  <a:latin typeface="Raleway Italics"/>
                </a:rPr>
                <a:t>Therapy starts right after an injury or surgery,</a:t>
              </a:r>
            </a:p>
            <a:p>
              <a:pPr>
                <a:lnSpc>
                  <a:spcPts val="3359"/>
                </a:lnSpc>
              </a:pPr>
              <a:r>
                <a:rPr lang="en-US" sz="2400">
                  <a:solidFill>
                    <a:srgbClr val="004AAD"/>
                  </a:solidFill>
                  <a:latin typeface="Raleway Italics"/>
                </a:rPr>
                <a:t>To get back to their work or productive lifestyle as soon as possible.</a:t>
              </a:r>
            </a:p>
            <a:p>
              <a:pPr>
                <a:lnSpc>
                  <a:spcPts val="3359"/>
                </a:lnSpc>
              </a:pPr>
              <a:endParaRPr lang="en-US" sz="2400">
                <a:solidFill>
                  <a:srgbClr val="004AAD"/>
                </a:solidFill>
                <a:latin typeface="Raleway Italics"/>
              </a:endParaRPr>
            </a:p>
            <a:p>
              <a:pPr>
                <a:lnSpc>
                  <a:spcPts val="3359"/>
                </a:lnSpc>
              </a:pPr>
              <a:r>
                <a:rPr lang="en-US" sz="2400">
                  <a:solidFill>
                    <a:srgbClr val="004AAD"/>
                  </a:solidFill>
                  <a:latin typeface="Raleway Bold"/>
                </a:rPr>
                <a:t>Strongest connections  with Lifestyle Medicine are the social factors, pain management and stress therapy.</a:t>
              </a:r>
            </a:p>
          </p:txBody>
        </p:sp>
        <p:sp>
          <p:nvSpPr>
            <p:cNvPr id="5" name="TextBox 5"/>
            <p:cNvSpPr txBox="1"/>
            <p:nvPr/>
          </p:nvSpPr>
          <p:spPr>
            <a:xfrm>
              <a:off x="12562114" y="7412785"/>
              <a:ext cx="4388485" cy="257810"/>
            </a:xfrm>
            <a:prstGeom prst="rect">
              <a:avLst/>
            </a:prstGeom>
          </p:spPr>
          <p:txBody>
            <a:bodyPr lIns="0" tIns="0" rIns="0" bIns="0" rtlCol="0" anchor="t">
              <a:spAutoFit/>
            </a:bodyPr>
            <a:lstStyle/>
            <a:p>
              <a:pPr>
                <a:lnSpc>
                  <a:spcPts val="1679"/>
                </a:lnSpc>
              </a:pPr>
              <a:r>
                <a:rPr lang="en-US" sz="1200">
                  <a:solidFill>
                    <a:srgbClr val="004AAD"/>
                  </a:solidFill>
                  <a:latin typeface="Open Sans"/>
                </a:rPr>
                <a:t>Chauvin N. Nerella - BioNeuro Klinika</a:t>
              </a:r>
            </a:p>
          </p:txBody>
        </p:sp>
        <p:sp>
          <p:nvSpPr>
            <p:cNvPr id="6" name="TextBox 6"/>
            <p:cNvSpPr txBox="1"/>
            <p:nvPr/>
          </p:nvSpPr>
          <p:spPr>
            <a:xfrm>
              <a:off x="12562114" y="7728214"/>
              <a:ext cx="5127942" cy="415290"/>
            </a:xfrm>
            <a:prstGeom prst="rect">
              <a:avLst/>
            </a:prstGeom>
          </p:spPr>
          <p:txBody>
            <a:bodyPr lIns="0" tIns="0" rIns="0" bIns="0" rtlCol="0" anchor="t">
              <a:spAutoFit/>
            </a:bodyPr>
            <a:lstStyle/>
            <a:p>
              <a:pPr algn="ctr">
                <a:lnSpc>
                  <a:spcPts val="2520"/>
                </a:lnSpc>
              </a:pPr>
              <a:r>
                <a:rPr lang="en-US" sz="1800" spc="158">
                  <a:solidFill>
                    <a:srgbClr val="004AAD"/>
                  </a:solidFill>
                  <a:latin typeface="Arimo Bold"/>
                </a:rPr>
                <a:t>biofeedbackneurofeedback.hu</a:t>
              </a:r>
            </a:p>
          </p:txBody>
        </p:sp>
      </p:grpSp>
      <p:pic>
        <p:nvPicPr>
          <p:cNvPr id="8" name="Picture 7">
            <a:extLst>
              <a:ext uri="{FF2B5EF4-FFF2-40B4-BE49-F238E27FC236}">
                <a16:creationId xmlns:a16="http://schemas.microsoft.com/office/drawing/2014/main" id="{60BD5025-8827-9C75-DEC4-D5613D29DA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288000" cy="18172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62073" y="3576320"/>
            <a:ext cx="13563853" cy="4620623"/>
            <a:chOff x="0" y="0"/>
            <a:chExt cx="18085138" cy="6160831"/>
          </a:xfrm>
        </p:grpSpPr>
        <p:sp>
          <p:nvSpPr>
            <p:cNvPr id="3" name="TextBox 3"/>
            <p:cNvSpPr txBox="1"/>
            <p:nvPr/>
          </p:nvSpPr>
          <p:spPr>
            <a:xfrm>
              <a:off x="0" y="-66675"/>
              <a:ext cx="18085138" cy="4293236"/>
            </a:xfrm>
            <a:prstGeom prst="rect">
              <a:avLst/>
            </a:prstGeom>
          </p:spPr>
          <p:txBody>
            <a:bodyPr lIns="0" tIns="0" rIns="0" bIns="0" rtlCol="0" anchor="t">
              <a:spAutoFit/>
            </a:bodyPr>
            <a:lstStyle/>
            <a:p>
              <a:pPr>
                <a:lnSpc>
                  <a:spcPts val="3919"/>
                </a:lnSpc>
              </a:pPr>
              <a:r>
                <a:rPr lang="en-US" sz="2799">
                  <a:solidFill>
                    <a:srgbClr val="004AAD"/>
                  </a:solidFill>
                  <a:latin typeface="Raleway Bold"/>
                </a:rPr>
                <a:t>4. Driving and community mobility </a:t>
              </a:r>
            </a:p>
            <a:p>
              <a:pPr>
                <a:lnSpc>
                  <a:spcPts val="3639"/>
                </a:lnSpc>
              </a:pPr>
              <a:endParaRPr lang="en-US" sz="2799">
                <a:solidFill>
                  <a:srgbClr val="004AAD"/>
                </a:solidFill>
                <a:latin typeface="Raleway Bold"/>
              </a:endParaRPr>
            </a:p>
            <a:p>
              <a:pPr>
                <a:lnSpc>
                  <a:spcPts val="3639"/>
                </a:lnSpc>
              </a:pPr>
              <a:r>
                <a:rPr lang="en-US" sz="2599">
                  <a:solidFill>
                    <a:srgbClr val="004AAD"/>
                  </a:solidFill>
                  <a:latin typeface="Raleway"/>
                </a:rPr>
                <a:t>Mobility is an essential part of our </a:t>
              </a:r>
              <a:r>
                <a:rPr lang="en-US" sz="2599">
                  <a:solidFill>
                    <a:srgbClr val="004AAD"/>
                  </a:solidFill>
                  <a:latin typeface="Raleway Bold Italics"/>
                </a:rPr>
                <a:t>holistic view</a:t>
              </a:r>
              <a:r>
                <a:rPr lang="en-US" sz="2599">
                  <a:solidFill>
                    <a:srgbClr val="004AAD"/>
                  </a:solidFill>
                  <a:latin typeface="Raleway"/>
                </a:rPr>
                <a:t> of patients. OTs in this field are focusing on the client's ability to be mobile in their community.</a:t>
              </a:r>
            </a:p>
            <a:p>
              <a:pPr>
                <a:lnSpc>
                  <a:spcPts val="3639"/>
                </a:lnSpc>
              </a:pPr>
              <a:endParaRPr lang="en-US" sz="2599">
                <a:solidFill>
                  <a:srgbClr val="004AAD"/>
                </a:solidFill>
                <a:latin typeface="Raleway"/>
              </a:endParaRPr>
            </a:p>
            <a:p>
              <a:pPr>
                <a:lnSpc>
                  <a:spcPts val="3639"/>
                </a:lnSpc>
              </a:pPr>
              <a:r>
                <a:rPr lang="en-US" sz="2599">
                  <a:solidFill>
                    <a:srgbClr val="004AAD"/>
                  </a:solidFill>
                  <a:latin typeface="Raleway"/>
                </a:rPr>
                <a:t>Teaching a patient new strategies to return to driving or maybe teaching a patient how to use a new form of public transportation.</a:t>
              </a:r>
            </a:p>
          </p:txBody>
        </p:sp>
        <p:sp>
          <p:nvSpPr>
            <p:cNvPr id="4" name="TextBox 4"/>
            <p:cNvSpPr txBox="1"/>
            <p:nvPr/>
          </p:nvSpPr>
          <p:spPr>
            <a:xfrm>
              <a:off x="0" y="5430112"/>
              <a:ext cx="4388485" cy="257810"/>
            </a:xfrm>
            <a:prstGeom prst="rect">
              <a:avLst/>
            </a:prstGeom>
          </p:spPr>
          <p:txBody>
            <a:bodyPr lIns="0" tIns="0" rIns="0" bIns="0" rtlCol="0" anchor="t">
              <a:spAutoFit/>
            </a:bodyPr>
            <a:lstStyle/>
            <a:p>
              <a:pPr>
                <a:lnSpc>
                  <a:spcPts val="1679"/>
                </a:lnSpc>
              </a:pPr>
              <a:r>
                <a:rPr lang="en-US" sz="1200">
                  <a:solidFill>
                    <a:srgbClr val="004AAD"/>
                  </a:solidFill>
                  <a:latin typeface="Open Sans"/>
                </a:rPr>
                <a:t>Chauvin N. Nerella - BioNeuro Klinika</a:t>
              </a:r>
            </a:p>
          </p:txBody>
        </p:sp>
        <p:sp>
          <p:nvSpPr>
            <p:cNvPr id="5" name="TextBox 5"/>
            <p:cNvSpPr txBox="1"/>
            <p:nvPr/>
          </p:nvSpPr>
          <p:spPr>
            <a:xfrm>
              <a:off x="0" y="5745541"/>
              <a:ext cx="5127942" cy="415290"/>
            </a:xfrm>
            <a:prstGeom prst="rect">
              <a:avLst/>
            </a:prstGeom>
          </p:spPr>
          <p:txBody>
            <a:bodyPr lIns="0" tIns="0" rIns="0" bIns="0" rtlCol="0" anchor="t">
              <a:spAutoFit/>
            </a:bodyPr>
            <a:lstStyle/>
            <a:p>
              <a:pPr algn="ctr">
                <a:lnSpc>
                  <a:spcPts val="2520"/>
                </a:lnSpc>
              </a:pPr>
              <a:r>
                <a:rPr lang="en-US" sz="1800" spc="158">
                  <a:solidFill>
                    <a:srgbClr val="004AAD"/>
                  </a:solidFill>
                  <a:latin typeface="Arimo Bold"/>
                </a:rPr>
                <a:t>biofeedbackneurofeedback.hu</a:t>
              </a:r>
            </a:p>
          </p:txBody>
        </p:sp>
      </p:grpSp>
      <p:pic>
        <p:nvPicPr>
          <p:cNvPr id="7" name="Picture 6">
            <a:extLst>
              <a:ext uri="{FF2B5EF4-FFF2-40B4-BE49-F238E27FC236}">
                <a16:creationId xmlns:a16="http://schemas.microsoft.com/office/drawing/2014/main" id="{0715AEDB-ACE7-D348-987D-5F2875336F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8288000" cy="1638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62073" y="2705463"/>
            <a:ext cx="13563853" cy="6552837"/>
            <a:chOff x="0" y="0"/>
            <a:chExt cx="18085138" cy="8737117"/>
          </a:xfrm>
        </p:grpSpPr>
        <p:sp>
          <p:nvSpPr>
            <p:cNvPr id="3" name="TextBox 3"/>
            <p:cNvSpPr txBox="1"/>
            <p:nvPr/>
          </p:nvSpPr>
          <p:spPr>
            <a:xfrm>
              <a:off x="0" y="-57150"/>
              <a:ext cx="18085138" cy="6722111"/>
            </a:xfrm>
            <a:prstGeom prst="rect">
              <a:avLst/>
            </a:prstGeom>
          </p:spPr>
          <p:txBody>
            <a:bodyPr lIns="0" tIns="0" rIns="0" bIns="0" rtlCol="0" anchor="t">
              <a:spAutoFit/>
            </a:bodyPr>
            <a:lstStyle/>
            <a:p>
              <a:pPr>
                <a:lnSpc>
                  <a:spcPts val="3919"/>
                </a:lnSpc>
              </a:pPr>
              <a:r>
                <a:rPr lang="en-US" sz="2799">
                  <a:solidFill>
                    <a:srgbClr val="004AAD"/>
                  </a:solidFill>
                  <a:latin typeface="Binate Bold"/>
                </a:rPr>
                <a:t>5. Environmental Modification</a:t>
              </a:r>
            </a:p>
            <a:p>
              <a:pPr>
                <a:lnSpc>
                  <a:spcPts val="3639"/>
                </a:lnSpc>
              </a:pPr>
              <a:endParaRPr lang="en-US" sz="2799">
                <a:solidFill>
                  <a:srgbClr val="004AAD"/>
                </a:solidFill>
                <a:latin typeface="Binate Bold"/>
              </a:endParaRPr>
            </a:p>
            <a:p>
              <a:pPr>
                <a:lnSpc>
                  <a:spcPts val="3639"/>
                </a:lnSpc>
              </a:pPr>
              <a:r>
                <a:rPr lang="en-US" sz="2599">
                  <a:solidFill>
                    <a:srgbClr val="004AAD"/>
                  </a:solidFill>
                  <a:latin typeface="Raleway"/>
                </a:rPr>
                <a:t>Work with patients, </a:t>
              </a:r>
              <a:r>
                <a:rPr lang="en-US" sz="2599">
                  <a:solidFill>
                    <a:srgbClr val="004AAD"/>
                  </a:solidFill>
                  <a:latin typeface="Raleway Bold"/>
                </a:rPr>
                <a:t>to modify or adapt their current environment</a:t>
              </a:r>
              <a:r>
                <a:rPr lang="en-US" sz="2599">
                  <a:solidFill>
                    <a:srgbClr val="004AAD"/>
                  </a:solidFill>
                  <a:latin typeface="Raleway"/>
                </a:rPr>
                <a:t>, whether that's their home, school, work or community to maximize their occupational performance.</a:t>
              </a:r>
            </a:p>
            <a:p>
              <a:pPr>
                <a:lnSpc>
                  <a:spcPts val="3639"/>
                </a:lnSpc>
              </a:pPr>
              <a:endParaRPr lang="en-US" sz="2599">
                <a:solidFill>
                  <a:srgbClr val="004AAD"/>
                </a:solidFill>
                <a:latin typeface="Raleway"/>
              </a:endParaRPr>
            </a:p>
            <a:p>
              <a:pPr>
                <a:lnSpc>
                  <a:spcPts val="3639"/>
                </a:lnSpc>
              </a:pPr>
              <a:r>
                <a:rPr lang="en-US" sz="2599">
                  <a:solidFill>
                    <a:srgbClr val="004AAD"/>
                  </a:solidFill>
                  <a:latin typeface="Raleway Bold"/>
                </a:rPr>
                <a:t>For example, determining the current environmental needs and either working with assisted devices, technology or adaptations to promote safety, independence, autonomy and accessibility in their lives. </a:t>
              </a:r>
            </a:p>
            <a:p>
              <a:pPr>
                <a:lnSpc>
                  <a:spcPts val="3639"/>
                </a:lnSpc>
              </a:pPr>
              <a:endParaRPr lang="en-US" sz="2599">
                <a:solidFill>
                  <a:srgbClr val="004AAD"/>
                </a:solidFill>
                <a:latin typeface="Raleway Bold"/>
              </a:endParaRPr>
            </a:p>
            <a:p>
              <a:pPr>
                <a:lnSpc>
                  <a:spcPts val="3639"/>
                </a:lnSpc>
              </a:pPr>
              <a:r>
                <a:rPr lang="en-US" sz="2599">
                  <a:solidFill>
                    <a:srgbClr val="004AAD"/>
                  </a:solidFill>
                  <a:latin typeface="Raleway"/>
                </a:rPr>
                <a:t>Environmental modification therapists who specialize in this area, </a:t>
              </a:r>
              <a:r>
                <a:rPr lang="en-US" sz="2599">
                  <a:solidFill>
                    <a:srgbClr val="004AAD"/>
                  </a:solidFill>
                  <a:latin typeface="Raleway Italics"/>
                </a:rPr>
                <a:t>help make their patients safer and more independent in their current environment.</a:t>
              </a:r>
            </a:p>
          </p:txBody>
        </p:sp>
        <p:sp>
          <p:nvSpPr>
            <p:cNvPr id="4" name="TextBox 4"/>
            <p:cNvSpPr txBox="1"/>
            <p:nvPr/>
          </p:nvSpPr>
          <p:spPr>
            <a:xfrm>
              <a:off x="0" y="8006397"/>
              <a:ext cx="4388485" cy="257810"/>
            </a:xfrm>
            <a:prstGeom prst="rect">
              <a:avLst/>
            </a:prstGeom>
          </p:spPr>
          <p:txBody>
            <a:bodyPr lIns="0" tIns="0" rIns="0" bIns="0" rtlCol="0" anchor="t">
              <a:spAutoFit/>
            </a:bodyPr>
            <a:lstStyle/>
            <a:p>
              <a:pPr>
                <a:lnSpc>
                  <a:spcPts val="1679"/>
                </a:lnSpc>
              </a:pPr>
              <a:r>
                <a:rPr lang="en-US" sz="1200">
                  <a:solidFill>
                    <a:srgbClr val="004AAD"/>
                  </a:solidFill>
                  <a:latin typeface="Open Sans"/>
                </a:rPr>
                <a:t>Chauvin N. Nerella - BioNeuro Klinika</a:t>
              </a:r>
            </a:p>
          </p:txBody>
        </p:sp>
        <p:sp>
          <p:nvSpPr>
            <p:cNvPr id="5" name="TextBox 5"/>
            <p:cNvSpPr txBox="1"/>
            <p:nvPr/>
          </p:nvSpPr>
          <p:spPr>
            <a:xfrm>
              <a:off x="0" y="8321827"/>
              <a:ext cx="5127942" cy="415290"/>
            </a:xfrm>
            <a:prstGeom prst="rect">
              <a:avLst/>
            </a:prstGeom>
          </p:spPr>
          <p:txBody>
            <a:bodyPr lIns="0" tIns="0" rIns="0" bIns="0" rtlCol="0" anchor="t">
              <a:spAutoFit/>
            </a:bodyPr>
            <a:lstStyle/>
            <a:p>
              <a:pPr algn="ctr">
                <a:lnSpc>
                  <a:spcPts val="2520"/>
                </a:lnSpc>
              </a:pPr>
              <a:r>
                <a:rPr lang="en-US" sz="1800" spc="158">
                  <a:solidFill>
                    <a:srgbClr val="004AAD"/>
                  </a:solidFill>
                  <a:latin typeface="Arimo Bold"/>
                </a:rPr>
                <a:t>biofeedbackneurofeedback.hu</a:t>
              </a:r>
            </a:p>
          </p:txBody>
        </p:sp>
      </p:grpSp>
      <p:pic>
        <p:nvPicPr>
          <p:cNvPr id="7" name="Picture 6">
            <a:extLst>
              <a:ext uri="{FF2B5EF4-FFF2-40B4-BE49-F238E27FC236}">
                <a16:creationId xmlns:a16="http://schemas.microsoft.com/office/drawing/2014/main" id="{EFE89C2F-DC59-881A-2E59-F3045E92FC7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3464"/>
            <a:ext cx="18288001" cy="17941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56660" y="3213248"/>
            <a:ext cx="6694056" cy="6022192"/>
            <a:chOff x="0" y="-31143"/>
            <a:chExt cx="8925408" cy="8029589"/>
          </a:xfrm>
        </p:grpSpPr>
        <p:sp>
          <p:nvSpPr>
            <p:cNvPr id="3" name="TextBox 3"/>
            <p:cNvSpPr txBox="1"/>
            <p:nvPr/>
          </p:nvSpPr>
          <p:spPr>
            <a:xfrm>
              <a:off x="2588877" y="7256778"/>
              <a:ext cx="4388485" cy="257810"/>
            </a:xfrm>
            <a:prstGeom prst="rect">
              <a:avLst/>
            </a:prstGeom>
          </p:spPr>
          <p:txBody>
            <a:bodyPr lIns="0" tIns="0" rIns="0" bIns="0" rtlCol="0" anchor="t">
              <a:spAutoFit/>
            </a:bodyPr>
            <a:lstStyle/>
            <a:p>
              <a:pPr algn="ctr">
                <a:lnSpc>
                  <a:spcPts val="1679"/>
                </a:lnSpc>
              </a:pPr>
              <a:r>
                <a:rPr lang="en-US" sz="1200">
                  <a:solidFill>
                    <a:srgbClr val="004AAD"/>
                  </a:solidFill>
                  <a:latin typeface="Open Sans"/>
                </a:rPr>
                <a:t>Chauvin N. Nerella - BioNeuro Klinika</a:t>
              </a:r>
            </a:p>
          </p:txBody>
        </p:sp>
        <p:sp>
          <p:nvSpPr>
            <p:cNvPr id="4" name="TextBox 4"/>
            <p:cNvSpPr txBox="1"/>
            <p:nvPr/>
          </p:nvSpPr>
          <p:spPr>
            <a:xfrm>
              <a:off x="1326784" y="7583156"/>
              <a:ext cx="6912672" cy="415290"/>
            </a:xfrm>
            <a:prstGeom prst="rect">
              <a:avLst/>
            </a:prstGeom>
          </p:spPr>
          <p:txBody>
            <a:bodyPr lIns="0" tIns="0" rIns="0" bIns="0" rtlCol="0" anchor="t">
              <a:spAutoFit/>
            </a:bodyPr>
            <a:lstStyle/>
            <a:p>
              <a:pPr algn="ctr">
                <a:lnSpc>
                  <a:spcPts val="2520"/>
                </a:lnSpc>
              </a:pPr>
              <a:r>
                <a:rPr lang="en-US" sz="1800" spc="158">
                  <a:solidFill>
                    <a:srgbClr val="004AAD"/>
                  </a:solidFill>
                  <a:latin typeface="Arimo Bold"/>
                </a:rPr>
                <a:t>www.biofeedbackneurofeedback.hu</a:t>
              </a:r>
            </a:p>
          </p:txBody>
        </p:sp>
        <p:sp>
          <p:nvSpPr>
            <p:cNvPr id="5" name="Freeform 5"/>
            <p:cNvSpPr/>
            <p:nvPr/>
          </p:nvSpPr>
          <p:spPr>
            <a:xfrm flipH="1">
              <a:off x="0" y="0"/>
              <a:ext cx="4691307" cy="5085052"/>
            </a:xfrm>
            <a:custGeom>
              <a:avLst/>
              <a:gdLst/>
              <a:ahLst/>
              <a:cxnLst/>
              <a:rect l="l" t="t" r="r" b="b"/>
              <a:pathLst>
                <a:path w="4691307" h="5085052">
                  <a:moveTo>
                    <a:pt x="4691307" y="0"/>
                  </a:moveTo>
                  <a:lnTo>
                    <a:pt x="0" y="0"/>
                  </a:lnTo>
                  <a:lnTo>
                    <a:pt x="0" y="5085052"/>
                  </a:lnTo>
                  <a:lnTo>
                    <a:pt x="4691307" y="5085052"/>
                  </a:lnTo>
                  <a:lnTo>
                    <a:pt x="4691307" y="0"/>
                  </a:lnTo>
                  <a:close/>
                </a:path>
              </a:pathLst>
            </a:custGeom>
            <a:blipFill>
              <a:blip r:embed="rId2" cstate="email">
                <a:extLst>
                  <a:ext uri="{28A0092B-C50C-407E-A947-70E740481C1C}">
                    <a14:useLocalDpi xmlns:a14="http://schemas.microsoft.com/office/drawing/2010/main"/>
                  </a:ext>
                </a:extLst>
              </a:blip>
              <a:stretch>
                <a:fillRect l="-30661" t="-27276" r="-53284"/>
              </a:stretch>
            </a:blipFill>
          </p:spPr>
          <p:txBody>
            <a:bodyPr/>
            <a:lstStyle/>
            <a:p>
              <a:endParaRPr lang="en-US"/>
            </a:p>
          </p:txBody>
        </p:sp>
        <p:sp>
          <p:nvSpPr>
            <p:cNvPr id="6" name="TextBox 6"/>
            <p:cNvSpPr txBox="1"/>
            <p:nvPr/>
          </p:nvSpPr>
          <p:spPr>
            <a:xfrm>
              <a:off x="5585149" y="-31143"/>
              <a:ext cx="3340259" cy="5218693"/>
            </a:xfrm>
            <a:prstGeom prst="rect">
              <a:avLst/>
            </a:prstGeom>
          </p:spPr>
          <p:txBody>
            <a:bodyPr lIns="0" tIns="0" rIns="0" bIns="0" rtlCol="0" anchor="t">
              <a:spAutoFit/>
            </a:bodyPr>
            <a:lstStyle/>
            <a:p>
              <a:pPr>
                <a:lnSpc>
                  <a:spcPts val="4409"/>
                </a:lnSpc>
              </a:pPr>
              <a:r>
                <a:rPr lang="en-US" sz="3150" dirty="0">
                  <a:solidFill>
                    <a:srgbClr val="004AAD"/>
                  </a:solidFill>
                  <a:latin typeface="Merriweather"/>
                </a:rPr>
                <a:t>Thank you!</a:t>
              </a:r>
            </a:p>
            <a:p>
              <a:pPr>
                <a:lnSpc>
                  <a:spcPts val="4409"/>
                </a:lnSpc>
              </a:pPr>
              <a:endParaRPr lang="en-US" sz="3150" dirty="0">
                <a:solidFill>
                  <a:srgbClr val="004AAD"/>
                </a:solidFill>
                <a:latin typeface="Merriweather"/>
              </a:endParaRPr>
            </a:p>
            <a:p>
              <a:pPr>
                <a:lnSpc>
                  <a:spcPts val="4409"/>
                </a:lnSpc>
              </a:pPr>
              <a:r>
                <a:rPr lang="en-US" sz="3150" dirty="0">
                  <a:solidFill>
                    <a:srgbClr val="004AAD"/>
                  </a:solidFill>
                  <a:latin typeface="Merriweather"/>
                </a:rPr>
                <a:t>Merci !</a:t>
              </a:r>
            </a:p>
            <a:p>
              <a:pPr>
                <a:lnSpc>
                  <a:spcPts val="4409"/>
                </a:lnSpc>
              </a:pPr>
              <a:endParaRPr lang="en-US" sz="3150" dirty="0">
                <a:solidFill>
                  <a:srgbClr val="004AAD"/>
                </a:solidFill>
                <a:latin typeface="Merriweather"/>
              </a:endParaRPr>
            </a:p>
            <a:p>
              <a:pPr>
                <a:lnSpc>
                  <a:spcPts val="4409"/>
                </a:lnSpc>
              </a:pPr>
              <a:r>
                <a:rPr lang="en-US" sz="3150" dirty="0" err="1">
                  <a:solidFill>
                    <a:srgbClr val="004AAD"/>
                  </a:solidFill>
                  <a:latin typeface="Merriweather"/>
                </a:rPr>
                <a:t>Köszönöm</a:t>
              </a:r>
              <a:r>
                <a:rPr lang="en-US" sz="3150" dirty="0">
                  <a:solidFill>
                    <a:srgbClr val="004AAD"/>
                  </a:solidFill>
                  <a:latin typeface="Merriweather"/>
                </a:rPr>
                <a:t>!</a:t>
              </a:r>
            </a:p>
            <a:p>
              <a:pPr>
                <a:lnSpc>
                  <a:spcPts val="4409"/>
                </a:lnSpc>
              </a:pPr>
              <a:endParaRPr lang="en-US" sz="3150" dirty="0">
                <a:solidFill>
                  <a:srgbClr val="004AAD"/>
                </a:solidFill>
                <a:latin typeface="Merriweather"/>
              </a:endParaRPr>
            </a:p>
            <a:p>
              <a:pPr>
                <a:lnSpc>
                  <a:spcPts val="4409"/>
                </a:lnSpc>
              </a:pPr>
              <a:r>
                <a:rPr lang="en-US" sz="3150" dirty="0" err="1">
                  <a:solidFill>
                    <a:srgbClr val="004AAD"/>
                  </a:solidFill>
                  <a:latin typeface="Merriweather"/>
                </a:rPr>
                <a:t>Vielen</a:t>
              </a:r>
              <a:r>
                <a:rPr lang="en-US" sz="3150" dirty="0">
                  <a:solidFill>
                    <a:srgbClr val="004AAD"/>
                  </a:solidFill>
                  <a:latin typeface="Merriweather"/>
                </a:rPr>
                <a:t> Dank!</a:t>
              </a:r>
            </a:p>
          </p:txBody>
        </p:sp>
      </p:grpSp>
      <p:pic>
        <p:nvPicPr>
          <p:cNvPr id="8" name="Picture 7">
            <a:extLst>
              <a:ext uri="{FF2B5EF4-FFF2-40B4-BE49-F238E27FC236}">
                <a16:creationId xmlns:a16="http://schemas.microsoft.com/office/drawing/2014/main" id="{17AE72A9-8ED5-893B-2BC0-06FF0A65E8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463"/>
            <a:ext cx="18288000" cy="1857375"/>
          </a:xfrm>
          <a:prstGeom prst="rect">
            <a:avLst/>
          </a:prstGeom>
        </p:spPr>
      </p:pic>
      <p:pic>
        <p:nvPicPr>
          <p:cNvPr id="9" name="Picture 8">
            <a:extLst>
              <a:ext uri="{FF2B5EF4-FFF2-40B4-BE49-F238E27FC236}">
                <a16:creationId xmlns:a16="http://schemas.microsoft.com/office/drawing/2014/main" id="{200443EE-52C3-AC0E-0749-CCE4E13975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288000" cy="18573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631</Words>
  <Application>Microsoft Office PowerPoint</Application>
  <PresentationFormat>Custom</PresentationFormat>
  <Paragraphs>87</Paragraphs>
  <Slides>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Pierson Bold</vt:lpstr>
      <vt:lpstr>Raleway Italics</vt:lpstr>
      <vt:lpstr>Merriweather</vt:lpstr>
      <vt:lpstr>Raleway</vt:lpstr>
      <vt:lpstr>Calibri</vt:lpstr>
      <vt:lpstr>Binate Bold</vt:lpstr>
      <vt:lpstr>Arimo Bold</vt:lpstr>
      <vt:lpstr>Raleway Bold</vt:lpstr>
      <vt:lpstr>Raleway Bold Italics</vt:lpstr>
      <vt:lpstr>Binate Italics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Nerella Chauvin-Némethy :</dc:title>
  <dc:creator>Chauvin-Nemethy, Bertrand Pierre (GE HealthCare)</dc:creator>
  <cp:lastModifiedBy>Yiota Mitroyianni</cp:lastModifiedBy>
  <cp:revision>4</cp:revision>
  <dcterms:created xsi:type="dcterms:W3CDTF">2006-08-16T00:00:00Z</dcterms:created>
  <dcterms:modified xsi:type="dcterms:W3CDTF">2024-01-05T08:31:23Z</dcterms:modified>
  <dc:identifier>DAFzw0Inf0E</dc:identifier>
</cp:coreProperties>
</file>