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743" r:id="rId2"/>
    <p:sldId id="744" r:id="rId3"/>
    <p:sldId id="745" r:id="rId4"/>
    <p:sldId id="746" r:id="rId5"/>
    <p:sldId id="692" r:id="rId6"/>
    <p:sldId id="747" r:id="rId7"/>
    <p:sldId id="741" r:id="rId8"/>
    <p:sldId id="274" r:id="rId9"/>
    <p:sldId id="702" r:id="rId10"/>
    <p:sldId id="700" r:id="rId11"/>
    <p:sldId id="400" r:id="rId12"/>
    <p:sldId id="722" r:id="rId13"/>
    <p:sldId id="726" r:id="rId14"/>
    <p:sldId id="720" r:id="rId15"/>
    <p:sldId id="721" r:id="rId16"/>
    <p:sldId id="723" r:id="rId17"/>
    <p:sldId id="725" r:id="rId18"/>
    <p:sldId id="708" r:id="rId19"/>
    <p:sldId id="724" r:id="rId20"/>
    <p:sldId id="711" r:id="rId21"/>
    <p:sldId id="727" r:id="rId22"/>
    <p:sldId id="718" r:id="rId23"/>
    <p:sldId id="736" r:id="rId24"/>
    <p:sldId id="737" r:id="rId25"/>
    <p:sldId id="739" r:id="rId26"/>
    <p:sldId id="731" r:id="rId27"/>
    <p:sldId id="740" r:id="rId28"/>
    <p:sldId id="738" r:id="rId29"/>
    <p:sldId id="717" r:id="rId30"/>
    <p:sldId id="693" r:id="rId31"/>
    <p:sldId id="716" r:id="rId32"/>
    <p:sldId id="735" r:id="rId33"/>
  </p:sldIdLst>
  <p:sldSz cx="12192000" cy="6858000"/>
  <p:notesSz cx="6797675" cy="9926638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 loo" initials="gl" lastIdx="3" clrIdx="0">
    <p:extLst>
      <p:ext uri="{19B8F6BF-5375-455C-9EA6-DF929625EA0E}">
        <p15:presenceInfo xmlns:p15="http://schemas.microsoft.com/office/powerpoint/2012/main" userId="34818fd3d30d49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07A"/>
    <a:srgbClr val="4472C4"/>
    <a:srgbClr val="BA956F"/>
    <a:srgbClr val="72867B"/>
    <a:srgbClr val="8D7669"/>
    <a:srgbClr val="C8B8A8"/>
    <a:srgbClr val="AAA48F"/>
    <a:srgbClr val="96B8F5"/>
    <a:srgbClr val="B0916F"/>
    <a:srgbClr val="545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/>
    <p:restoredTop sz="94656"/>
  </p:normalViewPr>
  <p:slideViewPr>
    <p:cSldViewPr snapToGrid="0">
      <p:cViewPr varScale="1">
        <p:scale>
          <a:sx n="148" d="100"/>
          <a:sy n="148" d="100"/>
        </p:scale>
        <p:origin x="6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19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2400" b="1" i="0" u="none" strike="noStrike" kern="1200" baseline="0">
                <a:solidFill>
                  <a:srgbClr val="000099"/>
                </a:solidFill>
                <a:latin typeface="Calibri"/>
              </a:defRPr>
            </a:pPr>
            <a:r>
              <a:rPr lang="sv-SE" sz="2400" b="1" i="0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Most common causes for referral</a:t>
            </a:r>
          </a:p>
        </c:rich>
      </c:tx>
      <c:layout>
        <c:manualLayout>
          <c:xMode val="edge"/>
          <c:yMode val="edge"/>
          <c:x val="0.34288564648355496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Series1</c:v>
          </c:tx>
          <c:dPt>
            <c:idx val="0"/>
            <c:bubble3D val="0"/>
            <c:spPr>
              <a:solidFill>
                <a:srgbClr val="CCCC00"/>
              </a:solidFill>
              <a:ln w="9528">
                <a:solidFill>
                  <a:srgbClr val="993300"/>
                </a:solidFill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3B-4F40-878D-9822C45BE394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23B-4F40-878D-9822C45BE394}"/>
              </c:ext>
            </c:extLst>
          </c:dPt>
          <c:dPt>
            <c:idx val="2"/>
            <c:bubble3D val="0"/>
            <c:spPr>
              <a:solidFill>
                <a:srgbClr val="FFAFAF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3B-4F40-878D-9822C45BE394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 w="9528">
                <a:solidFill>
                  <a:srgbClr val="993300"/>
                </a:solidFill>
                <a:prstDash val="solid"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23B-4F40-878D-9822C45BE394}"/>
              </c:ext>
            </c:extLst>
          </c:dPt>
          <c:dLbls>
            <c:spPr>
              <a:blipFill>
                <a:blip xmlns:r="http://schemas.openxmlformats.org/officeDocument/2006/relationships" r:embed="rId1"/>
                <a:tile/>
              </a:blipFill>
              <a:ln>
                <a:noFill/>
              </a:ln>
              <a:effectLst>
                <a:outerShdw dist="38096" dir="2700000" algn="tl">
                  <a:srgbClr val="000000">
                    <a:alpha val="40000"/>
                  </a:srgbClr>
                </a:outerShdw>
              </a:effectLst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sv-SE" sz="1600" b="1" i="0" u="none" strike="noStrike" kern="1200" baseline="0">
                    <a:solidFill>
                      <a:srgbClr val="FFFFFF"/>
                    </a:solidFill>
                    <a:latin typeface="Calibri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4"/>
              <c:pt idx="0">
                <c:v>Stressrelated problems</c:v>
              </c:pt>
              <c:pt idx="1">
                <c:v>Metabolic syndrome</c:v>
              </c:pt>
              <c:pt idx="2">
                <c:v>Chronic pain</c:v>
              </c:pt>
              <c:pt idx="3">
                <c:v>Other (rehabilitation after oncologic treatment, rheumathoid arthritis, …)</c:v>
              </c:pt>
            </c:strLit>
          </c:cat>
          <c:val>
            <c:numLit>
              <c:formatCode>General</c:formatCode>
              <c:ptCount val="4"/>
              <c:pt idx="0">
                <c:v>40</c:v>
              </c:pt>
              <c:pt idx="1">
                <c:v>30</c:v>
              </c:pt>
              <c:pt idx="2">
                <c:v>10</c:v>
              </c:pt>
              <c:pt idx="3">
                <c:v>20</c:v>
              </c:pt>
            </c:numLit>
          </c:val>
          <c:extLst>
            <c:ext xmlns:c16="http://schemas.microsoft.com/office/drawing/2014/chart" uri="{C3380CC4-5D6E-409C-BE32-E72D297353CC}">
              <c16:uniqueId val="{00000000-023B-4F40-878D-9822C45BE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legend>
      <c:legendPos val="r"/>
      <c:legendEntry>
        <c:idx val="0"/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1600" b="0" i="0" u="none" strike="noStrike" kern="1200" baseline="0">
                <a:solidFill>
                  <a:srgbClr val="404040"/>
                </a:solidFill>
                <a:effectLst/>
                <a:latin typeface="Calibri"/>
              </a:defRPr>
            </a:pPr>
            <a:endParaRPr lang="el-GR"/>
          </a:p>
        </c:txPr>
      </c:legendEntry>
      <c:layout>
        <c:manualLayout>
          <c:xMode val="edge"/>
          <c:yMode val="edge"/>
          <c:x val="0.64441638676949209"/>
          <c:y val="0.12272024820513425"/>
          <c:w val="0.34308333701619087"/>
          <c:h val="0.85417928739144211"/>
        </c:manualLayout>
      </c:layout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sv-SE" sz="1600" b="0" i="0" u="none" strike="noStrike" kern="1200" baseline="0">
              <a:solidFill>
                <a:srgbClr val="404040"/>
              </a:solidFill>
              <a:latin typeface="Calibri"/>
            </a:defRPr>
          </a:pPr>
          <a:endParaRPr lang="el-GR"/>
        </a:p>
      </c:txPr>
    </c:legend>
    <c:plotVisOnly val="1"/>
    <c:dispBlanksAs val="gap"/>
    <c:showDLblsOverMax val="0"/>
  </c:chart>
  <c:spPr>
    <a:noFill/>
    <a:ln w="9528" cap="flat">
      <a:solidFill>
        <a:srgbClr val="BFBFBF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l-G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2000" b="1" i="0" u="none" strike="noStrike" kern="1200" spc="0" baseline="0">
                <a:solidFill>
                  <a:srgbClr val="0000CC"/>
                </a:solidFill>
                <a:latin typeface="Calibri"/>
              </a:defRPr>
            </a:pPr>
            <a:r>
              <a:rPr lang="sv-SE" sz="2000" b="1" i="0" u="none" strike="noStrike" kern="1200" cap="none" spc="0" baseline="0" dirty="0">
                <a:solidFill>
                  <a:srgbClr val="0000CC"/>
                </a:solidFill>
                <a:uFillTx/>
                <a:latin typeface="Calibri"/>
              </a:rPr>
              <a:t>Behavior change techniques (BCTs) - total exposure in hours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6.9444444444444441E-3"/>
          <c:y val="0.16563298337707788"/>
          <c:w val="0.99305555555555558"/>
          <c:h val="0.72642519685039375"/>
        </c:manualLayout>
      </c:layout>
      <c:barChart>
        <c:barDir val="bar"/>
        <c:grouping val="stacked"/>
        <c:varyColors val="0"/>
        <c:ser>
          <c:idx val="0"/>
          <c:order val="0"/>
          <c:tx>
            <c:v>Stress management</c:v>
          </c:tx>
          <c:spPr>
            <a:solidFill>
              <a:srgbClr val="FFDD4B"/>
            </a:solidFill>
            <a:ln w="9528">
              <a:solidFill>
                <a:srgbClr val="FFC000"/>
              </a:solidFill>
              <a:prstDash val="solid"/>
            </a:ln>
          </c:spPr>
          <c:invertIfNegative val="0"/>
          <c:cat>
            <c:strLit>
              <c:ptCount val="35"/>
              <c:pt idx="0">
                <c:v>2.6 Biofeedback</c:v>
              </c:pt>
              <c:pt idx="1">
                <c:v>5.3 Information about social and environmental consequences</c:v>
              </c:pt>
              <c:pt idx="2">
                <c:v>8.6 Generalisation of  target behavior</c:v>
              </c:pt>
              <c:pt idx="3">
                <c:v>11.3  Conserving mental resources</c:v>
              </c:pt>
              <c:pt idx="4">
                <c:v>13.1 Identification of self as a role model</c:v>
              </c:pt>
              <c:pt idx="5">
                <c:v>2.5 Monitoring of outcome of behavior without feedback</c:v>
              </c:pt>
              <c:pt idx="6">
                <c:v>8.4 Habit reversal</c:v>
              </c:pt>
              <c:pt idx="7">
                <c:v>2.3 Self-monitoring of behavior</c:v>
              </c:pt>
              <c:pt idx="8">
                <c:v>10.3 Non-specific reward (positive reinforcement)</c:v>
              </c:pt>
              <c:pt idx="9">
                <c:v>12.5 Adding objects to the environment</c:v>
              </c:pt>
              <c:pt idx="10">
                <c:v>2.7 Feedback on outcomes of behavior</c:v>
              </c:pt>
              <c:pt idx="11">
                <c:v>11.4 Paradoxical instructions</c:v>
              </c:pt>
              <c:pt idx="12">
                <c:v>2.4  Self-monitoring of outcomes of behavior </c:v>
              </c:pt>
              <c:pt idx="13">
                <c:v>1.8 Behavioral contract</c:v>
              </c:pt>
              <c:pt idx="14">
                <c:v>2.2 Feedback on behavior</c:v>
              </c:pt>
              <c:pt idx="15">
                <c:v>7.1 Prompts/cues</c:v>
              </c:pt>
              <c:pt idx="16">
                <c:v>12.2  Restructuring  the social environment</c:v>
              </c:pt>
              <c:pt idx="17">
                <c:v>8.3 Habit formation</c:v>
              </c:pt>
              <c:pt idx="18">
                <c:v>1.3 Goal setting (outcome)</c:v>
              </c:pt>
              <c:pt idx="19">
                <c:v>12.1  Restructuring the physical environment</c:v>
              </c:pt>
              <c:pt idx="20">
                <c:v>15.2 Mental rehearsal of successful performance</c:v>
              </c:pt>
              <c:pt idx="21">
                <c:v>15.4 Self talk</c:v>
              </c:pt>
              <c:pt idx="22">
                <c:v>1.5 Review behavior goals</c:v>
              </c:pt>
              <c:pt idx="23">
                <c:v>5.6  Information about emotional consequences</c:v>
              </c:pt>
              <c:pt idx="24">
                <c:v>1.4 Action planning</c:v>
              </c:pt>
              <c:pt idx="25">
                <c:v>1.1. Goal setting (behavior)</c:v>
              </c:pt>
              <c:pt idx="26">
                <c:v>13.2 Framing/Reframing</c:v>
              </c:pt>
              <c:pt idx="27">
                <c:v>3.1 Social support (unspecified)</c:v>
              </c:pt>
              <c:pt idx="28">
                <c:v>5.1  Information about health consequences</c:v>
              </c:pt>
              <c:pt idx="29">
                <c:v>1.2 Problem-solving</c:v>
              </c:pt>
              <c:pt idx="30">
                <c:v>9.1 Credible source</c:v>
              </c:pt>
              <c:pt idx="31">
                <c:v>11.2 Reduce negative emotions (stress management)</c:v>
              </c:pt>
              <c:pt idx="32">
                <c:v>6.1 Demonstration of the behavior</c:v>
              </c:pt>
              <c:pt idx="33">
                <c:v>4.1  Instruction on how to perform the behavior</c:v>
              </c:pt>
              <c:pt idx="34">
                <c:v>8.1  Behavioral practice / rehearsal</c:v>
              </c:pt>
            </c:strLit>
          </c:cat>
          <c:val>
            <c:numLit>
              <c:formatCode>General</c:formatCode>
              <c:ptCount val="35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1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1</c:v>
              </c:pt>
              <c:pt idx="10">
                <c:v>0</c:v>
              </c:pt>
              <c:pt idx="11">
                <c:v>3</c:v>
              </c:pt>
              <c:pt idx="12">
                <c:v>0</c:v>
              </c:pt>
              <c:pt idx="13">
                <c:v>0</c:v>
              </c:pt>
              <c:pt idx="14">
                <c:v>5</c:v>
              </c:pt>
              <c:pt idx="15">
                <c:v>3</c:v>
              </c:pt>
              <c:pt idx="16">
                <c:v>4</c:v>
              </c:pt>
              <c:pt idx="17">
                <c:v>4.5</c:v>
              </c:pt>
              <c:pt idx="18">
                <c:v>0</c:v>
              </c:pt>
              <c:pt idx="19">
                <c:v>1</c:v>
              </c:pt>
              <c:pt idx="20">
                <c:v>8</c:v>
              </c:pt>
              <c:pt idx="21">
                <c:v>9.75</c:v>
              </c:pt>
              <c:pt idx="22">
                <c:v>1</c:v>
              </c:pt>
              <c:pt idx="23">
                <c:v>6</c:v>
              </c:pt>
              <c:pt idx="24">
                <c:v>3</c:v>
              </c:pt>
              <c:pt idx="25">
                <c:v>4.5</c:v>
              </c:pt>
              <c:pt idx="26">
                <c:v>11</c:v>
              </c:pt>
              <c:pt idx="27">
                <c:v>9.5</c:v>
              </c:pt>
              <c:pt idx="28">
                <c:v>6</c:v>
              </c:pt>
              <c:pt idx="29">
                <c:v>12</c:v>
              </c:pt>
              <c:pt idx="30">
                <c:v>16.25</c:v>
              </c:pt>
              <c:pt idx="31">
                <c:v>28.25</c:v>
              </c:pt>
              <c:pt idx="32">
                <c:v>4.5</c:v>
              </c:pt>
              <c:pt idx="33">
                <c:v>26.25</c:v>
              </c:pt>
              <c:pt idx="34">
                <c:v>23.75</c:v>
              </c:pt>
            </c:numLit>
          </c:val>
          <c:extLst>
            <c:ext xmlns:c16="http://schemas.microsoft.com/office/drawing/2014/chart" uri="{C3380CC4-5D6E-409C-BE32-E72D297353CC}">
              <c16:uniqueId val="{00000000-54FD-534C-9980-629797889EE7}"/>
            </c:ext>
          </c:extLst>
        </c:ser>
        <c:ser>
          <c:idx val="1"/>
          <c:order val="1"/>
          <c:tx>
            <c:v>Physical activity</c:v>
          </c:tx>
          <c:spPr>
            <a:solidFill>
              <a:srgbClr val="FF99FF"/>
            </a:solidFill>
            <a:ln w="9528">
              <a:solidFill>
                <a:srgbClr val="FF0000"/>
              </a:solidFill>
              <a:prstDash val="solid"/>
            </a:ln>
          </c:spPr>
          <c:invertIfNegative val="0"/>
          <c:cat>
            <c:strLit>
              <c:ptCount val="35"/>
              <c:pt idx="0">
                <c:v>2.6 Biofeedback</c:v>
              </c:pt>
              <c:pt idx="1">
                <c:v>5.3 Information about social and environmental consequences</c:v>
              </c:pt>
              <c:pt idx="2">
                <c:v>8.6 Generalisation of  target behavior</c:v>
              </c:pt>
              <c:pt idx="3">
                <c:v>11.3  Conserving mental resources</c:v>
              </c:pt>
              <c:pt idx="4">
                <c:v>13.1 Identification of self as a role model</c:v>
              </c:pt>
              <c:pt idx="5">
                <c:v>2.5 Monitoring of outcome of behavior without feedback</c:v>
              </c:pt>
              <c:pt idx="6">
                <c:v>8.4 Habit reversal</c:v>
              </c:pt>
              <c:pt idx="7">
                <c:v>2.3 Self-monitoring of behavior</c:v>
              </c:pt>
              <c:pt idx="8">
                <c:v>10.3 Non-specific reward (positive reinforcement)</c:v>
              </c:pt>
              <c:pt idx="9">
                <c:v>12.5 Adding objects to the environment</c:v>
              </c:pt>
              <c:pt idx="10">
                <c:v>2.7 Feedback on outcomes of behavior</c:v>
              </c:pt>
              <c:pt idx="11">
                <c:v>11.4 Paradoxical instructions</c:v>
              </c:pt>
              <c:pt idx="12">
                <c:v>2.4  Self-monitoring of outcomes of behavior </c:v>
              </c:pt>
              <c:pt idx="13">
                <c:v>1.8 Behavioral contract</c:v>
              </c:pt>
              <c:pt idx="14">
                <c:v>2.2 Feedback on behavior</c:v>
              </c:pt>
              <c:pt idx="15">
                <c:v>7.1 Prompts/cues</c:v>
              </c:pt>
              <c:pt idx="16">
                <c:v>12.2  Restructuring  the social environment</c:v>
              </c:pt>
              <c:pt idx="17">
                <c:v>8.3 Habit formation</c:v>
              </c:pt>
              <c:pt idx="18">
                <c:v>1.3 Goal setting (outcome)</c:v>
              </c:pt>
              <c:pt idx="19">
                <c:v>12.1  Restructuring the physical environment</c:v>
              </c:pt>
              <c:pt idx="20">
                <c:v>15.2 Mental rehearsal of successful performance</c:v>
              </c:pt>
              <c:pt idx="21">
                <c:v>15.4 Self talk</c:v>
              </c:pt>
              <c:pt idx="22">
                <c:v>1.5 Review behavior goals</c:v>
              </c:pt>
              <c:pt idx="23">
                <c:v>5.6  Information about emotional consequences</c:v>
              </c:pt>
              <c:pt idx="24">
                <c:v>1.4 Action planning</c:v>
              </c:pt>
              <c:pt idx="25">
                <c:v>1.1. Goal setting (behavior)</c:v>
              </c:pt>
              <c:pt idx="26">
                <c:v>13.2 Framing/Reframing</c:v>
              </c:pt>
              <c:pt idx="27">
                <c:v>3.1 Social support (unspecified)</c:v>
              </c:pt>
              <c:pt idx="28">
                <c:v>5.1  Information about health consequences</c:v>
              </c:pt>
              <c:pt idx="29">
                <c:v>1.2 Problem-solving</c:v>
              </c:pt>
              <c:pt idx="30">
                <c:v>9.1 Credible source</c:v>
              </c:pt>
              <c:pt idx="31">
                <c:v>11.2 Reduce negative emotions (stress management)</c:v>
              </c:pt>
              <c:pt idx="32">
                <c:v>6.1 Demonstration of the behavior</c:v>
              </c:pt>
              <c:pt idx="33">
                <c:v>4.1  Instruction on how to perform the behavior</c:v>
              </c:pt>
              <c:pt idx="34">
                <c:v>8.1  Behavioral practice / rehearsal</c:v>
              </c:pt>
            </c:strLit>
          </c:cat>
          <c:val>
            <c:numLit>
              <c:formatCode>General</c:formatCode>
              <c:ptCount val="35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1.75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1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1</c:v>
              </c:pt>
              <c:pt idx="18">
                <c:v>0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1</c:v>
              </c:pt>
              <c:pt idx="24">
                <c:v>1.5</c:v>
              </c:pt>
              <c:pt idx="25">
                <c:v>1.5</c:v>
              </c:pt>
              <c:pt idx="26">
                <c:v>0</c:v>
              </c:pt>
              <c:pt idx="27">
                <c:v>1.5</c:v>
              </c:pt>
              <c:pt idx="28">
                <c:v>7.75</c:v>
              </c:pt>
              <c:pt idx="29">
                <c:v>1.5</c:v>
              </c:pt>
              <c:pt idx="30">
                <c:v>3.25</c:v>
              </c:pt>
              <c:pt idx="31">
                <c:v>0</c:v>
              </c:pt>
              <c:pt idx="32">
                <c:v>39.25</c:v>
              </c:pt>
              <c:pt idx="33">
                <c:v>41.75</c:v>
              </c:pt>
              <c:pt idx="34">
                <c:v>41.5</c:v>
              </c:pt>
            </c:numLit>
          </c:val>
          <c:extLst>
            <c:ext xmlns:c16="http://schemas.microsoft.com/office/drawing/2014/chart" uri="{C3380CC4-5D6E-409C-BE32-E72D297353CC}">
              <c16:uniqueId val="{00000001-54FD-534C-9980-629797889EE7}"/>
            </c:ext>
          </c:extLst>
        </c:ser>
        <c:ser>
          <c:idx val="2"/>
          <c:order val="2"/>
          <c:tx>
            <c:v>Healthy eating</c:v>
          </c:tx>
          <c:spPr>
            <a:solidFill>
              <a:srgbClr val="92D050"/>
            </a:solidFill>
            <a:ln w="9528">
              <a:solidFill>
                <a:srgbClr val="00B050"/>
              </a:solidFill>
              <a:prstDash val="solid"/>
            </a:ln>
          </c:spPr>
          <c:invertIfNegative val="0"/>
          <c:cat>
            <c:strLit>
              <c:ptCount val="35"/>
              <c:pt idx="0">
                <c:v>2.6 Biofeedback</c:v>
              </c:pt>
              <c:pt idx="1">
                <c:v>5.3 Information about social and environmental consequences</c:v>
              </c:pt>
              <c:pt idx="2">
                <c:v>8.6 Generalisation of  target behavior</c:v>
              </c:pt>
              <c:pt idx="3">
                <c:v>11.3  Conserving mental resources</c:v>
              </c:pt>
              <c:pt idx="4">
                <c:v>13.1 Identification of self as a role model</c:v>
              </c:pt>
              <c:pt idx="5">
                <c:v>2.5 Monitoring of outcome of behavior without feedback</c:v>
              </c:pt>
              <c:pt idx="6">
                <c:v>8.4 Habit reversal</c:v>
              </c:pt>
              <c:pt idx="7">
                <c:v>2.3 Self-monitoring of behavior</c:v>
              </c:pt>
              <c:pt idx="8">
                <c:v>10.3 Non-specific reward (positive reinforcement)</c:v>
              </c:pt>
              <c:pt idx="9">
                <c:v>12.5 Adding objects to the environment</c:v>
              </c:pt>
              <c:pt idx="10">
                <c:v>2.7 Feedback on outcomes of behavior</c:v>
              </c:pt>
              <c:pt idx="11">
                <c:v>11.4 Paradoxical instructions</c:v>
              </c:pt>
              <c:pt idx="12">
                <c:v>2.4  Self-monitoring of outcomes of behavior </c:v>
              </c:pt>
              <c:pt idx="13">
                <c:v>1.8 Behavioral contract</c:v>
              </c:pt>
              <c:pt idx="14">
                <c:v>2.2 Feedback on behavior</c:v>
              </c:pt>
              <c:pt idx="15">
                <c:v>7.1 Prompts/cues</c:v>
              </c:pt>
              <c:pt idx="16">
                <c:v>12.2  Restructuring  the social environment</c:v>
              </c:pt>
              <c:pt idx="17">
                <c:v>8.3 Habit formation</c:v>
              </c:pt>
              <c:pt idx="18">
                <c:v>1.3 Goal setting (outcome)</c:v>
              </c:pt>
              <c:pt idx="19">
                <c:v>12.1  Restructuring the physical environment</c:v>
              </c:pt>
              <c:pt idx="20">
                <c:v>15.2 Mental rehearsal of successful performance</c:v>
              </c:pt>
              <c:pt idx="21">
                <c:v>15.4 Self talk</c:v>
              </c:pt>
              <c:pt idx="22">
                <c:v>1.5 Review behavior goals</c:v>
              </c:pt>
              <c:pt idx="23">
                <c:v>5.6  Information about emotional consequences</c:v>
              </c:pt>
              <c:pt idx="24">
                <c:v>1.4 Action planning</c:v>
              </c:pt>
              <c:pt idx="25">
                <c:v>1.1. Goal setting (behavior)</c:v>
              </c:pt>
              <c:pt idx="26">
                <c:v>13.2 Framing/Reframing</c:v>
              </c:pt>
              <c:pt idx="27">
                <c:v>3.1 Social support (unspecified)</c:v>
              </c:pt>
              <c:pt idx="28">
                <c:v>5.1  Information about health consequences</c:v>
              </c:pt>
              <c:pt idx="29">
                <c:v>1.2 Problem-solving</c:v>
              </c:pt>
              <c:pt idx="30">
                <c:v>9.1 Credible source</c:v>
              </c:pt>
              <c:pt idx="31">
                <c:v>11.2 Reduce negative emotions (stress management)</c:v>
              </c:pt>
              <c:pt idx="32">
                <c:v>6.1 Demonstration of the behavior</c:v>
              </c:pt>
              <c:pt idx="33">
                <c:v>4.1  Instruction on how to perform the behavior</c:v>
              </c:pt>
              <c:pt idx="34">
                <c:v>8.1  Behavioral practice / rehearsal</c:v>
              </c:pt>
            </c:strLit>
          </c:cat>
          <c:val>
            <c:numLit>
              <c:formatCode>General</c:formatCode>
              <c:ptCount val="35"/>
              <c:pt idx="0">
                <c:v>0</c:v>
              </c:pt>
              <c:pt idx="1">
                <c:v>1</c:v>
              </c:pt>
              <c:pt idx="2">
                <c:v>0</c:v>
              </c:pt>
              <c:pt idx="3">
                <c:v>0</c:v>
              </c:pt>
              <c:pt idx="4">
                <c:v>1</c:v>
              </c:pt>
              <c:pt idx="5">
                <c:v>0</c:v>
              </c:pt>
              <c:pt idx="6">
                <c:v>0</c:v>
              </c:pt>
              <c:pt idx="7">
                <c:v>1</c:v>
              </c:pt>
              <c:pt idx="8">
                <c:v>0</c:v>
              </c:pt>
              <c:pt idx="9">
                <c:v>0</c:v>
              </c:pt>
              <c:pt idx="10">
                <c:v>1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1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6</c:v>
              </c:pt>
              <c:pt idx="20">
                <c:v>0</c:v>
              </c:pt>
              <c:pt idx="21">
                <c:v>0</c:v>
              </c:pt>
              <c:pt idx="22">
                <c:v>4</c:v>
              </c:pt>
              <c:pt idx="23">
                <c:v>5</c:v>
              </c:pt>
              <c:pt idx="24">
                <c:v>4</c:v>
              </c:pt>
              <c:pt idx="25">
                <c:v>4</c:v>
              </c:pt>
              <c:pt idx="26">
                <c:v>6</c:v>
              </c:pt>
              <c:pt idx="27">
                <c:v>5.5</c:v>
              </c:pt>
              <c:pt idx="28">
                <c:v>3</c:v>
              </c:pt>
              <c:pt idx="29">
                <c:v>6.5</c:v>
              </c:pt>
              <c:pt idx="30">
                <c:v>10.5</c:v>
              </c:pt>
              <c:pt idx="31">
                <c:v>0</c:v>
              </c:pt>
              <c:pt idx="32">
                <c:v>8.5</c:v>
              </c:pt>
              <c:pt idx="33">
                <c:v>13.5</c:v>
              </c:pt>
              <c:pt idx="34">
                <c:v>47.5</c:v>
              </c:pt>
            </c:numLit>
          </c:val>
          <c:extLst>
            <c:ext xmlns:c16="http://schemas.microsoft.com/office/drawing/2014/chart" uri="{C3380CC4-5D6E-409C-BE32-E72D297353CC}">
              <c16:uniqueId val="{00000002-54FD-534C-9980-629797889EE7}"/>
            </c:ext>
          </c:extLst>
        </c:ser>
        <c:ser>
          <c:idx val="3"/>
          <c:order val="3"/>
          <c:tx>
            <c:v>Unspecific Health Promotion</c:v>
          </c:tx>
          <c:spPr>
            <a:solidFill>
              <a:srgbClr val="33CCFF"/>
            </a:solidFill>
            <a:ln w="9528">
              <a:solidFill>
                <a:srgbClr val="0000CC"/>
              </a:solidFill>
              <a:prstDash val="solid"/>
            </a:ln>
          </c:spPr>
          <c:invertIfNegative val="0"/>
          <c:cat>
            <c:strLit>
              <c:ptCount val="35"/>
              <c:pt idx="0">
                <c:v>2.6 Biofeedback</c:v>
              </c:pt>
              <c:pt idx="1">
                <c:v>5.3 Information about social and environmental consequences</c:v>
              </c:pt>
              <c:pt idx="2">
                <c:v>8.6 Generalisation of  target behavior</c:v>
              </c:pt>
              <c:pt idx="3">
                <c:v>11.3  Conserving mental resources</c:v>
              </c:pt>
              <c:pt idx="4">
                <c:v>13.1 Identification of self as a role model</c:v>
              </c:pt>
              <c:pt idx="5">
                <c:v>2.5 Monitoring of outcome of behavior without feedback</c:v>
              </c:pt>
              <c:pt idx="6">
                <c:v>8.4 Habit reversal</c:v>
              </c:pt>
              <c:pt idx="7">
                <c:v>2.3 Self-monitoring of behavior</c:v>
              </c:pt>
              <c:pt idx="8">
                <c:v>10.3 Non-specific reward (positive reinforcement)</c:v>
              </c:pt>
              <c:pt idx="9">
                <c:v>12.5 Adding objects to the environment</c:v>
              </c:pt>
              <c:pt idx="10">
                <c:v>2.7 Feedback on outcomes of behavior</c:v>
              </c:pt>
              <c:pt idx="11">
                <c:v>11.4 Paradoxical instructions</c:v>
              </c:pt>
              <c:pt idx="12">
                <c:v>2.4  Self-monitoring of outcomes of behavior </c:v>
              </c:pt>
              <c:pt idx="13">
                <c:v>1.8 Behavioral contract</c:v>
              </c:pt>
              <c:pt idx="14">
                <c:v>2.2 Feedback on behavior</c:v>
              </c:pt>
              <c:pt idx="15">
                <c:v>7.1 Prompts/cues</c:v>
              </c:pt>
              <c:pt idx="16">
                <c:v>12.2  Restructuring  the social environment</c:v>
              </c:pt>
              <c:pt idx="17">
                <c:v>8.3 Habit formation</c:v>
              </c:pt>
              <c:pt idx="18">
                <c:v>1.3 Goal setting (outcome)</c:v>
              </c:pt>
              <c:pt idx="19">
                <c:v>12.1  Restructuring the physical environment</c:v>
              </c:pt>
              <c:pt idx="20">
                <c:v>15.2 Mental rehearsal of successful performance</c:v>
              </c:pt>
              <c:pt idx="21">
                <c:v>15.4 Self talk</c:v>
              </c:pt>
              <c:pt idx="22">
                <c:v>1.5 Review behavior goals</c:v>
              </c:pt>
              <c:pt idx="23">
                <c:v>5.6  Information about emotional consequences</c:v>
              </c:pt>
              <c:pt idx="24">
                <c:v>1.4 Action planning</c:v>
              </c:pt>
              <c:pt idx="25">
                <c:v>1.1. Goal setting (behavior)</c:v>
              </c:pt>
              <c:pt idx="26">
                <c:v>13.2 Framing/Reframing</c:v>
              </c:pt>
              <c:pt idx="27">
                <c:v>3.1 Social support (unspecified)</c:v>
              </c:pt>
              <c:pt idx="28">
                <c:v>5.1  Information about health consequences</c:v>
              </c:pt>
              <c:pt idx="29">
                <c:v>1.2 Problem-solving</c:v>
              </c:pt>
              <c:pt idx="30">
                <c:v>9.1 Credible source</c:v>
              </c:pt>
              <c:pt idx="31">
                <c:v>11.2 Reduce negative emotions (stress management)</c:v>
              </c:pt>
              <c:pt idx="32">
                <c:v>6.1 Demonstration of the behavior</c:v>
              </c:pt>
              <c:pt idx="33">
                <c:v>4.1  Instruction on how to perform the behavior</c:v>
              </c:pt>
              <c:pt idx="34">
                <c:v>8.1  Behavioral practice / rehearsal</c:v>
              </c:pt>
            </c:strLit>
          </c:cat>
          <c:val>
            <c:numLit>
              <c:formatCode>General</c:formatCode>
              <c:ptCount val="35"/>
              <c:pt idx="0">
                <c:v>1</c:v>
              </c:pt>
              <c:pt idx="1">
                <c:v>0</c:v>
              </c:pt>
              <c:pt idx="2">
                <c:v>1</c:v>
              </c:pt>
              <c:pt idx="3">
                <c:v>0</c:v>
              </c:pt>
              <c:pt idx="4">
                <c:v>0</c:v>
              </c:pt>
              <c:pt idx="5">
                <c:v>1.5</c:v>
              </c:pt>
              <c:pt idx="6">
                <c:v>0</c:v>
              </c:pt>
              <c:pt idx="7">
                <c:v>1</c:v>
              </c:pt>
              <c:pt idx="8">
                <c:v>2</c:v>
              </c:pt>
              <c:pt idx="9">
                <c:v>1</c:v>
              </c:pt>
              <c:pt idx="10">
                <c:v>2</c:v>
              </c:pt>
              <c:pt idx="11">
                <c:v>0</c:v>
              </c:pt>
              <c:pt idx="12">
                <c:v>3</c:v>
              </c:pt>
              <c:pt idx="13">
                <c:v>5</c:v>
              </c:pt>
              <c:pt idx="14">
                <c:v>0</c:v>
              </c:pt>
              <c:pt idx="15">
                <c:v>1</c:v>
              </c:pt>
              <c:pt idx="16">
                <c:v>1</c:v>
              </c:pt>
              <c:pt idx="17">
                <c:v>0</c:v>
              </c:pt>
              <c:pt idx="18">
                <c:v>6</c:v>
              </c:pt>
              <c:pt idx="19">
                <c:v>1</c:v>
              </c:pt>
              <c:pt idx="20">
                <c:v>0</c:v>
              </c:pt>
              <c:pt idx="21">
                <c:v>0</c:v>
              </c:pt>
              <c:pt idx="22">
                <c:v>5</c:v>
              </c:pt>
              <c:pt idx="23">
                <c:v>0</c:v>
              </c:pt>
              <c:pt idx="24">
                <c:v>5</c:v>
              </c:pt>
              <c:pt idx="25">
                <c:v>6</c:v>
              </c:pt>
              <c:pt idx="26">
                <c:v>0</c:v>
              </c:pt>
              <c:pt idx="27">
                <c:v>1</c:v>
              </c:pt>
              <c:pt idx="28">
                <c:v>3.25</c:v>
              </c:pt>
              <c:pt idx="29">
                <c:v>5</c:v>
              </c:pt>
              <c:pt idx="30">
                <c:v>3.5</c:v>
              </c:pt>
              <c:pt idx="31">
                <c:v>6.5</c:v>
              </c:pt>
              <c:pt idx="32">
                <c:v>7.5</c:v>
              </c:pt>
              <c:pt idx="33">
                <c:v>11</c:v>
              </c:pt>
              <c:pt idx="34">
                <c:v>7.5</c:v>
              </c:pt>
            </c:numLit>
          </c:val>
          <c:extLst>
            <c:ext xmlns:c16="http://schemas.microsoft.com/office/drawing/2014/chart" uri="{C3380CC4-5D6E-409C-BE32-E72D297353CC}">
              <c16:uniqueId val="{00000003-54FD-534C-9980-629797889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2665263"/>
        <c:axId val="602839103"/>
      </c:barChart>
      <c:valAx>
        <c:axId val="602839103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1400" b="1" i="0" u="none" strike="noStrike" kern="1200" baseline="0">
                <a:solidFill>
                  <a:srgbClr val="7F7F7F"/>
                </a:solidFill>
                <a:latin typeface="Trebuchet MS" pitchFamily="34"/>
              </a:defRPr>
            </a:pPr>
            <a:endParaRPr lang="el-GR"/>
          </a:p>
        </c:txPr>
        <c:crossAx val="602665263"/>
        <c:crosses val="autoZero"/>
        <c:crossBetween val="between"/>
      </c:valAx>
      <c:catAx>
        <c:axId val="60266526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800" b="1" i="0" u="none" strike="noStrike" kern="1200" baseline="0">
                <a:solidFill>
                  <a:srgbClr val="595959"/>
                </a:solidFill>
                <a:latin typeface="Trebuchet MS" pitchFamily="34"/>
              </a:defRPr>
            </a:pPr>
            <a:endParaRPr lang="el-GR"/>
          </a:p>
        </c:txPr>
        <c:crossAx val="60283910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90131700204141152"/>
          <c:w val="0.98977132545931756"/>
          <c:h val="8.7571157771945171E-2"/>
        </c:manualLayout>
      </c:layout>
      <c:overlay val="0"/>
      <c:spPr>
        <a:solidFill>
          <a:srgbClr val="FFFFFF"/>
        </a:solidFill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sv-SE" sz="1600" b="1" i="0" u="none" strike="noStrike" kern="1200" baseline="0">
              <a:solidFill>
                <a:srgbClr val="7F7F7F"/>
              </a:solidFill>
              <a:latin typeface="Trebuchet MS" pitchFamily="34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l-GR"/>
    </a:p>
  </c:txPr>
  <c:externalData r:id="rId1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16DBF-6A27-4950-B561-B67D5494119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8589DAF-617C-4AF1-B047-FE0CBA338DDA}">
      <dgm:prSet phldrT="[Text]"/>
      <dgm:spPr/>
      <dgm:t>
        <a:bodyPr/>
        <a:lstStyle/>
        <a:p>
          <a:r>
            <a:rPr lang="en-US" dirty="0"/>
            <a:t>Sanatorium</a:t>
          </a:r>
        </a:p>
      </dgm:t>
    </dgm:pt>
    <dgm:pt modelId="{9D8B3040-BD7F-4266-9EA9-958A862F294D}" type="parTrans" cxnId="{4B41C38A-032F-4719-96C2-5BADADF7C038}">
      <dgm:prSet/>
      <dgm:spPr/>
      <dgm:t>
        <a:bodyPr/>
        <a:lstStyle/>
        <a:p>
          <a:endParaRPr lang="en-US"/>
        </a:p>
      </dgm:t>
    </dgm:pt>
    <dgm:pt modelId="{1F2DA908-8BE2-4A59-898D-D96B581B68A2}" type="sibTrans" cxnId="{4B41C38A-032F-4719-96C2-5BADADF7C038}">
      <dgm:prSet/>
      <dgm:spPr/>
      <dgm:t>
        <a:bodyPr/>
        <a:lstStyle/>
        <a:p>
          <a:endParaRPr lang="en-US"/>
        </a:p>
      </dgm:t>
    </dgm:pt>
    <dgm:pt modelId="{96C51420-73CF-4C13-8973-CB5F47570EE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Intensive Lifestyle Modifications clinic</a:t>
          </a:r>
        </a:p>
      </dgm:t>
    </dgm:pt>
    <dgm:pt modelId="{658D0798-91B6-4C20-B766-4DB8A4DBC682}" type="parTrans" cxnId="{DC774D1D-B7C7-4A03-A51A-20E962EC62C3}">
      <dgm:prSet/>
      <dgm:spPr/>
      <dgm:t>
        <a:bodyPr/>
        <a:lstStyle/>
        <a:p>
          <a:endParaRPr lang="en-US"/>
        </a:p>
      </dgm:t>
    </dgm:pt>
    <dgm:pt modelId="{044E420B-9D9C-47B1-AD3D-8AE104A94115}" type="sibTrans" cxnId="{DC774D1D-B7C7-4A03-A51A-20E962EC62C3}">
      <dgm:prSet/>
      <dgm:spPr/>
      <dgm:t>
        <a:bodyPr/>
        <a:lstStyle/>
        <a:p>
          <a:endParaRPr lang="en-US"/>
        </a:p>
      </dgm:t>
    </dgm:pt>
    <dgm:pt modelId="{36E7EABB-87AE-4F1A-A64E-EDD1F0858C96}" type="pres">
      <dgm:prSet presAssocID="{8DF16DBF-6A27-4950-B561-B67D54941191}" presName="linearFlow" presStyleCnt="0">
        <dgm:presLayoutVars>
          <dgm:resizeHandles val="exact"/>
        </dgm:presLayoutVars>
      </dgm:prSet>
      <dgm:spPr/>
    </dgm:pt>
    <dgm:pt modelId="{749B5318-6E81-4658-9180-9DEA818BD634}" type="pres">
      <dgm:prSet presAssocID="{98589DAF-617C-4AF1-B047-FE0CBA338DDA}" presName="node" presStyleLbl="node1" presStyleIdx="0" presStyleCnt="2" custLinFactNeighborX="1117" custLinFactNeighborY="3766">
        <dgm:presLayoutVars>
          <dgm:bulletEnabled val="1"/>
        </dgm:presLayoutVars>
      </dgm:prSet>
      <dgm:spPr/>
    </dgm:pt>
    <dgm:pt modelId="{F637242A-BA03-4603-9FCD-23FD26616B26}" type="pres">
      <dgm:prSet presAssocID="{1F2DA908-8BE2-4A59-898D-D96B581B68A2}" presName="sibTrans" presStyleLbl="sibTrans2D1" presStyleIdx="0" presStyleCnt="1"/>
      <dgm:spPr/>
    </dgm:pt>
    <dgm:pt modelId="{A5525F50-A960-44BF-ACC5-E5DD370007F8}" type="pres">
      <dgm:prSet presAssocID="{1F2DA908-8BE2-4A59-898D-D96B581B68A2}" presName="connectorText" presStyleLbl="sibTrans2D1" presStyleIdx="0" presStyleCnt="1"/>
      <dgm:spPr/>
    </dgm:pt>
    <dgm:pt modelId="{7B6FFFAC-03CC-43EA-97E2-C036DB845938}" type="pres">
      <dgm:prSet presAssocID="{96C51420-73CF-4C13-8973-CB5F47570EEF}" presName="node" presStyleLbl="node1" presStyleIdx="1" presStyleCnt="2">
        <dgm:presLayoutVars>
          <dgm:bulletEnabled val="1"/>
        </dgm:presLayoutVars>
      </dgm:prSet>
      <dgm:spPr/>
    </dgm:pt>
  </dgm:ptLst>
  <dgm:cxnLst>
    <dgm:cxn modelId="{63FBB001-7A64-4CCF-A2F5-9CE14C3C6952}" type="presOf" srcId="{98589DAF-617C-4AF1-B047-FE0CBA338DDA}" destId="{749B5318-6E81-4658-9180-9DEA818BD634}" srcOrd="0" destOrd="0" presId="urn:microsoft.com/office/officeart/2005/8/layout/process2"/>
    <dgm:cxn modelId="{DC774D1D-B7C7-4A03-A51A-20E962EC62C3}" srcId="{8DF16DBF-6A27-4950-B561-B67D54941191}" destId="{96C51420-73CF-4C13-8973-CB5F47570EEF}" srcOrd="1" destOrd="0" parTransId="{658D0798-91B6-4C20-B766-4DB8A4DBC682}" sibTransId="{044E420B-9D9C-47B1-AD3D-8AE104A94115}"/>
    <dgm:cxn modelId="{B9097232-F81B-4E3B-87C3-76FAA428897A}" type="presOf" srcId="{1F2DA908-8BE2-4A59-898D-D96B581B68A2}" destId="{A5525F50-A960-44BF-ACC5-E5DD370007F8}" srcOrd="1" destOrd="0" presId="urn:microsoft.com/office/officeart/2005/8/layout/process2"/>
    <dgm:cxn modelId="{41625E37-7D4D-4CDC-973C-750590171CBD}" type="presOf" srcId="{8DF16DBF-6A27-4950-B561-B67D54941191}" destId="{36E7EABB-87AE-4F1A-A64E-EDD1F0858C96}" srcOrd="0" destOrd="0" presId="urn:microsoft.com/office/officeart/2005/8/layout/process2"/>
    <dgm:cxn modelId="{F65C7A4D-9461-49DE-A707-156673E948E1}" type="presOf" srcId="{1F2DA908-8BE2-4A59-898D-D96B581B68A2}" destId="{F637242A-BA03-4603-9FCD-23FD26616B26}" srcOrd="0" destOrd="0" presId="urn:microsoft.com/office/officeart/2005/8/layout/process2"/>
    <dgm:cxn modelId="{4B41C38A-032F-4719-96C2-5BADADF7C038}" srcId="{8DF16DBF-6A27-4950-B561-B67D54941191}" destId="{98589DAF-617C-4AF1-B047-FE0CBA338DDA}" srcOrd="0" destOrd="0" parTransId="{9D8B3040-BD7F-4266-9EA9-958A862F294D}" sibTransId="{1F2DA908-8BE2-4A59-898D-D96B581B68A2}"/>
    <dgm:cxn modelId="{D23CE0BE-D40A-403D-A835-48AEABD54561}" type="presOf" srcId="{96C51420-73CF-4C13-8973-CB5F47570EEF}" destId="{7B6FFFAC-03CC-43EA-97E2-C036DB845938}" srcOrd="0" destOrd="0" presId="urn:microsoft.com/office/officeart/2005/8/layout/process2"/>
    <dgm:cxn modelId="{7C01B8E6-293C-4032-9B11-7D668C9DA3A1}" type="presParOf" srcId="{36E7EABB-87AE-4F1A-A64E-EDD1F0858C96}" destId="{749B5318-6E81-4658-9180-9DEA818BD634}" srcOrd="0" destOrd="0" presId="urn:microsoft.com/office/officeart/2005/8/layout/process2"/>
    <dgm:cxn modelId="{96CE601B-07BD-4C0F-B86A-21C1D9567C30}" type="presParOf" srcId="{36E7EABB-87AE-4F1A-A64E-EDD1F0858C96}" destId="{F637242A-BA03-4603-9FCD-23FD26616B26}" srcOrd="1" destOrd="0" presId="urn:microsoft.com/office/officeart/2005/8/layout/process2"/>
    <dgm:cxn modelId="{561308B6-E42C-4E98-9488-77219BF65495}" type="presParOf" srcId="{F637242A-BA03-4603-9FCD-23FD26616B26}" destId="{A5525F50-A960-44BF-ACC5-E5DD370007F8}" srcOrd="0" destOrd="0" presId="urn:microsoft.com/office/officeart/2005/8/layout/process2"/>
    <dgm:cxn modelId="{B007A73F-7702-4989-93BB-3EF84E22A547}" type="presParOf" srcId="{36E7EABB-87AE-4F1A-A64E-EDD1F0858C96}" destId="{7B6FFFAC-03CC-43EA-97E2-C036DB8459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16DBF-6A27-4950-B561-B67D5494119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8589DAF-617C-4AF1-B047-FE0CBA338DDA}">
      <dgm:prSet phldrT="[Text]"/>
      <dgm:spPr/>
      <dgm:t>
        <a:bodyPr/>
        <a:lstStyle/>
        <a:p>
          <a:r>
            <a:rPr lang="en-US" dirty="0"/>
            <a:t>Infection</a:t>
          </a:r>
        </a:p>
      </dgm:t>
    </dgm:pt>
    <dgm:pt modelId="{9D8B3040-BD7F-4266-9EA9-958A862F294D}" type="parTrans" cxnId="{4B41C38A-032F-4719-96C2-5BADADF7C038}">
      <dgm:prSet/>
      <dgm:spPr/>
      <dgm:t>
        <a:bodyPr/>
        <a:lstStyle/>
        <a:p>
          <a:endParaRPr lang="en-US"/>
        </a:p>
      </dgm:t>
    </dgm:pt>
    <dgm:pt modelId="{1F2DA908-8BE2-4A59-898D-D96B581B68A2}" type="sibTrans" cxnId="{4B41C38A-032F-4719-96C2-5BADADF7C038}">
      <dgm:prSet/>
      <dgm:spPr/>
      <dgm:t>
        <a:bodyPr/>
        <a:lstStyle/>
        <a:p>
          <a:endParaRPr lang="en-US"/>
        </a:p>
      </dgm:t>
    </dgm:pt>
    <dgm:pt modelId="{96C51420-73CF-4C13-8973-CB5F47570EE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/>
            <a:t>Metaflammation</a:t>
          </a:r>
          <a:endParaRPr lang="en-US" dirty="0"/>
        </a:p>
      </dgm:t>
    </dgm:pt>
    <dgm:pt modelId="{658D0798-91B6-4C20-B766-4DB8A4DBC682}" type="parTrans" cxnId="{DC774D1D-B7C7-4A03-A51A-20E962EC62C3}">
      <dgm:prSet/>
      <dgm:spPr/>
      <dgm:t>
        <a:bodyPr/>
        <a:lstStyle/>
        <a:p>
          <a:endParaRPr lang="en-US"/>
        </a:p>
      </dgm:t>
    </dgm:pt>
    <dgm:pt modelId="{044E420B-9D9C-47B1-AD3D-8AE104A94115}" type="sibTrans" cxnId="{DC774D1D-B7C7-4A03-A51A-20E962EC62C3}">
      <dgm:prSet/>
      <dgm:spPr/>
      <dgm:t>
        <a:bodyPr/>
        <a:lstStyle/>
        <a:p>
          <a:endParaRPr lang="en-US"/>
        </a:p>
      </dgm:t>
    </dgm:pt>
    <dgm:pt modelId="{36E7EABB-87AE-4F1A-A64E-EDD1F0858C96}" type="pres">
      <dgm:prSet presAssocID="{8DF16DBF-6A27-4950-B561-B67D54941191}" presName="linearFlow" presStyleCnt="0">
        <dgm:presLayoutVars>
          <dgm:resizeHandles val="exact"/>
        </dgm:presLayoutVars>
      </dgm:prSet>
      <dgm:spPr/>
    </dgm:pt>
    <dgm:pt modelId="{749B5318-6E81-4658-9180-9DEA818BD634}" type="pres">
      <dgm:prSet presAssocID="{98589DAF-617C-4AF1-B047-FE0CBA338DDA}" presName="node" presStyleLbl="node1" presStyleIdx="0" presStyleCnt="2">
        <dgm:presLayoutVars>
          <dgm:bulletEnabled val="1"/>
        </dgm:presLayoutVars>
      </dgm:prSet>
      <dgm:spPr/>
    </dgm:pt>
    <dgm:pt modelId="{F637242A-BA03-4603-9FCD-23FD26616B26}" type="pres">
      <dgm:prSet presAssocID="{1F2DA908-8BE2-4A59-898D-D96B581B68A2}" presName="sibTrans" presStyleLbl="sibTrans2D1" presStyleIdx="0" presStyleCnt="1"/>
      <dgm:spPr/>
    </dgm:pt>
    <dgm:pt modelId="{A5525F50-A960-44BF-ACC5-E5DD370007F8}" type="pres">
      <dgm:prSet presAssocID="{1F2DA908-8BE2-4A59-898D-D96B581B68A2}" presName="connectorText" presStyleLbl="sibTrans2D1" presStyleIdx="0" presStyleCnt="1"/>
      <dgm:spPr/>
    </dgm:pt>
    <dgm:pt modelId="{7B6FFFAC-03CC-43EA-97E2-C036DB845938}" type="pres">
      <dgm:prSet presAssocID="{96C51420-73CF-4C13-8973-CB5F47570EEF}" presName="node" presStyleLbl="node1" presStyleIdx="1" presStyleCnt="2">
        <dgm:presLayoutVars>
          <dgm:bulletEnabled val="1"/>
        </dgm:presLayoutVars>
      </dgm:prSet>
      <dgm:spPr/>
    </dgm:pt>
  </dgm:ptLst>
  <dgm:cxnLst>
    <dgm:cxn modelId="{63FBB001-7A64-4CCF-A2F5-9CE14C3C6952}" type="presOf" srcId="{98589DAF-617C-4AF1-B047-FE0CBA338DDA}" destId="{749B5318-6E81-4658-9180-9DEA818BD634}" srcOrd="0" destOrd="0" presId="urn:microsoft.com/office/officeart/2005/8/layout/process2"/>
    <dgm:cxn modelId="{DC774D1D-B7C7-4A03-A51A-20E962EC62C3}" srcId="{8DF16DBF-6A27-4950-B561-B67D54941191}" destId="{96C51420-73CF-4C13-8973-CB5F47570EEF}" srcOrd="1" destOrd="0" parTransId="{658D0798-91B6-4C20-B766-4DB8A4DBC682}" sibTransId="{044E420B-9D9C-47B1-AD3D-8AE104A94115}"/>
    <dgm:cxn modelId="{B9097232-F81B-4E3B-87C3-76FAA428897A}" type="presOf" srcId="{1F2DA908-8BE2-4A59-898D-D96B581B68A2}" destId="{A5525F50-A960-44BF-ACC5-E5DD370007F8}" srcOrd="1" destOrd="0" presId="urn:microsoft.com/office/officeart/2005/8/layout/process2"/>
    <dgm:cxn modelId="{41625E37-7D4D-4CDC-973C-750590171CBD}" type="presOf" srcId="{8DF16DBF-6A27-4950-B561-B67D54941191}" destId="{36E7EABB-87AE-4F1A-A64E-EDD1F0858C96}" srcOrd="0" destOrd="0" presId="urn:microsoft.com/office/officeart/2005/8/layout/process2"/>
    <dgm:cxn modelId="{F65C7A4D-9461-49DE-A707-156673E948E1}" type="presOf" srcId="{1F2DA908-8BE2-4A59-898D-D96B581B68A2}" destId="{F637242A-BA03-4603-9FCD-23FD26616B26}" srcOrd="0" destOrd="0" presId="urn:microsoft.com/office/officeart/2005/8/layout/process2"/>
    <dgm:cxn modelId="{4B41C38A-032F-4719-96C2-5BADADF7C038}" srcId="{8DF16DBF-6A27-4950-B561-B67D54941191}" destId="{98589DAF-617C-4AF1-B047-FE0CBA338DDA}" srcOrd="0" destOrd="0" parTransId="{9D8B3040-BD7F-4266-9EA9-958A862F294D}" sibTransId="{1F2DA908-8BE2-4A59-898D-D96B581B68A2}"/>
    <dgm:cxn modelId="{D23CE0BE-D40A-403D-A835-48AEABD54561}" type="presOf" srcId="{96C51420-73CF-4C13-8973-CB5F47570EEF}" destId="{7B6FFFAC-03CC-43EA-97E2-C036DB845938}" srcOrd="0" destOrd="0" presId="urn:microsoft.com/office/officeart/2005/8/layout/process2"/>
    <dgm:cxn modelId="{7C01B8E6-293C-4032-9B11-7D668C9DA3A1}" type="presParOf" srcId="{36E7EABB-87AE-4F1A-A64E-EDD1F0858C96}" destId="{749B5318-6E81-4658-9180-9DEA818BD634}" srcOrd="0" destOrd="0" presId="urn:microsoft.com/office/officeart/2005/8/layout/process2"/>
    <dgm:cxn modelId="{96CE601B-07BD-4C0F-B86A-21C1D9567C30}" type="presParOf" srcId="{36E7EABB-87AE-4F1A-A64E-EDD1F0858C96}" destId="{F637242A-BA03-4603-9FCD-23FD26616B26}" srcOrd="1" destOrd="0" presId="urn:microsoft.com/office/officeart/2005/8/layout/process2"/>
    <dgm:cxn modelId="{561308B6-E42C-4E98-9488-77219BF65495}" type="presParOf" srcId="{F637242A-BA03-4603-9FCD-23FD26616B26}" destId="{A5525F50-A960-44BF-ACC5-E5DD370007F8}" srcOrd="0" destOrd="0" presId="urn:microsoft.com/office/officeart/2005/8/layout/process2"/>
    <dgm:cxn modelId="{B007A73F-7702-4989-93BB-3EF84E22A547}" type="presParOf" srcId="{36E7EABB-87AE-4F1A-A64E-EDD1F0858C96}" destId="{7B6FFFAC-03CC-43EA-97E2-C036DB8459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F16DBF-6A27-4950-B561-B67D5494119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8589DAF-617C-4AF1-B047-FE0CBA338DDA}">
      <dgm:prSet phldrT="[Text]"/>
      <dgm:spPr/>
      <dgm:t>
        <a:bodyPr/>
        <a:lstStyle/>
        <a:p>
          <a:r>
            <a:rPr lang="en-US" dirty="0"/>
            <a:t>Infectious diseases</a:t>
          </a:r>
        </a:p>
      </dgm:t>
    </dgm:pt>
    <dgm:pt modelId="{9D8B3040-BD7F-4266-9EA9-958A862F294D}" type="parTrans" cxnId="{4B41C38A-032F-4719-96C2-5BADADF7C038}">
      <dgm:prSet/>
      <dgm:spPr/>
      <dgm:t>
        <a:bodyPr/>
        <a:lstStyle/>
        <a:p>
          <a:endParaRPr lang="en-US"/>
        </a:p>
      </dgm:t>
    </dgm:pt>
    <dgm:pt modelId="{1F2DA908-8BE2-4A59-898D-D96B581B68A2}" type="sibTrans" cxnId="{4B41C38A-032F-4719-96C2-5BADADF7C038}">
      <dgm:prSet/>
      <dgm:spPr/>
      <dgm:t>
        <a:bodyPr/>
        <a:lstStyle/>
        <a:p>
          <a:endParaRPr lang="en-US"/>
        </a:p>
      </dgm:t>
    </dgm:pt>
    <dgm:pt modelId="{96C51420-73CF-4C13-8973-CB5F47570EE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NCDs</a:t>
          </a:r>
        </a:p>
      </dgm:t>
    </dgm:pt>
    <dgm:pt modelId="{658D0798-91B6-4C20-B766-4DB8A4DBC682}" type="parTrans" cxnId="{DC774D1D-B7C7-4A03-A51A-20E962EC62C3}">
      <dgm:prSet/>
      <dgm:spPr/>
      <dgm:t>
        <a:bodyPr/>
        <a:lstStyle/>
        <a:p>
          <a:endParaRPr lang="en-US"/>
        </a:p>
      </dgm:t>
    </dgm:pt>
    <dgm:pt modelId="{044E420B-9D9C-47B1-AD3D-8AE104A94115}" type="sibTrans" cxnId="{DC774D1D-B7C7-4A03-A51A-20E962EC62C3}">
      <dgm:prSet/>
      <dgm:spPr/>
      <dgm:t>
        <a:bodyPr/>
        <a:lstStyle/>
        <a:p>
          <a:endParaRPr lang="en-US"/>
        </a:p>
      </dgm:t>
    </dgm:pt>
    <dgm:pt modelId="{36E7EABB-87AE-4F1A-A64E-EDD1F0858C96}" type="pres">
      <dgm:prSet presAssocID="{8DF16DBF-6A27-4950-B561-B67D54941191}" presName="linearFlow" presStyleCnt="0">
        <dgm:presLayoutVars>
          <dgm:resizeHandles val="exact"/>
        </dgm:presLayoutVars>
      </dgm:prSet>
      <dgm:spPr/>
    </dgm:pt>
    <dgm:pt modelId="{749B5318-6E81-4658-9180-9DEA818BD634}" type="pres">
      <dgm:prSet presAssocID="{98589DAF-617C-4AF1-B047-FE0CBA338DDA}" presName="node" presStyleLbl="node1" presStyleIdx="0" presStyleCnt="2">
        <dgm:presLayoutVars>
          <dgm:bulletEnabled val="1"/>
        </dgm:presLayoutVars>
      </dgm:prSet>
      <dgm:spPr/>
    </dgm:pt>
    <dgm:pt modelId="{F637242A-BA03-4603-9FCD-23FD26616B26}" type="pres">
      <dgm:prSet presAssocID="{1F2DA908-8BE2-4A59-898D-D96B581B68A2}" presName="sibTrans" presStyleLbl="sibTrans2D1" presStyleIdx="0" presStyleCnt="1"/>
      <dgm:spPr/>
    </dgm:pt>
    <dgm:pt modelId="{A5525F50-A960-44BF-ACC5-E5DD370007F8}" type="pres">
      <dgm:prSet presAssocID="{1F2DA908-8BE2-4A59-898D-D96B581B68A2}" presName="connectorText" presStyleLbl="sibTrans2D1" presStyleIdx="0" presStyleCnt="1"/>
      <dgm:spPr/>
    </dgm:pt>
    <dgm:pt modelId="{7B6FFFAC-03CC-43EA-97E2-C036DB845938}" type="pres">
      <dgm:prSet presAssocID="{96C51420-73CF-4C13-8973-CB5F47570EEF}" presName="node" presStyleLbl="node1" presStyleIdx="1" presStyleCnt="2">
        <dgm:presLayoutVars>
          <dgm:bulletEnabled val="1"/>
        </dgm:presLayoutVars>
      </dgm:prSet>
      <dgm:spPr/>
    </dgm:pt>
  </dgm:ptLst>
  <dgm:cxnLst>
    <dgm:cxn modelId="{63FBB001-7A64-4CCF-A2F5-9CE14C3C6952}" type="presOf" srcId="{98589DAF-617C-4AF1-B047-FE0CBA338DDA}" destId="{749B5318-6E81-4658-9180-9DEA818BD634}" srcOrd="0" destOrd="0" presId="urn:microsoft.com/office/officeart/2005/8/layout/process2"/>
    <dgm:cxn modelId="{DC774D1D-B7C7-4A03-A51A-20E962EC62C3}" srcId="{8DF16DBF-6A27-4950-B561-B67D54941191}" destId="{96C51420-73CF-4C13-8973-CB5F47570EEF}" srcOrd="1" destOrd="0" parTransId="{658D0798-91B6-4C20-B766-4DB8A4DBC682}" sibTransId="{044E420B-9D9C-47B1-AD3D-8AE104A94115}"/>
    <dgm:cxn modelId="{B9097232-F81B-4E3B-87C3-76FAA428897A}" type="presOf" srcId="{1F2DA908-8BE2-4A59-898D-D96B581B68A2}" destId="{A5525F50-A960-44BF-ACC5-E5DD370007F8}" srcOrd="1" destOrd="0" presId="urn:microsoft.com/office/officeart/2005/8/layout/process2"/>
    <dgm:cxn modelId="{41625E37-7D4D-4CDC-973C-750590171CBD}" type="presOf" srcId="{8DF16DBF-6A27-4950-B561-B67D54941191}" destId="{36E7EABB-87AE-4F1A-A64E-EDD1F0858C96}" srcOrd="0" destOrd="0" presId="urn:microsoft.com/office/officeart/2005/8/layout/process2"/>
    <dgm:cxn modelId="{F65C7A4D-9461-49DE-A707-156673E948E1}" type="presOf" srcId="{1F2DA908-8BE2-4A59-898D-D96B581B68A2}" destId="{F637242A-BA03-4603-9FCD-23FD26616B26}" srcOrd="0" destOrd="0" presId="urn:microsoft.com/office/officeart/2005/8/layout/process2"/>
    <dgm:cxn modelId="{4B41C38A-032F-4719-96C2-5BADADF7C038}" srcId="{8DF16DBF-6A27-4950-B561-B67D54941191}" destId="{98589DAF-617C-4AF1-B047-FE0CBA338DDA}" srcOrd="0" destOrd="0" parTransId="{9D8B3040-BD7F-4266-9EA9-958A862F294D}" sibTransId="{1F2DA908-8BE2-4A59-898D-D96B581B68A2}"/>
    <dgm:cxn modelId="{D23CE0BE-D40A-403D-A835-48AEABD54561}" type="presOf" srcId="{96C51420-73CF-4C13-8973-CB5F47570EEF}" destId="{7B6FFFAC-03CC-43EA-97E2-C036DB845938}" srcOrd="0" destOrd="0" presId="urn:microsoft.com/office/officeart/2005/8/layout/process2"/>
    <dgm:cxn modelId="{7C01B8E6-293C-4032-9B11-7D668C9DA3A1}" type="presParOf" srcId="{36E7EABB-87AE-4F1A-A64E-EDD1F0858C96}" destId="{749B5318-6E81-4658-9180-9DEA818BD634}" srcOrd="0" destOrd="0" presId="urn:microsoft.com/office/officeart/2005/8/layout/process2"/>
    <dgm:cxn modelId="{96CE601B-07BD-4C0F-B86A-21C1D9567C30}" type="presParOf" srcId="{36E7EABB-87AE-4F1A-A64E-EDD1F0858C96}" destId="{F637242A-BA03-4603-9FCD-23FD26616B26}" srcOrd="1" destOrd="0" presId="urn:microsoft.com/office/officeart/2005/8/layout/process2"/>
    <dgm:cxn modelId="{561308B6-E42C-4E98-9488-77219BF65495}" type="presParOf" srcId="{F637242A-BA03-4603-9FCD-23FD26616B26}" destId="{A5525F50-A960-44BF-ACC5-E5DD370007F8}" srcOrd="0" destOrd="0" presId="urn:microsoft.com/office/officeart/2005/8/layout/process2"/>
    <dgm:cxn modelId="{B007A73F-7702-4989-93BB-3EF84E22A547}" type="presParOf" srcId="{36E7EABB-87AE-4F1A-A64E-EDD1F0858C96}" destId="{7B6FFFAC-03CC-43EA-97E2-C036DB8459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31A86-0479-40EA-A564-F03D907F88D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7D037BB-5404-4444-8E75-4F08FEDC3E7B}">
      <dgm:prSet phldrT="[Text]" custT="1"/>
      <dgm:spPr/>
      <dgm:t>
        <a:bodyPr/>
        <a:lstStyle/>
        <a:p>
          <a:r>
            <a:rPr lang="en-US" sz="1400" dirty="0"/>
            <a:t>Behavior</a:t>
          </a:r>
        </a:p>
      </dgm:t>
    </dgm:pt>
    <dgm:pt modelId="{A873901B-0375-462B-904E-1625D0C062F8}" type="parTrans" cxnId="{0590C2C0-2D7D-4DDC-9355-5E0B7EF1EB78}">
      <dgm:prSet/>
      <dgm:spPr/>
      <dgm:t>
        <a:bodyPr/>
        <a:lstStyle/>
        <a:p>
          <a:endParaRPr lang="en-US"/>
        </a:p>
      </dgm:t>
    </dgm:pt>
    <dgm:pt modelId="{58AD51F1-530F-4665-8A66-1F27427051A0}" type="sibTrans" cxnId="{0590C2C0-2D7D-4DDC-9355-5E0B7EF1EB78}">
      <dgm:prSet/>
      <dgm:spPr/>
      <dgm:t>
        <a:bodyPr/>
        <a:lstStyle/>
        <a:p>
          <a:endParaRPr lang="en-US"/>
        </a:p>
      </dgm:t>
    </dgm:pt>
    <dgm:pt modelId="{CEE25BE8-577C-40E7-A260-E862BFC0990C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Behavior</a:t>
          </a:r>
        </a:p>
      </dgm:t>
    </dgm:pt>
    <dgm:pt modelId="{037E8CD4-6133-4E9A-9ED4-C2E470B3405D}" type="parTrans" cxnId="{649BF8A4-4A2F-40CF-82BD-E915C1A71E1B}">
      <dgm:prSet/>
      <dgm:spPr/>
      <dgm:t>
        <a:bodyPr/>
        <a:lstStyle/>
        <a:p>
          <a:endParaRPr lang="en-US"/>
        </a:p>
      </dgm:t>
    </dgm:pt>
    <dgm:pt modelId="{B99A8828-1728-4EC4-B18A-6D8DB2E8C7AE}" type="sibTrans" cxnId="{649BF8A4-4A2F-40CF-82BD-E915C1A71E1B}">
      <dgm:prSet/>
      <dgm:spPr/>
      <dgm:t>
        <a:bodyPr/>
        <a:lstStyle/>
        <a:p>
          <a:endParaRPr lang="en-US"/>
        </a:p>
      </dgm:t>
    </dgm:pt>
    <dgm:pt modelId="{58F6D5DC-F97A-484F-A692-66DF25FDE358}" type="pres">
      <dgm:prSet presAssocID="{BF431A86-0479-40EA-A564-F03D907F88D4}" presName="linearFlow" presStyleCnt="0">
        <dgm:presLayoutVars>
          <dgm:resizeHandles val="exact"/>
        </dgm:presLayoutVars>
      </dgm:prSet>
      <dgm:spPr/>
    </dgm:pt>
    <dgm:pt modelId="{0F2FCD0D-CEA5-40CF-916E-F17270D078DD}" type="pres">
      <dgm:prSet presAssocID="{57D037BB-5404-4444-8E75-4F08FEDC3E7B}" presName="node" presStyleLbl="node1" presStyleIdx="0" presStyleCnt="2" custLinFactNeighborX="-28018" custLinFactNeighborY="-61">
        <dgm:presLayoutVars>
          <dgm:bulletEnabled val="1"/>
        </dgm:presLayoutVars>
      </dgm:prSet>
      <dgm:spPr/>
    </dgm:pt>
    <dgm:pt modelId="{CC25F289-C878-4A14-80C1-3FAF563663C6}" type="pres">
      <dgm:prSet presAssocID="{58AD51F1-530F-4665-8A66-1F27427051A0}" presName="sibTrans" presStyleLbl="sibTrans2D1" presStyleIdx="0" presStyleCnt="1"/>
      <dgm:spPr/>
    </dgm:pt>
    <dgm:pt modelId="{5DB493F3-933A-4260-98FE-18C0B3A6290A}" type="pres">
      <dgm:prSet presAssocID="{58AD51F1-530F-4665-8A66-1F27427051A0}" presName="connectorText" presStyleLbl="sibTrans2D1" presStyleIdx="0" presStyleCnt="1"/>
      <dgm:spPr/>
    </dgm:pt>
    <dgm:pt modelId="{DC68AC68-5A8A-4FF2-AF54-B75BA0248C6E}" type="pres">
      <dgm:prSet presAssocID="{CEE25BE8-577C-40E7-A260-E862BFC0990C}" presName="node" presStyleLbl="node1" presStyleIdx="1" presStyleCnt="2">
        <dgm:presLayoutVars>
          <dgm:bulletEnabled val="1"/>
        </dgm:presLayoutVars>
      </dgm:prSet>
      <dgm:spPr/>
    </dgm:pt>
  </dgm:ptLst>
  <dgm:cxnLst>
    <dgm:cxn modelId="{07C9DB45-4DC7-4564-8578-BC1653D55EBE}" type="presOf" srcId="{BF431A86-0479-40EA-A564-F03D907F88D4}" destId="{58F6D5DC-F97A-484F-A692-66DF25FDE358}" srcOrd="0" destOrd="0" presId="urn:microsoft.com/office/officeart/2005/8/layout/process2"/>
    <dgm:cxn modelId="{EA034D49-0475-4ECA-B94A-FC22237D25C9}" type="presOf" srcId="{CEE25BE8-577C-40E7-A260-E862BFC0990C}" destId="{DC68AC68-5A8A-4FF2-AF54-B75BA0248C6E}" srcOrd="0" destOrd="0" presId="urn:microsoft.com/office/officeart/2005/8/layout/process2"/>
    <dgm:cxn modelId="{0CA3E783-D92A-4BAF-A5EA-AB631500C6D0}" type="presOf" srcId="{58AD51F1-530F-4665-8A66-1F27427051A0}" destId="{CC25F289-C878-4A14-80C1-3FAF563663C6}" srcOrd="0" destOrd="0" presId="urn:microsoft.com/office/officeart/2005/8/layout/process2"/>
    <dgm:cxn modelId="{5C2426A0-3C15-45AF-81A7-DD3F3968E17D}" type="presOf" srcId="{57D037BB-5404-4444-8E75-4F08FEDC3E7B}" destId="{0F2FCD0D-CEA5-40CF-916E-F17270D078DD}" srcOrd="0" destOrd="0" presId="urn:microsoft.com/office/officeart/2005/8/layout/process2"/>
    <dgm:cxn modelId="{649BF8A4-4A2F-40CF-82BD-E915C1A71E1B}" srcId="{BF431A86-0479-40EA-A564-F03D907F88D4}" destId="{CEE25BE8-577C-40E7-A260-E862BFC0990C}" srcOrd="1" destOrd="0" parTransId="{037E8CD4-6133-4E9A-9ED4-C2E470B3405D}" sibTransId="{B99A8828-1728-4EC4-B18A-6D8DB2E8C7AE}"/>
    <dgm:cxn modelId="{0590C2C0-2D7D-4DDC-9355-5E0B7EF1EB78}" srcId="{BF431A86-0479-40EA-A564-F03D907F88D4}" destId="{57D037BB-5404-4444-8E75-4F08FEDC3E7B}" srcOrd="0" destOrd="0" parTransId="{A873901B-0375-462B-904E-1625D0C062F8}" sibTransId="{58AD51F1-530F-4665-8A66-1F27427051A0}"/>
    <dgm:cxn modelId="{F6CD94EE-9683-4BE3-8596-685E49255D25}" type="presOf" srcId="{58AD51F1-530F-4665-8A66-1F27427051A0}" destId="{5DB493F3-933A-4260-98FE-18C0B3A6290A}" srcOrd="1" destOrd="0" presId="urn:microsoft.com/office/officeart/2005/8/layout/process2"/>
    <dgm:cxn modelId="{8EB65771-C5D3-4426-89A8-5A673CA15ADB}" type="presParOf" srcId="{58F6D5DC-F97A-484F-A692-66DF25FDE358}" destId="{0F2FCD0D-CEA5-40CF-916E-F17270D078DD}" srcOrd="0" destOrd="0" presId="urn:microsoft.com/office/officeart/2005/8/layout/process2"/>
    <dgm:cxn modelId="{8273917C-4F81-4A07-9343-2F0E4584E5EF}" type="presParOf" srcId="{58F6D5DC-F97A-484F-A692-66DF25FDE358}" destId="{CC25F289-C878-4A14-80C1-3FAF563663C6}" srcOrd="1" destOrd="0" presId="urn:microsoft.com/office/officeart/2005/8/layout/process2"/>
    <dgm:cxn modelId="{E205D868-0824-4177-8208-23A152F25CF7}" type="presParOf" srcId="{CC25F289-C878-4A14-80C1-3FAF563663C6}" destId="{5DB493F3-933A-4260-98FE-18C0B3A6290A}" srcOrd="0" destOrd="0" presId="urn:microsoft.com/office/officeart/2005/8/layout/process2"/>
    <dgm:cxn modelId="{A1EA6522-CA58-4529-877D-4C1A32D09C79}" type="presParOf" srcId="{58F6D5DC-F97A-484F-A692-66DF25FDE358}" destId="{DC68AC68-5A8A-4FF2-AF54-B75BA0248C6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31A86-0479-40EA-A564-F03D907F88D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7D037BB-5404-4444-8E75-4F08FEDC3E7B}">
      <dgm:prSet phldrT="[Text]" custT="1"/>
      <dgm:spPr/>
      <dgm:t>
        <a:bodyPr/>
        <a:lstStyle/>
        <a:p>
          <a:r>
            <a:rPr lang="en-US" sz="1600" b="1" dirty="0"/>
            <a:t>Weak role </a:t>
          </a:r>
          <a:r>
            <a:rPr lang="en-US" sz="2400" dirty="0"/>
            <a:t>of patient in his Treatment</a:t>
          </a:r>
        </a:p>
      </dgm:t>
    </dgm:pt>
    <dgm:pt modelId="{A873901B-0375-462B-904E-1625D0C062F8}" type="parTrans" cxnId="{0590C2C0-2D7D-4DDC-9355-5E0B7EF1EB78}">
      <dgm:prSet/>
      <dgm:spPr/>
      <dgm:t>
        <a:bodyPr/>
        <a:lstStyle/>
        <a:p>
          <a:endParaRPr lang="en-US"/>
        </a:p>
      </dgm:t>
    </dgm:pt>
    <dgm:pt modelId="{58AD51F1-530F-4665-8A66-1F27427051A0}" type="sibTrans" cxnId="{0590C2C0-2D7D-4DDC-9355-5E0B7EF1EB78}">
      <dgm:prSet/>
      <dgm:spPr/>
      <dgm:t>
        <a:bodyPr/>
        <a:lstStyle/>
        <a:p>
          <a:endParaRPr lang="en-US"/>
        </a:p>
      </dgm:t>
    </dgm:pt>
    <dgm:pt modelId="{CEE25BE8-577C-40E7-A260-E862BFC0990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/>
            <a:t>Strong role </a:t>
          </a:r>
          <a:r>
            <a:rPr lang="en-US" sz="1600" dirty="0"/>
            <a:t>of patient in Treatment</a:t>
          </a:r>
        </a:p>
      </dgm:t>
    </dgm:pt>
    <dgm:pt modelId="{037E8CD4-6133-4E9A-9ED4-C2E470B3405D}" type="parTrans" cxnId="{649BF8A4-4A2F-40CF-82BD-E915C1A71E1B}">
      <dgm:prSet/>
      <dgm:spPr/>
      <dgm:t>
        <a:bodyPr/>
        <a:lstStyle/>
        <a:p>
          <a:endParaRPr lang="en-US"/>
        </a:p>
      </dgm:t>
    </dgm:pt>
    <dgm:pt modelId="{B99A8828-1728-4EC4-B18A-6D8DB2E8C7AE}" type="sibTrans" cxnId="{649BF8A4-4A2F-40CF-82BD-E915C1A71E1B}">
      <dgm:prSet/>
      <dgm:spPr/>
      <dgm:t>
        <a:bodyPr/>
        <a:lstStyle/>
        <a:p>
          <a:endParaRPr lang="en-US"/>
        </a:p>
      </dgm:t>
    </dgm:pt>
    <dgm:pt modelId="{58F6D5DC-F97A-484F-A692-66DF25FDE358}" type="pres">
      <dgm:prSet presAssocID="{BF431A86-0479-40EA-A564-F03D907F88D4}" presName="linearFlow" presStyleCnt="0">
        <dgm:presLayoutVars>
          <dgm:resizeHandles val="exact"/>
        </dgm:presLayoutVars>
      </dgm:prSet>
      <dgm:spPr/>
    </dgm:pt>
    <dgm:pt modelId="{0F2FCD0D-CEA5-40CF-916E-F17270D078DD}" type="pres">
      <dgm:prSet presAssocID="{57D037BB-5404-4444-8E75-4F08FEDC3E7B}" presName="node" presStyleLbl="node1" presStyleIdx="0" presStyleCnt="2">
        <dgm:presLayoutVars>
          <dgm:bulletEnabled val="1"/>
        </dgm:presLayoutVars>
      </dgm:prSet>
      <dgm:spPr/>
    </dgm:pt>
    <dgm:pt modelId="{CC25F289-C878-4A14-80C1-3FAF563663C6}" type="pres">
      <dgm:prSet presAssocID="{58AD51F1-530F-4665-8A66-1F27427051A0}" presName="sibTrans" presStyleLbl="sibTrans2D1" presStyleIdx="0" presStyleCnt="1"/>
      <dgm:spPr/>
    </dgm:pt>
    <dgm:pt modelId="{5DB493F3-933A-4260-98FE-18C0B3A6290A}" type="pres">
      <dgm:prSet presAssocID="{58AD51F1-530F-4665-8A66-1F27427051A0}" presName="connectorText" presStyleLbl="sibTrans2D1" presStyleIdx="0" presStyleCnt="1"/>
      <dgm:spPr/>
    </dgm:pt>
    <dgm:pt modelId="{DC68AC68-5A8A-4FF2-AF54-B75BA0248C6E}" type="pres">
      <dgm:prSet presAssocID="{CEE25BE8-577C-40E7-A260-E862BFC0990C}" presName="node" presStyleLbl="node1" presStyleIdx="1" presStyleCnt="2">
        <dgm:presLayoutVars>
          <dgm:bulletEnabled val="1"/>
        </dgm:presLayoutVars>
      </dgm:prSet>
      <dgm:spPr/>
    </dgm:pt>
  </dgm:ptLst>
  <dgm:cxnLst>
    <dgm:cxn modelId="{07C9DB45-4DC7-4564-8578-BC1653D55EBE}" type="presOf" srcId="{BF431A86-0479-40EA-A564-F03D907F88D4}" destId="{58F6D5DC-F97A-484F-A692-66DF25FDE358}" srcOrd="0" destOrd="0" presId="urn:microsoft.com/office/officeart/2005/8/layout/process2"/>
    <dgm:cxn modelId="{EA034D49-0475-4ECA-B94A-FC22237D25C9}" type="presOf" srcId="{CEE25BE8-577C-40E7-A260-E862BFC0990C}" destId="{DC68AC68-5A8A-4FF2-AF54-B75BA0248C6E}" srcOrd="0" destOrd="0" presId="urn:microsoft.com/office/officeart/2005/8/layout/process2"/>
    <dgm:cxn modelId="{0CA3E783-D92A-4BAF-A5EA-AB631500C6D0}" type="presOf" srcId="{58AD51F1-530F-4665-8A66-1F27427051A0}" destId="{CC25F289-C878-4A14-80C1-3FAF563663C6}" srcOrd="0" destOrd="0" presId="urn:microsoft.com/office/officeart/2005/8/layout/process2"/>
    <dgm:cxn modelId="{5C2426A0-3C15-45AF-81A7-DD3F3968E17D}" type="presOf" srcId="{57D037BB-5404-4444-8E75-4F08FEDC3E7B}" destId="{0F2FCD0D-CEA5-40CF-916E-F17270D078DD}" srcOrd="0" destOrd="0" presId="urn:microsoft.com/office/officeart/2005/8/layout/process2"/>
    <dgm:cxn modelId="{649BF8A4-4A2F-40CF-82BD-E915C1A71E1B}" srcId="{BF431A86-0479-40EA-A564-F03D907F88D4}" destId="{CEE25BE8-577C-40E7-A260-E862BFC0990C}" srcOrd="1" destOrd="0" parTransId="{037E8CD4-6133-4E9A-9ED4-C2E470B3405D}" sibTransId="{B99A8828-1728-4EC4-B18A-6D8DB2E8C7AE}"/>
    <dgm:cxn modelId="{0590C2C0-2D7D-4DDC-9355-5E0B7EF1EB78}" srcId="{BF431A86-0479-40EA-A564-F03D907F88D4}" destId="{57D037BB-5404-4444-8E75-4F08FEDC3E7B}" srcOrd="0" destOrd="0" parTransId="{A873901B-0375-462B-904E-1625D0C062F8}" sibTransId="{58AD51F1-530F-4665-8A66-1F27427051A0}"/>
    <dgm:cxn modelId="{F6CD94EE-9683-4BE3-8596-685E49255D25}" type="presOf" srcId="{58AD51F1-530F-4665-8A66-1F27427051A0}" destId="{5DB493F3-933A-4260-98FE-18C0B3A6290A}" srcOrd="1" destOrd="0" presId="urn:microsoft.com/office/officeart/2005/8/layout/process2"/>
    <dgm:cxn modelId="{8EB65771-C5D3-4426-89A8-5A673CA15ADB}" type="presParOf" srcId="{58F6D5DC-F97A-484F-A692-66DF25FDE358}" destId="{0F2FCD0D-CEA5-40CF-916E-F17270D078DD}" srcOrd="0" destOrd="0" presId="urn:microsoft.com/office/officeart/2005/8/layout/process2"/>
    <dgm:cxn modelId="{8273917C-4F81-4A07-9343-2F0E4584E5EF}" type="presParOf" srcId="{58F6D5DC-F97A-484F-A692-66DF25FDE358}" destId="{CC25F289-C878-4A14-80C1-3FAF563663C6}" srcOrd="1" destOrd="0" presId="urn:microsoft.com/office/officeart/2005/8/layout/process2"/>
    <dgm:cxn modelId="{E205D868-0824-4177-8208-23A152F25CF7}" type="presParOf" srcId="{CC25F289-C878-4A14-80C1-3FAF563663C6}" destId="{5DB493F3-933A-4260-98FE-18C0B3A6290A}" srcOrd="0" destOrd="0" presId="urn:microsoft.com/office/officeart/2005/8/layout/process2"/>
    <dgm:cxn modelId="{A1EA6522-CA58-4529-877D-4C1A32D09C79}" type="presParOf" srcId="{58F6D5DC-F97A-484F-A692-66DF25FDE358}" destId="{DC68AC68-5A8A-4FF2-AF54-B75BA0248C6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431A86-0479-40EA-A564-F03D907F88D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7D037BB-5404-4444-8E75-4F08FEDC3E7B}">
      <dgm:prSet phldrT="[Text]"/>
      <dgm:spPr/>
      <dgm:t>
        <a:bodyPr/>
        <a:lstStyle/>
        <a:p>
          <a:r>
            <a:rPr lang="en-US" dirty="0"/>
            <a:t>Germ Theory</a:t>
          </a:r>
        </a:p>
      </dgm:t>
    </dgm:pt>
    <dgm:pt modelId="{A873901B-0375-462B-904E-1625D0C062F8}" type="parTrans" cxnId="{0590C2C0-2D7D-4DDC-9355-5E0B7EF1EB78}">
      <dgm:prSet/>
      <dgm:spPr/>
      <dgm:t>
        <a:bodyPr/>
        <a:lstStyle/>
        <a:p>
          <a:endParaRPr lang="en-US"/>
        </a:p>
      </dgm:t>
    </dgm:pt>
    <dgm:pt modelId="{58AD51F1-530F-4665-8A66-1F27427051A0}" type="sibTrans" cxnId="{0590C2C0-2D7D-4DDC-9355-5E0B7EF1EB78}">
      <dgm:prSet/>
      <dgm:spPr/>
      <dgm:t>
        <a:bodyPr/>
        <a:lstStyle/>
        <a:p>
          <a:endParaRPr lang="en-US"/>
        </a:p>
      </dgm:t>
    </dgm:pt>
    <dgm:pt modelId="{CEE25BE8-577C-40E7-A260-E862BFC0990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/>
            <a:t>Anthropogens</a:t>
          </a:r>
          <a:endParaRPr lang="en-US" dirty="0"/>
        </a:p>
      </dgm:t>
    </dgm:pt>
    <dgm:pt modelId="{037E8CD4-6133-4E9A-9ED4-C2E470B3405D}" type="parTrans" cxnId="{649BF8A4-4A2F-40CF-82BD-E915C1A71E1B}">
      <dgm:prSet/>
      <dgm:spPr/>
      <dgm:t>
        <a:bodyPr/>
        <a:lstStyle/>
        <a:p>
          <a:endParaRPr lang="en-US"/>
        </a:p>
      </dgm:t>
    </dgm:pt>
    <dgm:pt modelId="{B99A8828-1728-4EC4-B18A-6D8DB2E8C7AE}" type="sibTrans" cxnId="{649BF8A4-4A2F-40CF-82BD-E915C1A71E1B}">
      <dgm:prSet/>
      <dgm:spPr/>
      <dgm:t>
        <a:bodyPr/>
        <a:lstStyle/>
        <a:p>
          <a:endParaRPr lang="en-US"/>
        </a:p>
      </dgm:t>
    </dgm:pt>
    <dgm:pt modelId="{58F6D5DC-F97A-484F-A692-66DF25FDE358}" type="pres">
      <dgm:prSet presAssocID="{BF431A86-0479-40EA-A564-F03D907F88D4}" presName="linearFlow" presStyleCnt="0">
        <dgm:presLayoutVars>
          <dgm:resizeHandles val="exact"/>
        </dgm:presLayoutVars>
      </dgm:prSet>
      <dgm:spPr/>
    </dgm:pt>
    <dgm:pt modelId="{0F2FCD0D-CEA5-40CF-916E-F17270D078DD}" type="pres">
      <dgm:prSet presAssocID="{57D037BB-5404-4444-8E75-4F08FEDC3E7B}" presName="node" presStyleLbl="node1" presStyleIdx="0" presStyleCnt="2" custLinFactNeighborX="-30160" custLinFactNeighborY="-19760">
        <dgm:presLayoutVars>
          <dgm:bulletEnabled val="1"/>
        </dgm:presLayoutVars>
      </dgm:prSet>
      <dgm:spPr/>
    </dgm:pt>
    <dgm:pt modelId="{CC25F289-C878-4A14-80C1-3FAF563663C6}" type="pres">
      <dgm:prSet presAssocID="{58AD51F1-530F-4665-8A66-1F27427051A0}" presName="sibTrans" presStyleLbl="sibTrans2D1" presStyleIdx="0" presStyleCnt="1"/>
      <dgm:spPr/>
    </dgm:pt>
    <dgm:pt modelId="{5DB493F3-933A-4260-98FE-18C0B3A6290A}" type="pres">
      <dgm:prSet presAssocID="{58AD51F1-530F-4665-8A66-1F27427051A0}" presName="connectorText" presStyleLbl="sibTrans2D1" presStyleIdx="0" presStyleCnt="1"/>
      <dgm:spPr/>
    </dgm:pt>
    <dgm:pt modelId="{DC68AC68-5A8A-4FF2-AF54-B75BA0248C6E}" type="pres">
      <dgm:prSet presAssocID="{CEE25BE8-577C-40E7-A260-E862BFC0990C}" presName="node" presStyleLbl="node1" presStyleIdx="1" presStyleCnt="2">
        <dgm:presLayoutVars>
          <dgm:bulletEnabled val="1"/>
        </dgm:presLayoutVars>
      </dgm:prSet>
      <dgm:spPr/>
    </dgm:pt>
  </dgm:ptLst>
  <dgm:cxnLst>
    <dgm:cxn modelId="{07C9DB45-4DC7-4564-8578-BC1653D55EBE}" type="presOf" srcId="{BF431A86-0479-40EA-A564-F03D907F88D4}" destId="{58F6D5DC-F97A-484F-A692-66DF25FDE358}" srcOrd="0" destOrd="0" presId="urn:microsoft.com/office/officeart/2005/8/layout/process2"/>
    <dgm:cxn modelId="{EA034D49-0475-4ECA-B94A-FC22237D25C9}" type="presOf" srcId="{CEE25BE8-577C-40E7-A260-E862BFC0990C}" destId="{DC68AC68-5A8A-4FF2-AF54-B75BA0248C6E}" srcOrd="0" destOrd="0" presId="urn:microsoft.com/office/officeart/2005/8/layout/process2"/>
    <dgm:cxn modelId="{0CA3E783-D92A-4BAF-A5EA-AB631500C6D0}" type="presOf" srcId="{58AD51F1-530F-4665-8A66-1F27427051A0}" destId="{CC25F289-C878-4A14-80C1-3FAF563663C6}" srcOrd="0" destOrd="0" presId="urn:microsoft.com/office/officeart/2005/8/layout/process2"/>
    <dgm:cxn modelId="{5C2426A0-3C15-45AF-81A7-DD3F3968E17D}" type="presOf" srcId="{57D037BB-5404-4444-8E75-4F08FEDC3E7B}" destId="{0F2FCD0D-CEA5-40CF-916E-F17270D078DD}" srcOrd="0" destOrd="0" presId="urn:microsoft.com/office/officeart/2005/8/layout/process2"/>
    <dgm:cxn modelId="{649BF8A4-4A2F-40CF-82BD-E915C1A71E1B}" srcId="{BF431A86-0479-40EA-A564-F03D907F88D4}" destId="{CEE25BE8-577C-40E7-A260-E862BFC0990C}" srcOrd="1" destOrd="0" parTransId="{037E8CD4-6133-4E9A-9ED4-C2E470B3405D}" sibTransId="{B99A8828-1728-4EC4-B18A-6D8DB2E8C7AE}"/>
    <dgm:cxn modelId="{0590C2C0-2D7D-4DDC-9355-5E0B7EF1EB78}" srcId="{BF431A86-0479-40EA-A564-F03D907F88D4}" destId="{57D037BB-5404-4444-8E75-4F08FEDC3E7B}" srcOrd="0" destOrd="0" parTransId="{A873901B-0375-462B-904E-1625D0C062F8}" sibTransId="{58AD51F1-530F-4665-8A66-1F27427051A0}"/>
    <dgm:cxn modelId="{F6CD94EE-9683-4BE3-8596-685E49255D25}" type="presOf" srcId="{58AD51F1-530F-4665-8A66-1F27427051A0}" destId="{5DB493F3-933A-4260-98FE-18C0B3A6290A}" srcOrd="1" destOrd="0" presId="urn:microsoft.com/office/officeart/2005/8/layout/process2"/>
    <dgm:cxn modelId="{8EB65771-C5D3-4426-89A8-5A673CA15ADB}" type="presParOf" srcId="{58F6D5DC-F97A-484F-A692-66DF25FDE358}" destId="{0F2FCD0D-CEA5-40CF-916E-F17270D078DD}" srcOrd="0" destOrd="0" presId="urn:microsoft.com/office/officeart/2005/8/layout/process2"/>
    <dgm:cxn modelId="{8273917C-4F81-4A07-9343-2F0E4584E5EF}" type="presParOf" srcId="{58F6D5DC-F97A-484F-A692-66DF25FDE358}" destId="{CC25F289-C878-4A14-80C1-3FAF563663C6}" srcOrd="1" destOrd="0" presId="urn:microsoft.com/office/officeart/2005/8/layout/process2"/>
    <dgm:cxn modelId="{E205D868-0824-4177-8208-23A152F25CF7}" type="presParOf" srcId="{CC25F289-C878-4A14-80C1-3FAF563663C6}" destId="{5DB493F3-933A-4260-98FE-18C0B3A6290A}" srcOrd="0" destOrd="0" presId="urn:microsoft.com/office/officeart/2005/8/layout/process2"/>
    <dgm:cxn modelId="{A1EA6522-CA58-4529-877D-4C1A32D09C79}" type="presParOf" srcId="{58F6D5DC-F97A-484F-A692-66DF25FDE358}" destId="{DC68AC68-5A8A-4FF2-AF54-B75BA0248C6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A02DE2-463F-4166-8C96-55407355D5E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96417F-89C8-41BA-86EC-D45C4096E18E}">
      <dgm:prSet/>
      <dgm:spPr/>
      <dgm:t>
        <a:bodyPr/>
        <a:lstStyle/>
        <a:p>
          <a:endParaRPr lang="en-US"/>
        </a:p>
      </dgm:t>
    </dgm:pt>
    <dgm:pt modelId="{264FD291-237B-43C1-BA26-705FC1F6AA28}" type="parTrans" cxnId="{8CCF8B9E-7BB0-473A-9EF7-B6AB5ED587F1}">
      <dgm:prSet/>
      <dgm:spPr/>
      <dgm:t>
        <a:bodyPr/>
        <a:lstStyle/>
        <a:p>
          <a:endParaRPr lang="en-US"/>
        </a:p>
      </dgm:t>
    </dgm:pt>
    <dgm:pt modelId="{E0AF0252-5BEC-4962-A775-DC0DBF2BB361}" type="sibTrans" cxnId="{8CCF8B9E-7BB0-473A-9EF7-B6AB5ED587F1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A017BFE5-3E9A-4122-B7BA-AFCAADCF1B50}">
      <dgm:prSet phldrT="[Text]"/>
      <dgm:spPr/>
      <dgm:t>
        <a:bodyPr/>
        <a:lstStyle/>
        <a:p>
          <a:r>
            <a:rPr lang="en-US" dirty="0"/>
            <a:t>Intensive  LS Modifications CLINIC</a:t>
          </a:r>
        </a:p>
      </dgm:t>
    </dgm:pt>
    <dgm:pt modelId="{450E033D-9825-4233-AD9F-D5EC80A21A0C}" type="parTrans" cxnId="{5A6BB7FC-3354-476C-86C9-D18110EE9A10}">
      <dgm:prSet/>
      <dgm:spPr/>
      <dgm:t>
        <a:bodyPr/>
        <a:lstStyle/>
        <a:p>
          <a:endParaRPr lang="en-US"/>
        </a:p>
      </dgm:t>
    </dgm:pt>
    <dgm:pt modelId="{0CD4DA56-B02D-4003-8CC5-A189A64BAE8E}" type="sibTrans" cxnId="{5A6BB7FC-3354-476C-86C9-D18110EE9A10}">
      <dgm:prSet/>
      <dgm:spPr>
        <a:blipFill>
          <a:blip xmlns:r="http://schemas.openxmlformats.org/officeDocument/2006/relationships"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63386344-EE0D-49E4-8828-06F50242102D}">
      <dgm:prSet phldrT="[Text]"/>
      <dgm:spPr/>
      <dgm:t>
        <a:bodyPr/>
        <a:lstStyle/>
        <a:p>
          <a:r>
            <a:rPr lang="en-US" dirty="0"/>
            <a:t>History, Architecture, Art, Environment</a:t>
          </a:r>
        </a:p>
      </dgm:t>
    </dgm:pt>
    <dgm:pt modelId="{A04FFA7A-2E04-412B-8021-BCC2667DCC29}" type="parTrans" cxnId="{363D2695-8575-446C-AD15-C2B9DB0682F0}">
      <dgm:prSet/>
      <dgm:spPr/>
      <dgm:t>
        <a:bodyPr/>
        <a:lstStyle/>
        <a:p>
          <a:endParaRPr lang="en-US"/>
        </a:p>
      </dgm:t>
    </dgm:pt>
    <dgm:pt modelId="{86892DAC-502C-41A3-8868-4B31F90FAA89}" type="sibTrans" cxnId="{363D2695-8575-446C-AD15-C2B9DB0682F0}">
      <dgm:prSet/>
      <dgm:spPr>
        <a:blipFill>
          <a:blip xmlns:r="http://schemas.openxmlformats.org/officeDocument/2006/relationships"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rchitecture with solid fill"/>
        </a:ext>
      </dgm:extLst>
    </dgm:pt>
    <dgm:pt modelId="{471C3E15-3156-49C6-BD72-FEA2694EEC0F}">
      <dgm:prSet phldrT="[Text]"/>
      <dgm:spPr/>
      <dgm:t>
        <a:bodyPr/>
        <a:lstStyle/>
        <a:p>
          <a:r>
            <a:rPr lang="en-US" dirty="0"/>
            <a:t>Health promotion in Community</a:t>
          </a:r>
        </a:p>
      </dgm:t>
    </dgm:pt>
    <dgm:pt modelId="{8152F681-A08B-4A35-B911-FF609E4F06F3}" type="parTrans" cxnId="{686DEC5A-890F-4A92-8A5A-D394D25BBF66}">
      <dgm:prSet/>
      <dgm:spPr/>
      <dgm:t>
        <a:bodyPr/>
        <a:lstStyle/>
        <a:p>
          <a:endParaRPr lang="en-US"/>
        </a:p>
      </dgm:t>
    </dgm:pt>
    <dgm:pt modelId="{88760E8B-8EC6-480C-800B-7E907B70F19D}" type="sibTrans" cxnId="{686DEC5A-890F-4A92-8A5A-D394D25BBF66}">
      <dgm:prSet/>
      <dgm:spPr>
        <a:blipFill>
          <a:blip xmlns:r="http://schemas.openxmlformats.org/officeDocument/2006/relationships"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Yoga with solid fill"/>
        </a:ext>
      </dgm:extLst>
    </dgm:pt>
    <dgm:pt modelId="{6242D502-0FAA-4FD2-BE15-F038C71FE0FE}">
      <dgm:prSet/>
      <dgm:spPr/>
      <dgm:t>
        <a:bodyPr/>
        <a:lstStyle/>
        <a:p>
          <a:endParaRPr lang="en-US" dirty="0"/>
        </a:p>
      </dgm:t>
    </dgm:pt>
    <dgm:pt modelId="{E06E8A7C-AF76-460E-87DE-56B8A629883A}" type="parTrans" cxnId="{8E69FD5F-5162-4B8C-93BE-B0F27E5F3F41}">
      <dgm:prSet/>
      <dgm:spPr/>
      <dgm:t>
        <a:bodyPr/>
        <a:lstStyle/>
        <a:p>
          <a:endParaRPr lang="en-US"/>
        </a:p>
      </dgm:t>
    </dgm:pt>
    <dgm:pt modelId="{3729BC68-C6D9-4983-8D1A-C5F4A810E923}" type="sibTrans" cxnId="{8E69FD5F-5162-4B8C-93BE-B0F27E5F3F41}">
      <dgm:prSet/>
      <dgm:spPr>
        <a:blipFill>
          <a:blip xmlns:r="http://schemas.openxmlformats.org/officeDocument/2006/relationships"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eek Temple with solid fill"/>
        </a:ext>
      </dgm:extLst>
    </dgm:pt>
    <dgm:pt modelId="{56EC06DE-F2F7-48BE-8DA7-2286709AE630}">
      <dgm:prSet/>
      <dgm:spPr/>
      <dgm:t>
        <a:bodyPr/>
        <a:lstStyle/>
        <a:p>
          <a:endParaRPr lang="en-US"/>
        </a:p>
      </dgm:t>
    </dgm:pt>
    <dgm:pt modelId="{7F04929E-5A5A-44FE-B3CE-927072B0F9C7}" type="parTrans" cxnId="{0A97A784-8A95-4C50-B8E7-B13CD0ACC417}">
      <dgm:prSet/>
      <dgm:spPr/>
      <dgm:t>
        <a:bodyPr/>
        <a:lstStyle/>
        <a:p>
          <a:endParaRPr lang="en-US"/>
        </a:p>
      </dgm:t>
    </dgm:pt>
    <dgm:pt modelId="{7AED5BDE-C546-47E9-B510-EDF3508F0B6B}" type="sibTrans" cxnId="{0A97A784-8A95-4C50-B8E7-B13CD0ACC417}">
      <dgm:prSet/>
      <dgm:spPr>
        <a:blipFill>
          <a:blip xmlns:r="http://schemas.openxmlformats.org/officeDocument/2006/relationships"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Vlog with solid fill"/>
        </a:ext>
      </dgm:extLst>
    </dgm:pt>
    <dgm:pt modelId="{6294142C-18F3-4BA1-BB98-444E32A2502D}">
      <dgm:prSet/>
      <dgm:spPr/>
      <dgm:t>
        <a:bodyPr/>
        <a:lstStyle/>
        <a:p>
          <a:endParaRPr lang="en-US"/>
        </a:p>
      </dgm:t>
    </dgm:pt>
    <dgm:pt modelId="{02C5C1D4-FF22-4CF1-9863-CA6615971873}" type="parTrans" cxnId="{A508FBC5-3356-4E13-BA06-77CF503182DE}">
      <dgm:prSet/>
      <dgm:spPr/>
      <dgm:t>
        <a:bodyPr/>
        <a:lstStyle/>
        <a:p>
          <a:endParaRPr lang="en-US"/>
        </a:p>
      </dgm:t>
    </dgm:pt>
    <dgm:pt modelId="{41D26B6D-AB55-4724-A0BC-C98A17773F37}" type="sibTrans" cxnId="{A508FBC5-3356-4E13-BA06-77CF503182DE}">
      <dgm:prSet/>
      <dgm:spPr>
        <a:blipFill>
          <a:blip xmlns:r="http://schemas.openxmlformats.org/officeDocument/2006/relationships"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83E67764-7C8D-4B6E-856A-88B7F75164AE}">
      <dgm:prSet/>
      <dgm:spPr/>
      <dgm:t>
        <a:bodyPr/>
        <a:lstStyle/>
        <a:p>
          <a:endParaRPr lang="en-US"/>
        </a:p>
      </dgm:t>
    </dgm:pt>
    <dgm:pt modelId="{949C0C11-DEC6-48C9-BAC3-4F9E58BA69E8}" type="parTrans" cxnId="{19FA5E9B-9207-421D-9075-3787236CD35F}">
      <dgm:prSet/>
      <dgm:spPr/>
      <dgm:t>
        <a:bodyPr/>
        <a:lstStyle/>
        <a:p>
          <a:endParaRPr lang="en-US"/>
        </a:p>
      </dgm:t>
    </dgm:pt>
    <dgm:pt modelId="{AA2CDFCE-14C6-493E-AA1F-B1D2FB715359}" type="sibTrans" cxnId="{19FA5E9B-9207-421D-9075-3787236CD35F}">
      <dgm:prSet/>
      <dgm:spPr/>
      <dgm:t>
        <a:bodyPr/>
        <a:lstStyle/>
        <a:p>
          <a:endParaRPr lang="en-US"/>
        </a:p>
      </dgm:t>
    </dgm:pt>
    <dgm:pt modelId="{D4FBA11C-1341-4A1F-A2C4-51F54A181328}">
      <dgm:prSet/>
      <dgm:spPr/>
      <dgm:t>
        <a:bodyPr/>
        <a:lstStyle/>
        <a:p>
          <a:endParaRPr lang="en-US"/>
        </a:p>
      </dgm:t>
    </dgm:pt>
    <dgm:pt modelId="{9A2FCFE5-D8A4-4A4F-A652-6AD7CA4C04CA}" type="parTrans" cxnId="{61F502AB-BFAC-4878-A5EC-852DB7691EE9}">
      <dgm:prSet/>
      <dgm:spPr/>
      <dgm:t>
        <a:bodyPr/>
        <a:lstStyle/>
        <a:p>
          <a:endParaRPr lang="en-US"/>
        </a:p>
      </dgm:t>
    </dgm:pt>
    <dgm:pt modelId="{5C4F1ECF-B38C-4B0D-AC4E-AEB9C8D118A0}" type="sibTrans" cxnId="{61F502AB-BFAC-4878-A5EC-852DB7691EE9}">
      <dgm:prSet/>
      <dgm:spPr/>
      <dgm:t>
        <a:bodyPr/>
        <a:lstStyle/>
        <a:p>
          <a:endParaRPr lang="en-US"/>
        </a:p>
      </dgm:t>
    </dgm:pt>
    <dgm:pt modelId="{BB35FEBF-FD6B-438B-9E47-E8D15FAE57BB}">
      <dgm:prSet/>
      <dgm:spPr/>
      <dgm:t>
        <a:bodyPr/>
        <a:lstStyle/>
        <a:p>
          <a:endParaRPr lang="en-US"/>
        </a:p>
      </dgm:t>
    </dgm:pt>
    <dgm:pt modelId="{35DC6FF2-0ADA-42E3-B42C-5AC640122B58}" type="parTrans" cxnId="{9FD79326-9624-4CFC-91CD-FDC5BE900F41}">
      <dgm:prSet/>
      <dgm:spPr/>
      <dgm:t>
        <a:bodyPr/>
        <a:lstStyle/>
        <a:p>
          <a:endParaRPr lang="en-US"/>
        </a:p>
      </dgm:t>
    </dgm:pt>
    <dgm:pt modelId="{CB66B9BF-B248-4C33-B9C3-257B41CB3B2C}" type="sibTrans" cxnId="{9FD79326-9624-4CFC-91CD-FDC5BE900F41}">
      <dgm:prSet/>
      <dgm:spPr/>
      <dgm:t>
        <a:bodyPr/>
        <a:lstStyle/>
        <a:p>
          <a:endParaRPr lang="en-US"/>
        </a:p>
      </dgm:t>
    </dgm:pt>
    <dgm:pt modelId="{B16FEF61-7AA2-4F43-8F79-7296256D888C}">
      <dgm:prSet/>
      <dgm:spPr/>
      <dgm:t>
        <a:bodyPr/>
        <a:lstStyle/>
        <a:p>
          <a:endParaRPr lang="en-US"/>
        </a:p>
      </dgm:t>
    </dgm:pt>
    <dgm:pt modelId="{2ECA58D0-8149-4099-9DEC-493C83DD03D5}" type="parTrans" cxnId="{D1E6CDC6-202C-4460-AD51-C6E8E84B7D79}">
      <dgm:prSet/>
      <dgm:spPr/>
      <dgm:t>
        <a:bodyPr/>
        <a:lstStyle/>
        <a:p>
          <a:endParaRPr lang="en-US"/>
        </a:p>
      </dgm:t>
    </dgm:pt>
    <dgm:pt modelId="{919E91B5-35A8-44CC-A987-F9DAE29C2163}" type="sibTrans" cxnId="{D1E6CDC6-202C-4460-AD51-C6E8E84B7D79}">
      <dgm:prSet/>
      <dgm:spPr/>
      <dgm:t>
        <a:bodyPr/>
        <a:lstStyle/>
        <a:p>
          <a:endParaRPr lang="en-US"/>
        </a:p>
      </dgm:t>
    </dgm:pt>
    <dgm:pt modelId="{E3045506-74B7-43D3-9C41-AD30123E57C1}">
      <dgm:prSet/>
      <dgm:spPr/>
      <dgm:t>
        <a:bodyPr/>
        <a:lstStyle/>
        <a:p>
          <a:endParaRPr lang="en-US"/>
        </a:p>
      </dgm:t>
    </dgm:pt>
    <dgm:pt modelId="{56953789-7EB6-4EAD-8E18-305109706939}" type="parTrans" cxnId="{88974ED5-16D6-4D89-8FD7-6D6CB9E1D875}">
      <dgm:prSet/>
      <dgm:spPr/>
      <dgm:t>
        <a:bodyPr/>
        <a:lstStyle/>
        <a:p>
          <a:endParaRPr lang="en-US"/>
        </a:p>
      </dgm:t>
    </dgm:pt>
    <dgm:pt modelId="{29009353-88EE-49D3-9420-33FAD0A12C37}" type="sibTrans" cxnId="{88974ED5-16D6-4D89-8FD7-6D6CB9E1D875}">
      <dgm:prSet/>
      <dgm:spPr/>
      <dgm:t>
        <a:bodyPr/>
        <a:lstStyle/>
        <a:p>
          <a:endParaRPr lang="en-US"/>
        </a:p>
      </dgm:t>
    </dgm:pt>
    <dgm:pt modelId="{D5367233-9041-4E04-BB01-B0ED9897F2B0}">
      <dgm:prSet/>
      <dgm:spPr/>
      <dgm:t>
        <a:bodyPr/>
        <a:lstStyle/>
        <a:p>
          <a:endParaRPr lang="en-US"/>
        </a:p>
      </dgm:t>
    </dgm:pt>
    <dgm:pt modelId="{FBA74EEA-BCC7-4EAE-9C9D-B774C55C0777}" type="parTrans" cxnId="{6BA979EB-258B-4932-8BEC-031D4FB6D53F}">
      <dgm:prSet/>
      <dgm:spPr/>
      <dgm:t>
        <a:bodyPr/>
        <a:lstStyle/>
        <a:p>
          <a:endParaRPr lang="en-US"/>
        </a:p>
      </dgm:t>
    </dgm:pt>
    <dgm:pt modelId="{8D5F4D04-39E3-4E1D-810A-6051BAEF2EFB}" type="sibTrans" cxnId="{6BA979EB-258B-4932-8BEC-031D4FB6D53F}">
      <dgm:prSet/>
      <dgm:spPr/>
      <dgm:t>
        <a:bodyPr/>
        <a:lstStyle/>
        <a:p>
          <a:endParaRPr lang="en-US"/>
        </a:p>
      </dgm:t>
    </dgm:pt>
    <dgm:pt modelId="{38838375-EFD1-4DDE-8A14-45CEA2B1D686}">
      <dgm:prSet/>
      <dgm:spPr/>
      <dgm:t>
        <a:bodyPr/>
        <a:lstStyle/>
        <a:p>
          <a:endParaRPr lang="en-US"/>
        </a:p>
      </dgm:t>
    </dgm:pt>
    <dgm:pt modelId="{E69A6121-7E50-4BF0-B273-7BF508CEC7A5}" type="parTrans" cxnId="{F77C4634-7632-4BA3-8FA0-709684E610CA}">
      <dgm:prSet/>
      <dgm:spPr/>
      <dgm:t>
        <a:bodyPr/>
        <a:lstStyle/>
        <a:p>
          <a:endParaRPr lang="en-US"/>
        </a:p>
      </dgm:t>
    </dgm:pt>
    <dgm:pt modelId="{F7924CBF-EDA4-4701-9ABB-708BF95C044E}" type="sibTrans" cxnId="{F77C4634-7632-4BA3-8FA0-709684E610CA}">
      <dgm:prSet/>
      <dgm:spPr/>
      <dgm:t>
        <a:bodyPr/>
        <a:lstStyle/>
        <a:p>
          <a:endParaRPr lang="en-US"/>
        </a:p>
      </dgm:t>
    </dgm:pt>
    <dgm:pt modelId="{95480B3B-FA1F-4F21-9B77-C385FF7DB92A}">
      <dgm:prSet/>
      <dgm:spPr/>
      <dgm:t>
        <a:bodyPr/>
        <a:lstStyle/>
        <a:p>
          <a:endParaRPr lang="en-US"/>
        </a:p>
      </dgm:t>
    </dgm:pt>
    <dgm:pt modelId="{AA7BD6BE-A006-4126-BC25-A21ACE42F14C}" type="parTrans" cxnId="{98AAFFBB-3C5B-4BF6-8346-88764AFE7142}">
      <dgm:prSet/>
      <dgm:spPr/>
      <dgm:t>
        <a:bodyPr/>
        <a:lstStyle/>
        <a:p>
          <a:endParaRPr lang="en-US"/>
        </a:p>
      </dgm:t>
    </dgm:pt>
    <dgm:pt modelId="{39442464-CBF9-4C1F-89E9-598AFDD77CC2}" type="sibTrans" cxnId="{98AAFFBB-3C5B-4BF6-8346-88764AFE7142}">
      <dgm:prSet/>
      <dgm:spPr/>
      <dgm:t>
        <a:bodyPr/>
        <a:lstStyle/>
        <a:p>
          <a:endParaRPr lang="en-US"/>
        </a:p>
      </dgm:t>
    </dgm:pt>
    <dgm:pt modelId="{6B6FC008-88B8-4418-BF37-B43789B1319C}" type="pres">
      <dgm:prSet presAssocID="{7BA02DE2-463F-4166-8C96-55407355D5EA}" presName="Name0" presStyleCnt="0">
        <dgm:presLayoutVars>
          <dgm:chMax val="7"/>
          <dgm:chPref val="7"/>
          <dgm:dir/>
        </dgm:presLayoutVars>
      </dgm:prSet>
      <dgm:spPr/>
    </dgm:pt>
    <dgm:pt modelId="{CB61C2A3-2E41-437B-ABB5-5FC8E3008D38}" type="pres">
      <dgm:prSet presAssocID="{7BA02DE2-463F-4166-8C96-55407355D5EA}" presName="Name1" presStyleCnt="0"/>
      <dgm:spPr/>
    </dgm:pt>
    <dgm:pt modelId="{852E1071-C91B-4EED-983A-0FCEB854FB44}" type="pres">
      <dgm:prSet presAssocID="{E0AF0252-5BEC-4962-A775-DC0DBF2BB361}" presName="picture_1" presStyleCnt="0"/>
      <dgm:spPr/>
    </dgm:pt>
    <dgm:pt modelId="{21F86E72-6202-4912-BC14-C6E8714B69E9}" type="pres">
      <dgm:prSet presAssocID="{E0AF0252-5BEC-4962-A775-DC0DBF2BB361}" presName="pictureRepeatNode" presStyleLbl="alignImgPlace1" presStyleIdx="0" presStyleCnt="7" custScaleX="77672" custScaleY="75588" custLinFactNeighborX="5721" custLinFactNeighborY="-1797"/>
      <dgm:spPr/>
    </dgm:pt>
    <dgm:pt modelId="{869F70B4-5E9C-4BED-9D49-59E6B4979AC2}" type="pres">
      <dgm:prSet presAssocID="{A096417F-89C8-41BA-86EC-D45C4096E18E}" presName="text_1" presStyleLbl="node1" presStyleIdx="0" presStyleCnt="0">
        <dgm:presLayoutVars>
          <dgm:bulletEnabled val="1"/>
        </dgm:presLayoutVars>
      </dgm:prSet>
      <dgm:spPr/>
    </dgm:pt>
    <dgm:pt modelId="{61CA5061-CD2C-4075-9735-0CC096100D9B}" type="pres">
      <dgm:prSet presAssocID="{0CD4DA56-B02D-4003-8CC5-A189A64BAE8E}" presName="picture_2" presStyleCnt="0"/>
      <dgm:spPr/>
    </dgm:pt>
    <dgm:pt modelId="{2930227B-0AA7-43F2-AA49-880173E42C53}" type="pres">
      <dgm:prSet presAssocID="{0CD4DA56-B02D-4003-8CC5-A189A64BAE8E}" presName="pictureRepeatNode" presStyleLbl="alignImgPlace1" presStyleIdx="1" presStyleCnt="7"/>
      <dgm:spPr/>
    </dgm:pt>
    <dgm:pt modelId="{CBCC7988-A0AD-476F-B51B-5F2E19253BC7}" type="pres">
      <dgm:prSet presAssocID="{A017BFE5-3E9A-4122-B7BA-AFCAADCF1B50}" presName="line_2" presStyleLbl="parChTrans1D1" presStyleIdx="0" presStyleCnt="6"/>
      <dgm:spPr/>
    </dgm:pt>
    <dgm:pt modelId="{E8ADD5AE-8701-4AA9-AE6A-80EC3A97427D}" type="pres">
      <dgm:prSet presAssocID="{A017BFE5-3E9A-4122-B7BA-AFCAADCF1B50}" presName="textparent_2" presStyleLbl="node1" presStyleIdx="0" presStyleCnt="0"/>
      <dgm:spPr/>
    </dgm:pt>
    <dgm:pt modelId="{B6BA5B69-A1AA-4E96-B15F-0B81B1F747DB}" type="pres">
      <dgm:prSet presAssocID="{A017BFE5-3E9A-4122-B7BA-AFCAADCF1B50}" presName="text_2" presStyleLbl="revTx" presStyleIdx="0" presStyleCnt="6">
        <dgm:presLayoutVars>
          <dgm:bulletEnabled val="1"/>
        </dgm:presLayoutVars>
      </dgm:prSet>
      <dgm:spPr/>
    </dgm:pt>
    <dgm:pt modelId="{4E6B0575-2C9E-456B-A26C-FD909AB772AC}" type="pres">
      <dgm:prSet presAssocID="{86892DAC-502C-41A3-8868-4B31F90FAA89}" presName="picture_3" presStyleCnt="0"/>
      <dgm:spPr/>
    </dgm:pt>
    <dgm:pt modelId="{87B49E01-E02F-4CA8-8ABC-156C2F5EC528}" type="pres">
      <dgm:prSet presAssocID="{86892DAC-502C-41A3-8868-4B31F90FAA89}" presName="pictureRepeatNode" presStyleLbl="alignImgPlace1" presStyleIdx="2" presStyleCnt="7"/>
      <dgm:spPr/>
    </dgm:pt>
    <dgm:pt modelId="{C6083280-3368-4509-A8B3-B337508FCF69}" type="pres">
      <dgm:prSet presAssocID="{63386344-EE0D-49E4-8828-06F50242102D}" presName="line_3" presStyleLbl="parChTrans1D1" presStyleIdx="1" presStyleCnt="6"/>
      <dgm:spPr/>
    </dgm:pt>
    <dgm:pt modelId="{7837D214-9A4C-495D-A215-49D99442B429}" type="pres">
      <dgm:prSet presAssocID="{63386344-EE0D-49E4-8828-06F50242102D}" presName="textparent_3" presStyleLbl="node1" presStyleIdx="0" presStyleCnt="0"/>
      <dgm:spPr/>
    </dgm:pt>
    <dgm:pt modelId="{AA920422-95EC-4B19-9D43-888BC404039B}" type="pres">
      <dgm:prSet presAssocID="{63386344-EE0D-49E4-8828-06F50242102D}" presName="text_3" presStyleLbl="revTx" presStyleIdx="1" presStyleCnt="6" custScaleX="175864">
        <dgm:presLayoutVars>
          <dgm:bulletEnabled val="1"/>
        </dgm:presLayoutVars>
      </dgm:prSet>
      <dgm:spPr/>
    </dgm:pt>
    <dgm:pt modelId="{FD114E7A-A059-45E2-A5F4-D593DBDB83C5}" type="pres">
      <dgm:prSet presAssocID="{88760E8B-8EC6-480C-800B-7E907B70F19D}" presName="picture_4" presStyleCnt="0"/>
      <dgm:spPr/>
    </dgm:pt>
    <dgm:pt modelId="{418E9789-961D-4EC7-ACDC-71F3377479A7}" type="pres">
      <dgm:prSet presAssocID="{88760E8B-8EC6-480C-800B-7E907B70F19D}" presName="pictureRepeatNode" presStyleLbl="alignImgPlace1" presStyleIdx="3" presStyleCnt="7"/>
      <dgm:spPr/>
    </dgm:pt>
    <dgm:pt modelId="{F3293BE3-218A-442D-A021-557E0856BC91}" type="pres">
      <dgm:prSet presAssocID="{471C3E15-3156-49C6-BD72-FEA2694EEC0F}" presName="line_4" presStyleLbl="parChTrans1D1" presStyleIdx="2" presStyleCnt="6"/>
      <dgm:spPr/>
    </dgm:pt>
    <dgm:pt modelId="{BC433A02-06BB-4DDA-AC9C-29C0196B1F95}" type="pres">
      <dgm:prSet presAssocID="{471C3E15-3156-49C6-BD72-FEA2694EEC0F}" presName="textparent_4" presStyleLbl="node1" presStyleIdx="0" presStyleCnt="0"/>
      <dgm:spPr/>
    </dgm:pt>
    <dgm:pt modelId="{51854F2F-9F95-467F-BD67-30AAC5A9616C}" type="pres">
      <dgm:prSet presAssocID="{471C3E15-3156-49C6-BD72-FEA2694EEC0F}" presName="text_4" presStyleLbl="revTx" presStyleIdx="2" presStyleCnt="6" custScaleX="253249">
        <dgm:presLayoutVars>
          <dgm:bulletEnabled val="1"/>
        </dgm:presLayoutVars>
      </dgm:prSet>
      <dgm:spPr/>
    </dgm:pt>
    <dgm:pt modelId="{11ED7715-E5F0-4D79-9731-1D83680B6481}" type="pres">
      <dgm:prSet presAssocID="{3729BC68-C6D9-4983-8D1A-C5F4A810E923}" presName="picture_5" presStyleCnt="0"/>
      <dgm:spPr/>
    </dgm:pt>
    <dgm:pt modelId="{F51B6918-6995-4EF9-B62F-98B63532EB66}" type="pres">
      <dgm:prSet presAssocID="{3729BC68-C6D9-4983-8D1A-C5F4A810E923}" presName="pictureRepeatNode" presStyleLbl="alignImgPlace1" presStyleIdx="4" presStyleCnt="7"/>
      <dgm:spPr/>
    </dgm:pt>
    <dgm:pt modelId="{45BDFCE3-C610-4DE0-9856-5A927C59B9F2}" type="pres">
      <dgm:prSet presAssocID="{6242D502-0FAA-4FD2-BE15-F038C71FE0FE}" presName="line_5" presStyleLbl="parChTrans1D1" presStyleIdx="3" presStyleCnt="6"/>
      <dgm:spPr/>
    </dgm:pt>
    <dgm:pt modelId="{F8CAA3CD-6417-4864-851E-31B65C9F50A7}" type="pres">
      <dgm:prSet presAssocID="{6242D502-0FAA-4FD2-BE15-F038C71FE0FE}" presName="textparent_5" presStyleLbl="node1" presStyleIdx="0" presStyleCnt="0"/>
      <dgm:spPr/>
    </dgm:pt>
    <dgm:pt modelId="{28ECAFE0-EDC5-42EE-81D7-6BED17AFD5DC}" type="pres">
      <dgm:prSet presAssocID="{6242D502-0FAA-4FD2-BE15-F038C71FE0FE}" presName="text_5" presStyleLbl="revTx" presStyleIdx="3" presStyleCnt="6">
        <dgm:presLayoutVars>
          <dgm:bulletEnabled val="1"/>
        </dgm:presLayoutVars>
      </dgm:prSet>
      <dgm:spPr/>
    </dgm:pt>
    <dgm:pt modelId="{300B83B1-FA88-44B1-9537-635929001E6A}" type="pres">
      <dgm:prSet presAssocID="{7AED5BDE-C546-47E9-B510-EDF3508F0B6B}" presName="picture_6" presStyleCnt="0"/>
      <dgm:spPr/>
    </dgm:pt>
    <dgm:pt modelId="{1ABDC659-E69D-4865-A7B2-5BA64F3C0B13}" type="pres">
      <dgm:prSet presAssocID="{7AED5BDE-C546-47E9-B510-EDF3508F0B6B}" presName="pictureRepeatNode" presStyleLbl="alignImgPlace1" presStyleIdx="5" presStyleCnt="7"/>
      <dgm:spPr/>
    </dgm:pt>
    <dgm:pt modelId="{6B5A4500-1E6A-49E3-B302-F7C475D536D5}" type="pres">
      <dgm:prSet presAssocID="{56EC06DE-F2F7-48BE-8DA7-2286709AE630}" presName="line_6" presStyleLbl="parChTrans1D1" presStyleIdx="4" presStyleCnt="6"/>
      <dgm:spPr/>
    </dgm:pt>
    <dgm:pt modelId="{AEFFEA6A-DA41-45CA-BEDA-EC03085136DA}" type="pres">
      <dgm:prSet presAssocID="{56EC06DE-F2F7-48BE-8DA7-2286709AE630}" presName="textparent_6" presStyleLbl="node1" presStyleIdx="0" presStyleCnt="0"/>
      <dgm:spPr/>
    </dgm:pt>
    <dgm:pt modelId="{FA31F22A-7E25-4726-8165-27CF690013D9}" type="pres">
      <dgm:prSet presAssocID="{56EC06DE-F2F7-48BE-8DA7-2286709AE630}" presName="text_6" presStyleLbl="revTx" presStyleIdx="4" presStyleCnt="6">
        <dgm:presLayoutVars>
          <dgm:bulletEnabled val="1"/>
        </dgm:presLayoutVars>
      </dgm:prSet>
      <dgm:spPr/>
    </dgm:pt>
    <dgm:pt modelId="{09E5D907-4A11-48DD-B4D0-2314F097D927}" type="pres">
      <dgm:prSet presAssocID="{41D26B6D-AB55-4724-A0BC-C98A17773F37}" presName="picture_7" presStyleCnt="0"/>
      <dgm:spPr/>
    </dgm:pt>
    <dgm:pt modelId="{380841B3-E643-4DA1-BF04-86E31AC6E92B}" type="pres">
      <dgm:prSet presAssocID="{41D26B6D-AB55-4724-A0BC-C98A17773F37}" presName="pictureRepeatNode" presStyleLbl="alignImgPlace1" presStyleIdx="6" presStyleCnt="7"/>
      <dgm:spPr/>
    </dgm:pt>
    <dgm:pt modelId="{6DF10C04-2682-46DD-B87C-018155D01657}" type="pres">
      <dgm:prSet presAssocID="{6294142C-18F3-4BA1-BB98-444E32A2502D}" presName="line_7" presStyleLbl="parChTrans1D1" presStyleIdx="5" presStyleCnt="6"/>
      <dgm:spPr/>
    </dgm:pt>
    <dgm:pt modelId="{FFD6A5A7-992E-4B71-9ACF-C2BF7036EBB5}" type="pres">
      <dgm:prSet presAssocID="{6294142C-18F3-4BA1-BB98-444E32A2502D}" presName="textparent_7" presStyleLbl="node1" presStyleIdx="0" presStyleCnt="0"/>
      <dgm:spPr/>
    </dgm:pt>
    <dgm:pt modelId="{7C415621-9391-4A69-B3E4-F3E819DBD374}" type="pres">
      <dgm:prSet presAssocID="{6294142C-18F3-4BA1-BB98-444E32A2502D}" presName="text_7" presStyleLbl="revTx" presStyleIdx="5" presStyleCnt="6">
        <dgm:presLayoutVars>
          <dgm:bulletEnabled val="1"/>
        </dgm:presLayoutVars>
      </dgm:prSet>
      <dgm:spPr/>
    </dgm:pt>
  </dgm:ptLst>
  <dgm:cxnLst>
    <dgm:cxn modelId="{B21A410C-650E-4E2F-B7A3-AE79BEE8A64A}" type="presOf" srcId="{86892DAC-502C-41A3-8868-4B31F90FAA89}" destId="{87B49E01-E02F-4CA8-8ABC-156C2F5EC528}" srcOrd="0" destOrd="0" presId="urn:microsoft.com/office/officeart/2008/layout/CircularPictureCallout"/>
    <dgm:cxn modelId="{7C5BCB0D-7567-4D0E-8769-50C85D706A73}" type="presOf" srcId="{6294142C-18F3-4BA1-BB98-444E32A2502D}" destId="{7C415621-9391-4A69-B3E4-F3E819DBD374}" srcOrd="0" destOrd="0" presId="urn:microsoft.com/office/officeart/2008/layout/CircularPictureCallout"/>
    <dgm:cxn modelId="{9FD79326-9624-4CFC-91CD-FDC5BE900F41}" srcId="{7BA02DE2-463F-4166-8C96-55407355D5EA}" destId="{BB35FEBF-FD6B-438B-9E47-E8D15FAE57BB}" srcOrd="9" destOrd="0" parTransId="{35DC6FF2-0ADA-42E3-B42C-5AC640122B58}" sibTransId="{CB66B9BF-B248-4C33-B9C3-257B41CB3B2C}"/>
    <dgm:cxn modelId="{75E3052F-C03E-4BB5-A15E-3787A5DA9299}" type="presOf" srcId="{0CD4DA56-B02D-4003-8CC5-A189A64BAE8E}" destId="{2930227B-0AA7-43F2-AA49-880173E42C53}" srcOrd="0" destOrd="0" presId="urn:microsoft.com/office/officeart/2008/layout/CircularPictureCallout"/>
    <dgm:cxn modelId="{3A679230-5C5A-42C8-A0B4-DAD15C371BA0}" type="presOf" srcId="{63386344-EE0D-49E4-8828-06F50242102D}" destId="{AA920422-95EC-4B19-9D43-888BC404039B}" srcOrd="0" destOrd="0" presId="urn:microsoft.com/office/officeart/2008/layout/CircularPictureCallout"/>
    <dgm:cxn modelId="{F77C4634-7632-4BA3-8FA0-709684E610CA}" srcId="{7BA02DE2-463F-4166-8C96-55407355D5EA}" destId="{38838375-EFD1-4DDE-8A14-45CEA2B1D686}" srcOrd="13" destOrd="0" parTransId="{E69A6121-7E50-4BF0-B273-7BF508CEC7A5}" sibTransId="{F7924CBF-EDA4-4701-9ABB-708BF95C044E}"/>
    <dgm:cxn modelId="{B1BD163D-C016-4C24-B63A-2FBF3C65044D}" type="presOf" srcId="{6242D502-0FAA-4FD2-BE15-F038C71FE0FE}" destId="{28ECAFE0-EDC5-42EE-81D7-6BED17AFD5DC}" srcOrd="0" destOrd="0" presId="urn:microsoft.com/office/officeart/2008/layout/CircularPictureCallout"/>
    <dgm:cxn modelId="{8E69FD5F-5162-4B8C-93BE-B0F27E5F3F41}" srcId="{7BA02DE2-463F-4166-8C96-55407355D5EA}" destId="{6242D502-0FAA-4FD2-BE15-F038C71FE0FE}" srcOrd="4" destOrd="0" parTransId="{E06E8A7C-AF76-460E-87DE-56B8A629883A}" sibTransId="{3729BC68-C6D9-4983-8D1A-C5F4A810E923}"/>
    <dgm:cxn modelId="{C14E7943-0D5E-4FDD-8930-05FC7968F4C0}" type="presOf" srcId="{56EC06DE-F2F7-48BE-8DA7-2286709AE630}" destId="{FA31F22A-7E25-4726-8165-27CF690013D9}" srcOrd="0" destOrd="0" presId="urn:microsoft.com/office/officeart/2008/layout/CircularPictureCallout"/>
    <dgm:cxn modelId="{29EC4F64-0568-4AA9-9CB2-250A54445096}" type="presOf" srcId="{3729BC68-C6D9-4983-8D1A-C5F4A810E923}" destId="{F51B6918-6995-4EF9-B62F-98B63532EB66}" srcOrd="0" destOrd="0" presId="urn:microsoft.com/office/officeart/2008/layout/CircularPictureCallout"/>
    <dgm:cxn modelId="{EAC4C179-E0DE-43E5-B83A-73EA5A424DCB}" type="presOf" srcId="{7BA02DE2-463F-4166-8C96-55407355D5EA}" destId="{6B6FC008-88B8-4418-BF37-B43789B1319C}" srcOrd="0" destOrd="0" presId="urn:microsoft.com/office/officeart/2008/layout/CircularPictureCallout"/>
    <dgm:cxn modelId="{686DEC5A-890F-4A92-8A5A-D394D25BBF66}" srcId="{7BA02DE2-463F-4166-8C96-55407355D5EA}" destId="{471C3E15-3156-49C6-BD72-FEA2694EEC0F}" srcOrd="3" destOrd="0" parTransId="{8152F681-A08B-4A35-B911-FF609E4F06F3}" sibTransId="{88760E8B-8EC6-480C-800B-7E907B70F19D}"/>
    <dgm:cxn modelId="{0A97A784-8A95-4C50-B8E7-B13CD0ACC417}" srcId="{7BA02DE2-463F-4166-8C96-55407355D5EA}" destId="{56EC06DE-F2F7-48BE-8DA7-2286709AE630}" srcOrd="5" destOrd="0" parTransId="{7F04929E-5A5A-44FE-B3CE-927072B0F9C7}" sibTransId="{7AED5BDE-C546-47E9-B510-EDF3508F0B6B}"/>
    <dgm:cxn modelId="{363D2695-8575-446C-AD15-C2B9DB0682F0}" srcId="{7BA02DE2-463F-4166-8C96-55407355D5EA}" destId="{63386344-EE0D-49E4-8828-06F50242102D}" srcOrd="2" destOrd="0" parTransId="{A04FFA7A-2E04-412B-8021-BCC2667DCC29}" sibTransId="{86892DAC-502C-41A3-8868-4B31F90FAA89}"/>
    <dgm:cxn modelId="{19FA5E9B-9207-421D-9075-3787236CD35F}" srcId="{7BA02DE2-463F-4166-8C96-55407355D5EA}" destId="{83E67764-7C8D-4B6E-856A-88B7F75164AE}" srcOrd="7" destOrd="0" parTransId="{949C0C11-DEC6-48C9-BAC3-4F9E58BA69E8}" sibTransId="{AA2CDFCE-14C6-493E-AA1F-B1D2FB715359}"/>
    <dgm:cxn modelId="{8CCF8B9E-7BB0-473A-9EF7-B6AB5ED587F1}" srcId="{7BA02DE2-463F-4166-8C96-55407355D5EA}" destId="{A096417F-89C8-41BA-86EC-D45C4096E18E}" srcOrd="0" destOrd="0" parTransId="{264FD291-237B-43C1-BA26-705FC1F6AA28}" sibTransId="{E0AF0252-5BEC-4962-A775-DC0DBF2BB361}"/>
    <dgm:cxn modelId="{DA79ABA5-C182-4723-808A-4B5AA1E5BE00}" type="presOf" srcId="{88760E8B-8EC6-480C-800B-7E907B70F19D}" destId="{418E9789-961D-4EC7-ACDC-71F3377479A7}" srcOrd="0" destOrd="0" presId="urn:microsoft.com/office/officeart/2008/layout/CircularPictureCallout"/>
    <dgm:cxn modelId="{61F502AB-BFAC-4878-A5EC-852DB7691EE9}" srcId="{7BA02DE2-463F-4166-8C96-55407355D5EA}" destId="{D4FBA11C-1341-4A1F-A2C4-51F54A181328}" srcOrd="8" destOrd="0" parTransId="{9A2FCFE5-D8A4-4A4F-A652-6AD7CA4C04CA}" sibTransId="{5C4F1ECF-B38C-4B0D-AC4E-AEB9C8D118A0}"/>
    <dgm:cxn modelId="{09E096AC-29DA-4E0D-B233-5C3F60476AFE}" type="presOf" srcId="{471C3E15-3156-49C6-BD72-FEA2694EEC0F}" destId="{51854F2F-9F95-467F-BD67-30AAC5A9616C}" srcOrd="0" destOrd="0" presId="urn:microsoft.com/office/officeart/2008/layout/CircularPictureCallout"/>
    <dgm:cxn modelId="{273228AE-C0D1-40D0-B62C-8725B7450FDD}" type="presOf" srcId="{A017BFE5-3E9A-4122-B7BA-AFCAADCF1B50}" destId="{B6BA5B69-A1AA-4E96-B15F-0B81B1F747DB}" srcOrd="0" destOrd="0" presId="urn:microsoft.com/office/officeart/2008/layout/CircularPictureCallout"/>
    <dgm:cxn modelId="{98AAFFBB-3C5B-4BF6-8346-88764AFE7142}" srcId="{7BA02DE2-463F-4166-8C96-55407355D5EA}" destId="{95480B3B-FA1F-4F21-9B77-C385FF7DB92A}" srcOrd="14" destOrd="0" parTransId="{AA7BD6BE-A006-4126-BC25-A21ACE42F14C}" sibTransId="{39442464-CBF9-4C1F-89E9-598AFDD77CC2}"/>
    <dgm:cxn modelId="{A508FBC5-3356-4E13-BA06-77CF503182DE}" srcId="{7BA02DE2-463F-4166-8C96-55407355D5EA}" destId="{6294142C-18F3-4BA1-BB98-444E32A2502D}" srcOrd="6" destOrd="0" parTransId="{02C5C1D4-FF22-4CF1-9863-CA6615971873}" sibTransId="{41D26B6D-AB55-4724-A0BC-C98A17773F37}"/>
    <dgm:cxn modelId="{D1E6CDC6-202C-4460-AD51-C6E8E84B7D79}" srcId="{7BA02DE2-463F-4166-8C96-55407355D5EA}" destId="{B16FEF61-7AA2-4F43-8F79-7296256D888C}" srcOrd="10" destOrd="0" parTransId="{2ECA58D0-8149-4099-9DEC-493C83DD03D5}" sibTransId="{919E91B5-35A8-44CC-A987-F9DAE29C2163}"/>
    <dgm:cxn modelId="{64F4C2D0-B35E-45DE-9673-276CE1578B29}" type="presOf" srcId="{E0AF0252-5BEC-4962-A775-DC0DBF2BB361}" destId="{21F86E72-6202-4912-BC14-C6E8714B69E9}" srcOrd="0" destOrd="0" presId="urn:microsoft.com/office/officeart/2008/layout/CircularPictureCallout"/>
    <dgm:cxn modelId="{C76FD8D0-3BCB-402E-B42F-BFC7D3469E73}" type="presOf" srcId="{7AED5BDE-C546-47E9-B510-EDF3508F0B6B}" destId="{1ABDC659-E69D-4865-A7B2-5BA64F3C0B13}" srcOrd="0" destOrd="0" presId="urn:microsoft.com/office/officeart/2008/layout/CircularPictureCallout"/>
    <dgm:cxn modelId="{88974ED5-16D6-4D89-8FD7-6D6CB9E1D875}" srcId="{7BA02DE2-463F-4166-8C96-55407355D5EA}" destId="{E3045506-74B7-43D3-9C41-AD30123E57C1}" srcOrd="11" destOrd="0" parTransId="{56953789-7EB6-4EAD-8E18-305109706939}" sibTransId="{29009353-88EE-49D3-9420-33FAD0A12C37}"/>
    <dgm:cxn modelId="{42A3EDEA-56A0-430E-910D-73E8CD54B7DE}" type="presOf" srcId="{A096417F-89C8-41BA-86EC-D45C4096E18E}" destId="{869F70B4-5E9C-4BED-9D49-59E6B4979AC2}" srcOrd="0" destOrd="0" presId="urn:microsoft.com/office/officeart/2008/layout/CircularPictureCallout"/>
    <dgm:cxn modelId="{6BA979EB-258B-4932-8BEC-031D4FB6D53F}" srcId="{7BA02DE2-463F-4166-8C96-55407355D5EA}" destId="{D5367233-9041-4E04-BB01-B0ED9897F2B0}" srcOrd="12" destOrd="0" parTransId="{FBA74EEA-BCC7-4EAE-9C9D-B774C55C0777}" sibTransId="{8D5F4D04-39E3-4E1D-810A-6051BAEF2EFB}"/>
    <dgm:cxn modelId="{FFBBEDEF-179A-4EB4-8216-03073BB0BE04}" type="presOf" srcId="{41D26B6D-AB55-4724-A0BC-C98A17773F37}" destId="{380841B3-E643-4DA1-BF04-86E31AC6E92B}" srcOrd="0" destOrd="0" presId="urn:microsoft.com/office/officeart/2008/layout/CircularPictureCallout"/>
    <dgm:cxn modelId="{5A6BB7FC-3354-476C-86C9-D18110EE9A10}" srcId="{7BA02DE2-463F-4166-8C96-55407355D5EA}" destId="{A017BFE5-3E9A-4122-B7BA-AFCAADCF1B50}" srcOrd="1" destOrd="0" parTransId="{450E033D-9825-4233-AD9F-D5EC80A21A0C}" sibTransId="{0CD4DA56-B02D-4003-8CC5-A189A64BAE8E}"/>
    <dgm:cxn modelId="{F48FF547-7A20-434B-AF29-C08BA2DA179A}" type="presParOf" srcId="{6B6FC008-88B8-4418-BF37-B43789B1319C}" destId="{CB61C2A3-2E41-437B-ABB5-5FC8E3008D38}" srcOrd="0" destOrd="0" presId="urn:microsoft.com/office/officeart/2008/layout/CircularPictureCallout"/>
    <dgm:cxn modelId="{077BB716-77B7-4C25-B2C2-87E46DB32877}" type="presParOf" srcId="{CB61C2A3-2E41-437B-ABB5-5FC8E3008D38}" destId="{852E1071-C91B-4EED-983A-0FCEB854FB44}" srcOrd="0" destOrd="0" presId="urn:microsoft.com/office/officeart/2008/layout/CircularPictureCallout"/>
    <dgm:cxn modelId="{CCD72A81-8F0E-436F-AECD-7D9273BC0542}" type="presParOf" srcId="{852E1071-C91B-4EED-983A-0FCEB854FB44}" destId="{21F86E72-6202-4912-BC14-C6E8714B69E9}" srcOrd="0" destOrd="0" presId="urn:microsoft.com/office/officeart/2008/layout/CircularPictureCallout"/>
    <dgm:cxn modelId="{4D2EC3C6-BBFD-44A9-803E-0F462858948E}" type="presParOf" srcId="{CB61C2A3-2E41-437B-ABB5-5FC8E3008D38}" destId="{869F70B4-5E9C-4BED-9D49-59E6B4979AC2}" srcOrd="1" destOrd="0" presId="urn:microsoft.com/office/officeart/2008/layout/CircularPictureCallout"/>
    <dgm:cxn modelId="{0C13AE40-6E28-4AA6-9FA8-C2B21192C66A}" type="presParOf" srcId="{CB61C2A3-2E41-437B-ABB5-5FC8E3008D38}" destId="{61CA5061-CD2C-4075-9735-0CC096100D9B}" srcOrd="2" destOrd="0" presId="urn:microsoft.com/office/officeart/2008/layout/CircularPictureCallout"/>
    <dgm:cxn modelId="{196D6ECA-BBDB-4AF8-B3F4-377BB5009BDC}" type="presParOf" srcId="{61CA5061-CD2C-4075-9735-0CC096100D9B}" destId="{2930227B-0AA7-43F2-AA49-880173E42C53}" srcOrd="0" destOrd="0" presId="urn:microsoft.com/office/officeart/2008/layout/CircularPictureCallout"/>
    <dgm:cxn modelId="{2841858B-2754-4372-BED3-099C8CD05A54}" type="presParOf" srcId="{CB61C2A3-2E41-437B-ABB5-5FC8E3008D38}" destId="{CBCC7988-A0AD-476F-B51B-5F2E19253BC7}" srcOrd="3" destOrd="0" presId="urn:microsoft.com/office/officeart/2008/layout/CircularPictureCallout"/>
    <dgm:cxn modelId="{D6820A9E-84B0-4071-821F-382210C69EE5}" type="presParOf" srcId="{CB61C2A3-2E41-437B-ABB5-5FC8E3008D38}" destId="{E8ADD5AE-8701-4AA9-AE6A-80EC3A97427D}" srcOrd="4" destOrd="0" presId="urn:microsoft.com/office/officeart/2008/layout/CircularPictureCallout"/>
    <dgm:cxn modelId="{9FCEDF5D-1EBE-405F-A809-5433FDAA7C43}" type="presParOf" srcId="{E8ADD5AE-8701-4AA9-AE6A-80EC3A97427D}" destId="{B6BA5B69-A1AA-4E96-B15F-0B81B1F747DB}" srcOrd="0" destOrd="0" presId="urn:microsoft.com/office/officeart/2008/layout/CircularPictureCallout"/>
    <dgm:cxn modelId="{ECCEAA29-053E-4D53-A8FF-A0D31822362A}" type="presParOf" srcId="{CB61C2A3-2E41-437B-ABB5-5FC8E3008D38}" destId="{4E6B0575-2C9E-456B-A26C-FD909AB772AC}" srcOrd="5" destOrd="0" presId="urn:microsoft.com/office/officeart/2008/layout/CircularPictureCallout"/>
    <dgm:cxn modelId="{474AC452-DD51-4200-A8C8-FFDDFCBCBC1A}" type="presParOf" srcId="{4E6B0575-2C9E-456B-A26C-FD909AB772AC}" destId="{87B49E01-E02F-4CA8-8ABC-156C2F5EC528}" srcOrd="0" destOrd="0" presId="urn:microsoft.com/office/officeart/2008/layout/CircularPictureCallout"/>
    <dgm:cxn modelId="{4F470860-BBF9-4E21-9B19-C71D34CE2735}" type="presParOf" srcId="{CB61C2A3-2E41-437B-ABB5-5FC8E3008D38}" destId="{C6083280-3368-4509-A8B3-B337508FCF69}" srcOrd="6" destOrd="0" presId="urn:microsoft.com/office/officeart/2008/layout/CircularPictureCallout"/>
    <dgm:cxn modelId="{E176551D-98ED-45B8-8B46-522631E8FB5D}" type="presParOf" srcId="{CB61C2A3-2E41-437B-ABB5-5FC8E3008D38}" destId="{7837D214-9A4C-495D-A215-49D99442B429}" srcOrd="7" destOrd="0" presId="urn:microsoft.com/office/officeart/2008/layout/CircularPictureCallout"/>
    <dgm:cxn modelId="{9A46ECC3-6DFB-45A5-855D-67288D64D46F}" type="presParOf" srcId="{7837D214-9A4C-495D-A215-49D99442B429}" destId="{AA920422-95EC-4B19-9D43-888BC404039B}" srcOrd="0" destOrd="0" presId="urn:microsoft.com/office/officeart/2008/layout/CircularPictureCallout"/>
    <dgm:cxn modelId="{3C8E33DA-ACFC-4607-A31D-393CE65D1A0B}" type="presParOf" srcId="{CB61C2A3-2E41-437B-ABB5-5FC8E3008D38}" destId="{FD114E7A-A059-45E2-A5F4-D593DBDB83C5}" srcOrd="8" destOrd="0" presId="urn:microsoft.com/office/officeart/2008/layout/CircularPictureCallout"/>
    <dgm:cxn modelId="{5640FA95-4236-4B1A-BC85-8C5FB31860E6}" type="presParOf" srcId="{FD114E7A-A059-45E2-A5F4-D593DBDB83C5}" destId="{418E9789-961D-4EC7-ACDC-71F3377479A7}" srcOrd="0" destOrd="0" presId="urn:microsoft.com/office/officeart/2008/layout/CircularPictureCallout"/>
    <dgm:cxn modelId="{9B390431-CDAC-41F4-A26D-947AFA0B81B0}" type="presParOf" srcId="{CB61C2A3-2E41-437B-ABB5-5FC8E3008D38}" destId="{F3293BE3-218A-442D-A021-557E0856BC91}" srcOrd="9" destOrd="0" presId="urn:microsoft.com/office/officeart/2008/layout/CircularPictureCallout"/>
    <dgm:cxn modelId="{5CCE0246-FB3D-4D67-88F5-AEDABC14797F}" type="presParOf" srcId="{CB61C2A3-2E41-437B-ABB5-5FC8E3008D38}" destId="{BC433A02-06BB-4DDA-AC9C-29C0196B1F95}" srcOrd="10" destOrd="0" presId="urn:microsoft.com/office/officeart/2008/layout/CircularPictureCallout"/>
    <dgm:cxn modelId="{D61A7E2A-84D6-4DB9-8B7D-12361F19A4A1}" type="presParOf" srcId="{BC433A02-06BB-4DDA-AC9C-29C0196B1F95}" destId="{51854F2F-9F95-467F-BD67-30AAC5A9616C}" srcOrd="0" destOrd="0" presId="urn:microsoft.com/office/officeart/2008/layout/CircularPictureCallout"/>
    <dgm:cxn modelId="{03774BCB-0B58-4F83-A79E-AD3DF93B0441}" type="presParOf" srcId="{CB61C2A3-2E41-437B-ABB5-5FC8E3008D38}" destId="{11ED7715-E5F0-4D79-9731-1D83680B6481}" srcOrd="11" destOrd="0" presId="urn:microsoft.com/office/officeart/2008/layout/CircularPictureCallout"/>
    <dgm:cxn modelId="{345F6251-66AE-467A-BEB0-0240CFEBA56F}" type="presParOf" srcId="{11ED7715-E5F0-4D79-9731-1D83680B6481}" destId="{F51B6918-6995-4EF9-B62F-98B63532EB66}" srcOrd="0" destOrd="0" presId="urn:microsoft.com/office/officeart/2008/layout/CircularPictureCallout"/>
    <dgm:cxn modelId="{8A8A3C69-B188-4EF8-99C0-1459FD381383}" type="presParOf" srcId="{CB61C2A3-2E41-437B-ABB5-5FC8E3008D38}" destId="{45BDFCE3-C610-4DE0-9856-5A927C59B9F2}" srcOrd="12" destOrd="0" presId="urn:microsoft.com/office/officeart/2008/layout/CircularPictureCallout"/>
    <dgm:cxn modelId="{A8C96675-C629-42C2-9FC5-77E0478C295B}" type="presParOf" srcId="{CB61C2A3-2E41-437B-ABB5-5FC8E3008D38}" destId="{F8CAA3CD-6417-4864-851E-31B65C9F50A7}" srcOrd="13" destOrd="0" presId="urn:microsoft.com/office/officeart/2008/layout/CircularPictureCallout"/>
    <dgm:cxn modelId="{54FA90E2-6FDF-4CA2-8BAD-B110D78186A1}" type="presParOf" srcId="{F8CAA3CD-6417-4864-851E-31B65C9F50A7}" destId="{28ECAFE0-EDC5-42EE-81D7-6BED17AFD5DC}" srcOrd="0" destOrd="0" presId="urn:microsoft.com/office/officeart/2008/layout/CircularPictureCallout"/>
    <dgm:cxn modelId="{49DA8791-8B62-454D-BC43-161CEBD453F9}" type="presParOf" srcId="{CB61C2A3-2E41-437B-ABB5-5FC8E3008D38}" destId="{300B83B1-FA88-44B1-9537-635929001E6A}" srcOrd="14" destOrd="0" presId="urn:microsoft.com/office/officeart/2008/layout/CircularPictureCallout"/>
    <dgm:cxn modelId="{F22FF1AE-C04F-42DF-9F00-149E1BCEC629}" type="presParOf" srcId="{300B83B1-FA88-44B1-9537-635929001E6A}" destId="{1ABDC659-E69D-4865-A7B2-5BA64F3C0B13}" srcOrd="0" destOrd="0" presId="urn:microsoft.com/office/officeart/2008/layout/CircularPictureCallout"/>
    <dgm:cxn modelId="{023E8A62-F398-46DC-B32F-549D0AD33AC4}" type="presParOf" srcId="{CB61C2A3-2E41-437B-ABB5-5FC8E3008D38}" destId="{6B5A4500-1E6A-49E3-B302-F7C475D536D5}" srcOrd="15" destOrd="0" presId="urn:microsoft.com/office/officeart/2008/layout/CircularPictureCallout"/>
    <dgm:cxn modelId="{7AC204EB-3E72-4327-9809-0B723C415C88}" type="presParOf" srcId="{CB61C2A3-2E41-437B-ABB5-5FC8E3008D38}" destId="{AEFFEA6A-DA41-45CA-BEDA-EC03085136DA}" srcOrd="16" destOrd="0" presId="urn:microsoft.com/office/officeart/2008/layout/CircularPictureCallout"/>
    <dgm:cxn modelId="{FFF8EF9A-6C0C-47C5-921A-F3C5A950A211}" type="presParOf" srcId="{AEFFEA6A-DA41-45CA-BEDA-EC03085136DA}" destId="{FA31F22A-7E25-4726-8165-27CF690013D9}" srcOrd="0" destOrd="0" presId="urn:microsoft.com/office/officeart/2008/layout/CircularPictureCallout"/>
    <dgm:cxn modelId="{34970703-0C07-4AB6-A9D4-C66FA074913B}" type="presParOf" srcId="{CB61C2A3-2E41-437B-ABB5-5FC8E3008D38}" destId="{09E5D907-4A11-48DD-B4D0-2314F097D927}" srcOrd="17" destOrd="0" presId="urn:microsoft.com/office/officeart/2008/layout/CircularPictureCallout"/>
    <dgm:cxn modelId="{463A8859-3EE2-4454-952C-CBAF4709134A}" type="presParOf" srcId="{09E5D907-4A11-48DD-B4D0-2314F097D927}" destId="{380841B3-E643-4DA1-BF04-86E31AC6E92B}" srcOrd="0" destOrd="0" presId="urn:microsoft.com/office/officeart/2008/layout/CircularPictureCallout"/>
    <dgm:cxn modelId="{414B2438-3A91-4090-A896-91D873D7336B}" type="presParOf" srcId="{CB61C2A3-2E41-437B-ABB5-5FC8E3008D38}" destId="{6DF10C04-2682-46DD-B87C-018155D01657}" srcOrd="18" destOrd="0" presId="urn:microsoft.com/office/officeart/2008/layout/CircularPictureCallout"/>
    <dgm:cxn modelId="{CE73F65B-8FC5-4C91-9043-67D45C1D9A3C}" type="presParOf" srcId="{CB61C2A3-2E41-437B-ABB5-5FC8E3008D38}" destId="{FFD6A5A7-992E-4B71-9ACF-C2BF7036EBB5}" srcOrd="19" destOrd="0" presId="urn:microsoft.com/office/officeart/2008/layout/CircularPictureCallout"/>
    <dgm:cxn modelId="{F023D1C9-7413-4965-B9E6-C5950BF7DA97}" type="presParOf" srcId="{FFD6A5A7-992E-4B71-9ACF-C2BF7036EBB5}" destId="{7C415621-9391-4A69-B3E4-F3E819DBD37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B5318-6E81-4658-9180-9DEA818BD634}">
      <dsp:nvSpPr>
        <dsp:cNvPr id="0" name=""/>
        <dsp:cNvSpPr/>
      </dsp:nvSpPr>
      <dsp:spPr>
        <a:xfrm>
          <a:off x="0" y="30103"/>
          <a:ext cx="2074248" cy="1573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Sanatorium</a:t>
          </a:r>
        </a:p>
      </dsp:txBody>
      <dsp:txXfrm>
        <a:off x="46078" y="76181"/>
        <a:ext cx="1982092" cy="1481061"/>
      </dsp:txXfrm>
    </dsp:sp>
    <dsp:sp modelId="{F637242A-BA03-4603-9FCD-23FD26616B26}">
      <dsp:nvSpPr>
        <dsp:cNvPr id="0" name=""/>
        <dsp:cNvSpPr/>
      </dsp:nvSpPr>
      <dsp:spPr>
        <a:xfrm rot="5400000">
          <a:off x="753254" y="1627840"/>
          <a:ext cx="567738" cy="707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824740" y="1697945"/>
        <a:ext cx="424768" cy="397417"/>
      </dsp:txXfrm>
    </dsp:sp>
    <dsp:sp modelId="{7B6FFFAC-03CC-43EA-97E2-C036DB845938}">
      <dsp:nvSpPr>
        <dsp:cNvPr id="0" name=""/>
        <dsp:cNvSpPr/>
      </dsp:nvSpPr>
      <dsp:spPr>
        <a:xfrm>
          <a:off x="0" y="2360306"/>
          <a:ext cx="2074248" cy="157321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Intensive Lifestyle Modifications clinic</a:t>
          </a:r>
        </a:p>
      </dsp:txBody>
      <dsp:txXfrm>
        <a:off x="46078" y="2406384"/>
        <a:ext cx="1982092" cy="1481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B5318-6E81-4658-9180-9DEA818BD634}">
      <dsp:nvSpPr>
        <dsp:cNvPr id="0" name=""/>
        <dsp:cNvSpPr/>
      </dsp:nvSpPr>
      <dsp:spPr>
        <a:xfrm>
          <a:off x="0" y="293"/>
          <a:ext cx="1147817" cy="962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Infection</a:t>
          </a:r>
        </a:p>
      </dsp:txBody>
      <dsp:txXfrm>
        <a:off x="28184" y="28477"/>
        <a:ext cx="1091449" cy="905915"/>
      </dsp:txXfrm>
    </dsp:sp>
    <dsp:sp modelId="{F637242A-BA03-4603-9FCD-23FD26616B26}">
      <dsp:nvSpPr>
        <dsp:cNvPr id="0" name=""/>
        <dsp:cNvSpPr/>
      </dsp:nvSpPr>
      <dsp:spPr>
        <a:xfrm rot="5400000">
          <a:off x="393480" y="986634"/>
          <a:ext cx="360856" cy="433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44000" y="1022720"/>
        <a:ext cx="259817" cy="252599"/>
      </dsp:txXfrm>
    </dsp:sp>
    <dsp:sp modelId="{7B6FFFAC-03CC-43EA-97E2-C036DB845938}">
      <dsp:nvSpPr>
        <dsp:cNvPr id="0" name=""/>
        <dsp:cNvSpPr/>
      </dsp:nvSpPr>
      <dsp:spPr>
        <a:xfrm>
          <a:off x="0" y="1443719"/>
          <a:ext cx="1147817" cy="96228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Metaflammation</a:t>
          </a:r>
          <a:endParaRPr lang="en-US" sz="1100" kern="1200" dirty="0"/>
        </a:p>
      </dsp:txBody>
      <dsp:txXfrm>
        <a:off x="28184" y="1471903"/>
        <a:ext cx="1091449" cy="90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B5318-6E81-4658-9180-9DEA818BD634}">
      <dsp:nvSpPr>
        <dsp:cNvPr id="0" name=""/>
        <dsp:cNvSpPr/>
      </dsp:nvSpPr>
      <dsp:spPr>
        <a:xfrm>
          <a:off x="0" y="410"/>
          <a:ext cx="1748552" cy="1345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Infectious diseases</a:t>
          </a:r>
        </a:p>
      </dsp:txBody>
      <dsp:txXfrm>
        <a:off x="39411" y="39821"/>
        <a:ext cx="1669730" cy="1266780"/>
      </dsp:txXfrm>
    </dsp:sp>
    <dsp:sp modelId="{F637242A-BA03-4603-9FCD-23FD26616B26}">
      <dsp:nvSpPr>
        <dsp:cNvPr id="0" name=""/>
        <dsp:cNvSpPr/>
      </dsp:nvSpPr>
      <dsp:spPr>
        <a:xfrm rot="5400000">
          <a:off x="621975" y="1379653"/>
          <a:ext cx="504600" cy="605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692619" y="1430113"/>
        <a:ext cx="363312" cy="353220"/>
      </dsp:txXfrm>
    </dsp:sp>
    <dsp:sp modelId="{7B6FFFAC-03CC-43EA-97E2-C036DB845938}">
      <dsp:nvSpPr>
        <dsp:cNvPr id="0" name=""/>
        <dsp:cNvSpPr/>
      </dsp:nvSpPr>
      <dsp:spPr>
        <a:xfrm>
          <a:off x="0" y="2018814"/>
          <a:ext cx="1748552" cy="13456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NCDs</a:t>
          </a:r>
        </a:p>
      </dsp:txBody>
      <dsp:txXfrm>
        <a:off x="39411" y="2058225"/>
        <a:ext cx="1669730" cy="1266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FCD0D-CEA5-40CF-916E-F17270D078DD}">
      <dsp:nvSpPr>
        <dsp:cNvPr id="0" name=""/>
        <dsp:cNvSpPr/>
      </dsp:nvSpPr>
      <dsp:spPr>
        <a:xfrm>
          <a:off x="0" y="0"/>
          <a:ext cx="1657252" cy="102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Behavior</a:t>
          </a:r>
        </a:p>
      </dsp:txBody>
      <dsp:txXfrm>
        <a:off x="29881" y="29881"/>
        <a:ext cx="1597490" cy="960438"/>
      </dsp:txXfrm>
    </dsp:sp>
    <dsp:sp modelId="{CC25F289-C878-4A14-80C1-3FAF563663C6}">
      <dsp:nvSpPr>
        <dsp:cNvPr id="0" name=""/>
        <dsp:cNvSpPr/>
      </dsp:nvSpPr>
      <dsp:spPr>
        <a:xfrm rot="5400000">
          <a:off x="637221" y="1045860"/>
          <a:ext cx="382808" cy="459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690898" y="1084001"/>
        <a:ext cx="275454" cy="267966"/>
      </dsp:txXfrm>
    </dsp:sp>
    <dsp:sp modelId="{DC68AC68-5A8A-4FF2-AF54-B75BA0248C6E}">
      <dsp:nvSpPr>
        <dsp:cNvPr id="0" name=""/>
        <dsp:cNvSpPr/>
      </dsp:nvSpPr>
      <dsp:spPr>
        <a:xfrm>
          <a:off x="0" y="1530611"/>
          <a:ext cx="1657252" cy="102020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Behavior</a:t>
          </a:r>
        </a:p>
      </dsp:txBody>
      <dsp:txXfrm>
        <a:off x="29881" y="1560492"/>
        <a:ext cx="1597490" cy="960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FCD0D-CEA5-40CF-916E-F17270D078DD}">
      <dsp:nvSpPr>
        <dsp:cNvPr id="0" name=""/>
        <dsp:cNvSpPr/>
      </dsp:nvSpPr>
      <dsp:spPr>
        <a:xfrm>
          <a:off x="424185" y="400"/>
          <a:ext cx="2363686" cy="1313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Weak role </a:t>
          </a:r>
          <a:r>
            <a:rPr lang="en-US" sz="2400" kern="1200" dirty="0"/>
            <a:t>of patient in his Treatment</a:t>
          </a:r>
        </a:p>
      </dsp:txBody>
      <dsp:txXfrm>
        <a:off x="462646" y="38861"/>
        <a:ext cx="2286764" cy="1236236"/>
      </dsp:txXfrm>
    </dsp:sp>
    <dsp:sp modelId="{CC25F289-C878-4A14-80C1-3FAF563663C6}">
      <dsp:nvSpPr>
        <dsp:cNvPr id="0" name=""/>
        <dsp:cNvSpPr/>
      </dsp:nvSpPr>
      <dsp:spPr>
        <a:xfrm rot="5400000">
          <a:off x="1359811" y="1346388"/>
          <a:ext cx="492434" cy="590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1428752" y="1395631"/>
        <a:ext cx="354553" cy="344704"/>
      </dsp:txXfrm>
    </dsp:sp>
    <dsp:sp modelId="{DC68AC68-5A8A-4FF2-AF54-B75BA0248C6E}">
      <dsp:nvSpPr>
        <dsp:cNvPr id="0" name=""/>
        <dsp:cNvSpPr/>
      </dsp:nvSpPr>
      <dsp:spPr>
        <a:xfrm>
          <a:off x="424185" y="1970139"/>
          <a:ext cx="2363686" cy="131315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Strong role </a:t>
          </a:r>
          <a:r>
            <a:rPr lang="en-US" sz="1600" kern="1200" dirty="0"/>
            <a:t>of patient in Treatment</a:t>
          </a:r>
        </a:p>
      </dsp:txBody>
      <dsp:txXfrm>
        <a:off x="462646" y="2008600"/>
        <a:ext cx="2286764" cy="1236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FCD0D-CEA5-40CF-916E-F17270D078DD}">
      <dsp:nvSpPr>
        <dsp:cNvPr id="0" name=""/>
        <dsp:cNvSpPr/>
      </dsp:nvSpPr>
      <dsp:spPr>
        <a:xfrm>
          <a:off x="0" y="0"/>
          <a:ext cx="1526477" cy="102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Germ Theory</a:t>
          </a:r>
        </a:p>
      </dsp:txBody>
      <dsp:txXfrm>
        <a:off x="29881" y="29881"/>
        <a:ext cx="1466715" cy="960438"/>
      </dsp:txXfrm>
    </dsp:sp>
    <dsp:sp modelId="{CC25F289-C878-4A14-80C1-3FAF563663C6}">
      <dsp:nvSpPr>
        <dsp:cNvPr id="0" name=""/>
        <dsp:cNvSpPr/>
      </dsp:nvSpPr>
      <dsp:spPr>
        <a:xfrm rot="5400000">
          <a:off x="571834" y="1045860"/>
          <a:ext cx="382808" cy="459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625511" y="1084001"/>
        <a:ext cx="275454" cy="267966"/>
      </dsp:txXfrm>
    </dsp:sp>
    <dsp:sp modelId="{DC68AC68-5A8A-4FF2-AF54-B75BA0248C6E}">
      <dsp:nvSpPr>
        <dsp:cNvPr id="0" name=""/>
        <dsp:cNvSpPr/>
      </dsp:nvSpPr>
      <dsp:spPr>
        <a:xfrm>
          <a:off x="0" y="1530611"/>
          <a:ext cx="1526477" cy="102020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Anthropogens</a:t>
          </a:r>
          <a:endParaRPr lang="en-US" sz="1800" kern="1200" dirty="0"/>
        </a:p>
      </dsp:txBody>
      <dsp:txXfrm>
        <a:off x="29881" y="1560492"/>
        <a:ext cx="1466715" cy="9604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10C04-2682-46DD-B87C-018155D01657}">
      <dsp:nvSpPr>
        <dsp:cNvPr id="0" name=""/>
        <dsp:cNvSpPr/>
      </dsp:nvSpPr>
      <dsp:spPr>
        <a:xfrm>
          <a:off x="2569234" y="5448814"/>
          <a:ext cx="584788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A4500-1E6A-49E3-B302-F7C475D536D5}">
      <dsp:nvSpPr>
        <dsp:cNvPr id="0" name=""/>
        <dsp:cNvSpPr/>
      </dsp:nvSpPr>
      <dsp:spPr>
        <a:xfrm>
          <a:off x="2569234" y="4569868"/>
          <a:ext cx="500074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DFCE3-C610-4DE0-9856-5A927C59B9F2}">
      <dsp:nvSpPr>
        <dsp:cNvPr id="0" name=""/>
        <dsp:cNvSpPr/>
      </dsp:nvSpPr>
      <dsp:spPr>
        <a:xfrm>
          <a:off x="2569234" y="3540575"/>
          <a:ext cx="453929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93BE3-218A-442D-A021-557E0856BC91}">
      <dsp:nvSpPr>
        <dsp:cNvPr id="0" name=""/>
        <dsp:cNvSpPr/>
      </dsp:nvSpPr>
      <dsp:spPr>
        <a:xfrm>
          <a:off x="2569234" y="2441893"/>
          <a:ext cx="453929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83280-3368-4509-A8B3-B337508FCF69}">
      <dsp:nvSpPr>
        <dsp:cNvPr id="0" name=""/>
        <dsp:cNvSpPr/>
      </dsp:nvSpPr>
      <dsp:spPr>
        <a:xfrm>
          <a:off x="2569234" y="1412600"/>
          <a:ext cx="500074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C7988-A0AD-476F-B51B-5F2E19253BC7}">
      <dsp:nvSpPr>
        <dsp:cNvPr id="0" name=""/>
        <dsp:cNvSpPr/>
      </dsp:nvSpPr>
      <dsp:spPr>
        <a:xfrm>
          <a:off x="2569234" y="533654"/>
          <a:ext cx="584788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86E72-6202-4912-BC14-C6E8714B69E9}">
      <dsp:nvSpPr>
        <dsp:cNvPr id="0" name=""/>
        <dsp:cNvSpPr/>
      </dsp:nvSpPr>
      <dsp:spPr>
        <a:xfrm>
          <a:off x="654346" y="701868"/>
          <a:ext cx="4491415" cy="437090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F70B4-5E9C-4BED-9D49-59E6B4979AC2}">
      <dsp:nvSpPr>
        <dsp:cNvPr id="0" name=""/>
        <dsp:cNvSpPr/>
      </dsp:nvSpPr>
      <dsp:spPr>
        <a:xfrm>
          <a:off x="718821" y="3170493"/>
          <a:ext cx="3700826" cy="19082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718821" y="3170493"/>
        <a:ext cx="3700826" cy="1908238"/>
      </dsp:txXfrm>
    </dsp:sp>
    <dsp:sp modelId="{2930227B-0AA7-43F2-AA49-880173E42C53}">
      <dsp:nvSpPr>
        <dsp:cNvPr id="0" name=""/>
        <dsp:cNvSpPr/>
      </dsp:nvSpPr>
      <dsp:spPr>
        <a:xfrm>
          <a:off x="7983428" y="99963"/>
          <a:ext cx="867381" cy="867381"/>
        </a:xfrm>
        <a:prstGeom prst="ellipse">
          <a:avLst/>
        </a:prstGeom>
        <a:blipFill>
          <a:blip xmlns:r="http://schemas.openxmlformats.org/officeDocument/2006/relationships"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A5B69-A1AA-4E96-B15F-0B81B1F747DB}">
      <dsp:nvSpPr>
        <dsp:cNvPr id="0" name=""/>
        <dsp:cNvSpPr/>
      </dsp:nvSpPr>
      <dsp:spPr>
        <a:xfrm>
          <a:off x="8850809" y="99963"/>
          <a:ext cx="1584857" cy="86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Intensive  LS Modifications CLINIC</a:t>
          </a:r>
        </a:p>
      </dsp:txBody>
      <dsp:txXfrm>
        <a:off x="8850809" y="99963"/>
        <a:ext cx="1584857" cy="867381"/>
      </dsp:txXfrm>
    </dsp:sp>
    <dsp:sp modelId="{87B49E01-E02F-4CA8-8ABC-156C2F5EC528}">
      <dsp:nvSpPr>
        <dsp:cNvPr id="0" name=""/>
        <dsp:cNvSpPr/>
      </dsp:nvSpPr>
      <dsp:spPr>
        <a:xfrm>
          <a:off x="7136285" y="978910"/>
          <a:ext cx="867381" cy="867381"/>
        </a:xfrm>
        <a:prstGeom prst="ellipse">
          <a:avLst/>
        </a:prstGeom>
        <a:blipFill>
          <a:blip xmlns:r="http://schemas.openxmlformats.org/officeDocument/2006/relationships"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20422-95EC-4B19-9D43-888BC404039B}">
      <dsp:nvSpPr>
        <dsp:cNvPr id="0" name=""/>
        <dsp:cNvSpPr/>
      </dsp:nvSpPr>
      <dsp:spPr>
        <a:xfrm>
          <a:off x="8003666" y="978910"/>
          <a:ext cx="3237887" cy="86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History, Architecture, Art, Environment</a:t>
          </a:r>
        </a:p>
      </dsp:txBody>
      <dsp:txXfrm>
        <a:off x="8003666" y="978910"/>
        <a:ext cx="3237887" cy="867381"/>
      </dsp:txXfrm>
    </dsp:sp>
    <dsp:sp modelId="{418E9789-961D-4EC7-ACDC-71F3377479A7}">
      <dsp:nvSpPr>
        <dsp:cNvPr id="0" name=""/>
        <dsp:cNvSpPr/>
      </dsp:nvSpPr>
      <dsp:spPr>
        <a:xfrm>
          <a:off x="6674838" y="2008202"/>
          <a:ext cx="867381" cy="867381"/>
        </a:xfrm>
        <a:prstGeom prst="ellipse">
          <a:avLst/>
        </a:prstGeom>
        <a:blipFill>
          <a:blip xmlns:r="http://schemas.openxmlformats.org/officeDocument/2006/relationships"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54F2F-9F95-467F-BD67-30AAC5A9616C}">
      <dsp:nvSpPr>
        <dsp:cNvPr id="0" name=""/>
        <dsp:cNvSpPr/>
      </dsp:nvSpPr>
      <dsp:spPr>
        <a:xfrm>
          <a:off x="7542220" y="2008202"/>
          <a:ext cx="3698153" cy="86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Health promotion in Community</a:t>
          </a:r>
        </a:p>
      </dsp:txBody>
      <dsp:txXfrm>
        <a:off x="7542220" y="2008202"/>
        <a:ext cx="3698153" cy="867381"/>
      </dsp:txXfrm>
    </dsp:sp>
    <dsp:sp modelId="{F51B6918-6995-4EF9-B62F-98B63532EB66}">
      <dsp:nvSpPr>
        <dsp:cNvPr id="0" name=""/>
        <dsp:cNvSpPr/>
      </dsp:nvSpPr>
      <dsp:spPr>
        <a:xfrm>
          <a:off x="6674838" y="3106885"/>
          <a:ext cx="867381" cy="867381"/>
        </a:xfrm>
        <a:prstGeom prst="ellipse">
          <a:avLst/>
        </a:prstGeom>
        <a:blipFill>
          <a:blip xmlns:r="http://schemas.openxmlformats.org/officeDocument/2006/relationships"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CAFE0-EDC5-42EE-81D7-6BED17AFD5DC}">
      <dsp:nvSpPr>
        <dsp:cNvPr id="0" name=""/>
        <dsp:cNvSpPr/>
      </dsp:nvSpPr>
      <dsp:spPr>
        <a:xfrm>
          <a:off x="7542220" y="3106885"/>
          <a:ext cx="370082" cy="86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7542220" y="3106885"/>
        <a:ext cx="370082" cy="867381"/>
      </dsp:txXfrm>
    </dsp:sp>
    <dsp:sp modelId="{1ABDC659-E69D-4865-A7B2-5BA64F3C0B13}">
      <dsp:nvSpPr>
        <dsp:cNvPr id="0" name=""/>
        <dsp:cNvSpPr/>
      </dsp:nvSpPr>
      <dsp:spPr>
        <a:xfrm>
          <a:off x="7136285" y="4136177"/>
          <a:ext cx="867381" cy="867381"/>
        </a:xfrm>
        <a:prstGeom prst="ellipse">
          <a:avLst/>
        </a:prstGeom>
        <a:blipFill>
          <a:blip xmlns:r="http://schemas.openxmlformats.org/officeDocument/2006/relationships"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1F22A-7E25-4726-8165-27CF690013D9}">
      <dsp:nvSpPr>
        <dsp:cNvPr id="0" name=""/>
        <dsp:cNvSpPr/>
      </dsp:nvSpPr>
      <dsp:spPr>
        <a:xfrm>
          <a:off x="8003666" y="4136177"/>
          <a:ext cx="323937" cy="86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003666" y="4136177"/>
        <a:ext cx="323937" cy="867381"/>
      </dsp:txXfrm>
    </dsp:sp>
    <dsp:sp modelId="{380841B3-E643-4DA1-BF04-86E31AC6E92B}">
      <dsp:nvSpPr>
        <dsp:cNvPr id="0" name=""/>
        <dsp:cNvSpPr/>
      </dsp:nvSpPr>
      <dsp:spPr>
        <a:xfrm>
          <a:off x="7983428" y="5015123"/>
          <a:ext cx="867381" cy="867381"/>
        </a:xfrm>
        <a:prstGeom prst="ellipse">
          <a:avLst/>
        </a:prstGeom>
        <a:blipFill>
          <a:blip xmlns:r="http://schemas.openxmlformats.org/officeDocument/2006/relationships"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15621-9391-4A69-B3E4-F3E819DBD374}">
      <dsp:nvSpPr>
        <dsp:cNvPr id="0" name=""/>
        <dsp:cNvSpPr/>
      </dsp:nvSpPr>
      <dsp:spPr>
        <a:xfrm>
          <a:off x="8850809" y="5015123"/>
          <a:ext cx="239223" cy="86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850809" y="5015123"/>
        <a:ext cx="239223" cy="867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03:47.970"/>
    </inkml:context>
    <inkml:brush xml:id="br0">
      <inkml:brushProperty name="width" value="0.05" units="cm"/>
      <inkml:brushProperty name="height" value="0.05" units="cm"/>
      <inkml:brushProperty name="color" value="#1F1E5A"/>
    </inkml:brush>
  </inkml:definitions>
  <inkml:trace contextRef="#ctx0" brushRef="#br0">1233 0 24575,'-9'0'0,"-1"0"0,1 0 0,0 0 0,-1 0 0,1 0 0,0 0 0,0 0 0,-1 0 0,1 0 0,-1 0 0,1 0 0,-1 0 0,0 0 0,1 0 0,0 0 0,-1 0 0,1 0 0,-1 0 0,1 0 0,-1 0 0,1 0 0,-1 0 0,0 0 0,1 0 0,-1 0 0,0 0 0,1 0 0,-1 0 0,1 0 0,0 0 0,-1 0 0,4 4 0,-3-3 0,4 3 0,-5-4 0,-5 3 0,4-2 0,-4 3 0,5-4 0,-9 4 0,6-3 0,-1 6 0,5-6 0,3 3 0,-4-4 0,0 4 0,0-3 0,0 3 0,0-4 0,1 0 0,-1 0 0,1 0 0,-1 0 0,1 0 0,-1 3 0,0-2 0,0 3 0,0-4 0,0 0 0,0 0 0,0 0 0,0 0 0,1 0 0,-2 3 0,2-2 0,-1 3 0,0-4 0,0 0 0,5 4 0,-4-3 0,3 3 0,-4-4 0,0 3 0,0-2 0,0 3 0,-5-1 0,4-2 0,-3 7 0,3-7 0,-3 6 0,2-6 0,-7 7 0,8-7 0,-4 3 0,5-1 0,-9 2 0,7 0 0,-7 2 0,9-6 0,0 3 0,1-4 0,-1 4 0,0-3 0,0 2 0,0-3 0,1 0 0,-1 0 0,0 0 0,0 0 0,0 4 0,0-3 0,0 3 0,0-4 0,-1 3 0,-3-2 0,2 3 0,-2-4 0,4 4 0,-5-3 0,4 3 0,-4-4 0,5 3 0,1-2 0,-1 3 0,0-4 0,0 0 0,4 0 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6:53:28.815"/>
    </inkml:context>
    <inkml:brush xml:id="br0">
      <inkml:brushProperty name="width" value="0.07938" units="cm"/>
      <inkml:brushProperty name="height" value="0.07938" units="cm"/>
      <inkml:brushProperty name="color" value="#1F1E5A"/>
    </inkml:brush>
  </inkml:definitions>
  <inkml:trace contextRef="#ctx0" brushRef="#br0">1 69 24575,'43'0'0,"0"0"0,52 0 0,-20 0 0,-21 0 0,7 0 0,1 0 0,7 0 0,0 0-645,-3 0 0,-1 0 0,8 0 645,15 0 0,10 0 0,2 0 0,-7 0-1099,1 0 0,-5 0 0,3 0 1099,-8 0 0,3 0 0,-1 0 0,-3 0 0,4 0 0,-3 0 0,-1 0 0,-3 0 0,0 0 0,0 0 0,0 0 0,2 0 0,6 0 0,-6 0 0,8 0 0,2 0 0,-1 0 0,-7 0 0,15 0 0,-6 1 0,5-2 0,-16-1 0,7-2 0,2 1 0,-6-1 0,-9 1 0,27 2 0,-11-2 0,-1-8 0,-2-1 0,-12 7 0,2 1-1684,-11 1 1,3 0-1,-6 0 1684,-4-1 0,-3 1 0,16 2 0,-8 2 0,-20-1 0,-15 0 0,-15 0 0,-7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3:06.054"/>
    </inkml:context>
    <inkml:brush xml:id="br0">
      <inkml:brushProperty name="width" value="0.05" units="cm"/>
      <inkml:brushProperty name="height" value="0.05" units="cm"/>
      <inkml:brushProperty name="color" value="#1F1E5A"/>
    </inkml:brush>
  </inkml:definitions>
  <inkml:trace contextRef="#ctx0" brushRef="#br0">1233 0 24575,'-9'0'0,"-1"0"0,1 0 0,0 0 0,-1 0 0,1 0 0,0 0 0,0 0 0,-1 0 0,1 0 0,-1 0 0,1 0 0,-1 0 0,0 0 0,1 0 0,0 0 0,-1 0 0,1 0 0,-1 0 0,1 0 0,-1 0 0,1 0 0,-1 0 0,0 0 0,1 0 0,-1 0 0,0 0 0,1 0 0,-1 0 0,1 0 0,0 0 0,-1 0 0,4 4 0,-3-3 0,4 3 0,-5-4 0,-5 3 0,4-2 0,-4 3 0,5-4 0,-9 4 0,6-3 0,-1 6 0,5-6 0,3 3 0,-4-4 0,0 4 0,0-3 0,0 3 0,0-4 0,1 0 0,-1 0 0,1 0 0,-1 0 0,1 0 0,-1 3 0,0-2 0,0 3 0,0-4 0,0 0 0,0 0 0,0 0 0,0 0 0,1 0 0,-2 3 0,2-2 0,-1 3 0,0-4 0,0 0 0,5 4 0,-4-3 0,3 3 0,-4-4 0,0 3 0,0-2 0,0 3 0,-5-1 0,4-2 0,-3 7 0,3-7 0,-3 6 0,2-6 0,-7 7 0,8-7 0,-4 3 0,5-1 0,-9 2 0,7 0 0,-7 2 0,9-6 0,0 3 0,1-4 0,-1 4 0,0-3 0,0 2 0,0-3 0,1 0 0,-1 0 0,0 0 0,0 0 0,0 4 0,0-3 0,0 3 0,0-4 0,-1 3 0,-3-2 0,2 3 0,-2-4 0,4 4 0,-5-3 0,4 3 0,-4-4 0,5 3 0,1-2 0,-1 3 0,0-4 0,0 0 0,4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03:47.970"/>
    </inkml:context>
    <inkml:brush xml:id="br0">
      <inkml:brushProperty name="width" value="0.05" units="cm"/>
      <inkml:brushProperty name="height" value="0.05" units="cm"/>
      <inkml:brushProperty name="color" value="#1F1E5A"/>
    </inkml:brush>
  </inkml:definitions>
  <inkml:trace contextRef="#ctx0" brushRef="#br0">1233 0 24575,'-9'0'0,"-1"0"0,1 0 0,0 0 0,-1 0 0,1 0 0,0 0 0,0 0 0,-1 0 0,1 0 0,-1 0 0,1 0 0,-1 0 0,0 0 0,1 0 0,0 0 0,-1 0 0,1 0 0,-1 0 0,1 0 0,-1 0 0,1 0 0,-1 0 0,0 0 0,1 0 0,-1 0 0,0 0 0,1 0 0,-1 0 0,1 0 0,0 0 0,-1 0 0,4 4 0,-3-3 0,4 3 0,-5-4 0,-5 3 0,4-2 0,-4 3 0,5-4 0,-9 4 0,6-3 0,-1 6 0,5-6 0,3 3 0,-4-4 0,0 4 0,0-3 0,0 3 0,0-4 0,1 0 0,-1 0 0,1 0 0,-1 0 0,1 0 0,-1 3 0,0-2 0,0 3 0,0-4 0,0 0 0,0 0 0,0 0 0,0 0 0,1 0 0,-2 3 0,2-2 0,-1 3 0,0-4 0,0 0 0,5 4 0,-4-3 0,3 3 0,-4-4 0,0 3 0,0-2 0,0 3 0,-5-1 0,4-2 0,-3 7 0,3-7 0,-3 6 0,2-6 0,-7 7 0,8-7 0,-4 3 0,5-1 0,-9 2 0,7 0 0,-7 2 0,9-6 0,0 3 0,1-4 0,-1 4 0,0-3 0,0 2 0,0-3 0,1 0 0,-1 0 0,0 0 0,0 0 0,0 4 0,0-3 0,0 3 0,0-4 0,-1 3 0,-3-2 0,2 3 0,-2-4 0,4 4 0,-5-3 0,4 3 0,-4-4 0,5 3 0,1-2 0,-1 3 0,0-4 0,0 0 0,4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17:56.976"/>
    </inkml:context>
    <inkml:brush xml:id="br0">
      <inkml:brushProperty name="width" value="0.35" units="cm"/>
      <inkml:brushProperty name="height" value="0.35" units="cm"/>
      <inkml:brushProperty name="color" value="#89B4F9"/>
    </inkml:brush>
  </inkml:definitions>
  <inkml:trace contextRef="#ctx0" brushRef="#br0">5415 375 24575,'-32'0'0,"-6"0"0,17 0 0,-16 0 0,20 0 0,-10 0 0,13 0 0,-5 0 0,0 0 0,0 0 0,0 0 0,5 0 0,-4 0 0,4 0 0,-9 0 0,3 0 0,-3 0 0,4 0 0,5 0 0,-4 0 0,8 0 0,-7 0 0,7 0 0,-8 0 0,4 0 0,-1 0 0,2 0 0,0 0 0,3 0 0,-7 0 0,3 0 0,0 0 0,1 0 0,4 0 0,1 0 0,-5 0 0,4 0 0,-4 0 0,5 0 0,-1 0 0,-3 0 0,2 0 0,-2 0 0,3 0 0,1 0 0,-5 0 0,4 0 0,-4 0 0,5 0 0,0 0 0,-5 0 0,4 0 0,0-4 0,-2 3 0,5-3 0,-6 0 0,8-4 0,0-1 0,4-3 0,4 4 0,4-1 0,6 5 0,0-4 0,3 3 0,-7 0 0,8-4 0,-9 8 0,13-7 0,-12 7 0,11-7 0,-12 3 0,4 0 0,-5 1 0,1 4 0,-1-4 0,4 4 0,-6-8 0,5 7 0,-3-3 0,1 4 0,3 0 0,-4 0 0,0 0 0,4-4 0,-2 3 0,2-3 0,-4 1 0,1 2 0,3-7 0,-3 7 0,3-2 0,-3 3 0,-1 0 0,4 0 0,-2 0 0,2 0 0,-3 0 0,-1 0 0,9 0 0,-3 0 0,4 0 0,-5 0 0,-5 0 0,1 0 0,3 0 0,-3 0 0,4 0 0,-5 0 0,1 0 0,2 3 0,-1 2 0,1 3 0,-3-4 0,-4 3 0,7-2 0,-5 3 0,6-3 0,-4-1 0,0-4 0,4 0 0,-3 0 0,3 0 0,-4 0 0,1 0 0,3 0 0,-3 0 0,3 0 0,-4 0 0,1 0 0,3 0 0,-2 0 0,2 0 0,-4 0 0,1 0 0,2 3 0,-1-2 0,2 3 0,-4-4 0,0 0 0,3 0 0,-2 0 0,3 0 0,-4 0 0,-4-11 0,-1 5 0,-3-9 0,0 6 0,-7 1 0,-2 4 0,-4-3 0,1 6 0,4-3 0,0 0 0,0 3 0,-5-3 0,4 4 0,-3 0 0,3 0 0,1 0 0,-4 0 0,2 0 0,-2 0 0,3 0 0,0 0 0,-3 0 0,2 0 0,-2 0 0,3 0 0,1 0 0,-4 0 0,2 0 0,-2 0 0,3 0 0,1 0 0,-5 0 0,4 0 0,-3 0 0,3 0 0,1 0 0,-4 0 0,3 0 0,-3 0 0,3 0 0,1 0 0,-4 0 0,2 0 0,-2 0 0,3 0 0,1 0 0,-4 0 0,3 0 0,-4 0 0,5 0 0,0 0 0,-5 0 0,4 0 0,-3 0 0,3 0 0,1 0 0,-5 0 0,4 0 0,-3 0 0,3 0 0,1 0 0,-5 0 0,4 0 0,-3 0 0,3 0 0,-4 0 0,3-3 0,-3 2 0,-4-3 0,6 4 0,-6-4 0,4 3 0,3-3 0,-3 4 0,0 0 0,-1 0 0,0 0 0,1 0 0,5 0 0,-6 0 0,5 0 0,-4 0 0,4 0 0,0 0 0,-3 0 0,2 0 0,-2 0 0,3 0 0,0 0 0,-3 0 0,2 0 0,-6 0 0,6 0 0,-2 0 0,3 0 0,-3 0 0,3 0 0,-4 0 0,5 0 0,-1 0 0,-3 0 0,-2 0 0,1 0 0,0 0 0,5 0 0,-1 0 0,-3 0 0,-6 0 0,3 0 0,-7 0 0,8 0 0,0 0 0,-4 0 0,8 0 0,-8 0 0,4 0 0,-5 0 0,-4 0 0,3 0 0,-3 0 0,9 0 0,-12 0 0,14 0 0,-14 0 0,16 4 0,-8-3 0,8 3 0,-3-4 0,0 4 0,-1-3 0,-4 3 0,4-4 0,1 4 0,4-3 0,1 3 0,-13-4 0,9 3 0,-17-2 0,18 3 0,-11-4 0,13 0 0,-13 0 0,7 0 0,-12 0 0,7 0 0,-3 0 0,4 0 0,-8 0 0,6 0 0,-15 0 0,20 0 0,-11 0 0,13 0 0,-22 0 0,13 0 0,-8 0 0,13 0 0,4 0 0,-5 0 0,-12 0 0,9 0 0,-5 0 0,9 0 0,4 0 0,0 0 0,-4 0 0,8 0 0,-8 0 0,4 0 0,-9 0 0,8 4 0,-7-3 0,12 3 0,-11-4 0,5 0 0,-10 0 0,10 0 0,-5 0 0,11 0 0,-15 0 0,13 0 0,-14 0 0,17 0 0,-5 0 0,6 0 0,-1 0 0,-3 0 0,2 0 0,-2 0 0,3 0 0,0 0 0,-3 0 0,3 0 0,-4 0 0,5 3 0,-1-2 0,1 3 0,-4-4 0,2 0 0,-2 0 0,4 4 0,-1-3 0,1 6 0,3 1 0,2 1 0,3 3 0,0-4 0,4 0 0,9 1 0,2-4 0,8-1 0,-5-4 0,1 4 0,0-3 0,-5 4 0,4-5 0,-4 0 0,5 0 0,-5 0 0,4 0 0,0 0 0,2 0 0,-2 0 0,-1 0 0,10 0 0,-6 0 0,10 0 0,-16 0 0,2 0 0,-2 0 0,20 0 0,-16 0 0,15 0 0,-20 0 0,0 0 0,4 0 0,13 0 0,-8 0 0,13 0 0,-18 4 0,1-3 0,0 7 0,12-3 0,-9 5 0,22 0 0,-21-1 0,9-3 0,-13 2 0,14-3 0,-11 5 0,24 0 0,-24-1 0,11-3 0,-14 2 0,0-7 0,3 7 0,-2-7 0,3 7 0,-5-7 0,1 3 0,0-4 0,-5 0 0,4 0 0,-4 0 0,0 0 0,4 0 0,-8 0 0,3 0 0,0 0 0,-4 0 0,13 0 0,-11 0 0,9 0 0,-10 0 0,6 0 0,-6 0 0,7 0 0,-8 0 0,8 0 0,-3 0 0,-1 0 0,0 0 0,3 0 0,-5 0 0,5 0 0,-8 0 0,1-4 0,-1 0 0,4-5 0,-3 5 0,0-4 0,-2 3 0,-2 0 0,3-2 0,0 2 0,-4-3 0,0-4 0,-4 3 0,0-4 0,0 5 0,0-1 0,-4 1 0,-1-1 0,-3 0 0,-1 4 0,0-2 0,1 6 0,-5-3 0,3 4 0,-3 0 0,-9 0 0,5 0 0,-15 0 0,11 0 0,-8 0 0,8-4 0,-25 3 0,21-4 0,-30 1 0,33 3 0,-11-3 0,14 4 0,-8-4 0,11 3 0,-19-12 0,18 11 0,-10-11 0,8 12 0,-8-7 0,6 7 0,-15-8 0,15 4 0,-12-1 0,13-2 0,-27 2 0,17 1 0,-17-4 0,21 7 0,-4-2 0,10 0 0,-32-2 0,21 0 0,-17-2 0,18 7 0,10-4 0,-10 1 0,10 2 0,-18-2 0,15 0 0,-18 3 0,20-8 0,-6 8 0,8-3 0,0 0 0,0 2 0,0-2 0,0 0 0,0 3 0,0-3 0,0 4 0,0 0 0,0-5 0,-8 4 0,6-3 0,-2 4 0,5 0 0,4 0 0,-5 0 0,0 0 0,-4 0 0,3 0 0,2 0 0,0 0 0,4 0 0,-5 0 0,-7 0 0,5 0 0,-6 0 0,13 0 0,-4 0 0,4 0 0,-18 0 0,5 0 0,-14 0 0,9 0 0,3 0 0,5 0 0,0 0 0,4 0 0,-10 0 0,10 0 0,-10 0 0,4 0 0,0 0 0,-3 0 0,8 0 0,-11 0 0,5 0 0,-1 0 0,3 0 0,6 0 0,0 0 0,-16 0 0,16 0 0,-16 0 0,21 0 0,-5 0 0,0 0 0,-12 0 0,9 0 0,-18 0 0,19 0 0,-6 0 0,8 4 0,-8-3 0,6 4 0,-11-2 0,13-2 0,0 3 0,2-4 0,-2 4 0,-1-3 0,-2 7 0,4-3 0,4 0 0,1-1 0,-4 4 0,7-6 0,-6 9 0,11-6 0,-3 0 0,3 6 0,1-6 0,0 8 0,4-1 0,0-3 0,0 3 0,0-3 0,0 3 0,4-2 0,4 6 0,1-11 0,4 7 0,0-11 0,-4 2 0,5-3 0,-6 0 0,9 0 0,-6 0 0,10 0 0,-11 0 0,15 0 0,-9 0 0,6 0 0,-5 0 0,-2 0 0,3 0 0,1 0 0,8 0 0,-6 0 0,15 0 0,-15 0 0,6 0 0,-8 0 0,8-4 0,-6 3 0,10-3 0,-11 4 0,2 0 0,-3 0 0,14 0 0,-11 0 0,19 0 0,-20 0 0,11 0 0,-12 0 0,13 0 0,-7 0 0,11 0 0,-11 0 0,2 0 0,-10 4 0,23 6 0,-16-4 0,16 7 0,-23-12 0,1 8 0,0-4 0,0 0 0,13 4 0,-9-4 0,17 5 0,-19-5 0,7-1 0,-10 1 0,15 0 0,-11 0 0,15 3 0,-18-7 0,-1 4 0,-5-2 0,0-2 0,-3 3 0,3 0 0,-4-3 0,-1 6 0,1-2 0,-5 3 0,0 4 0,-4-3 0,0 2 0,-11-3 0,-1-3 0,-10-1 0,3-4 0,0 0 0,1 0 0,-1 0 0,0 0 0,0 0 0,-4 0 0,3-5 0,-11 0 0,10 0 0,-2-3 0,5 7 0,-8-12 0,4 11 0,-5-6 0,14 8 0,0-4 0,3 2 0,-3-2 0,4 4 0,0-4 0,1 3 0,-1-2 0,-8 3 0,6 0 0,-6-4 0,9 3 0,-6-3 0,5 4 0,-13-4 0,11 3 0,-10-3 0,6 4 0,1-3 0,-4 2 0,4-3 0,-5 4 0,4-4 0,-2 3 0,2-3 0,-4 4 0,0-4 0,-3 3 0,2-3 0,1 4 0,2-5 0,2 4 0,-4-3 0,-12 0 0,14 3 0,-13-4 0,20 2 0,-8 2 0,4-3 0,-1 4 0,-11-4 0,10 3 0,-7-4 0,5 1 0,4 3 0,-1-3 0,-15 0 0,13 2 0,-14-2 0,13 4 0,4 0 0,1 0 0,-8-4 0,9 3 0,-9-3 0,8 4 0,3-4 0,-3 3 0,-8-3 0,10 0 0,-10 3 0,8-3 0,3 4 0,-3-3 0,-4 2 0,7-3 0,-7 4 0,9 0 0,-1 0 0,-3 0 0,-2 0 0,1 0 0,-8 0 0,6 0 0,-4 0 0,6 0 0,-4 0 0,6 0 0,-14 0 0,14 0 0,-10 0 0,11 0 0,-16 0 0,10 0 0,-6-4 0,4 3 0,8-3 0,-3 4 0,-8-4 0,5 3 0,-6-2 0,4 3 0,4-5 0,-5 4 0,-12-7 0,9 7 0,-18-8 0,19 8 0,-6-3 0,8 0 0,0 3 0,4-4 0,-2 5 0,2 0 0,1 0 0,1-3 0,4 2 0,-4-3 0,-5 4 0,3 0 0,-1 0 0,7-4 0,1 3 0,-1-3 0,-3 4 0,3 0 0,-3 0 0,4 0 0,-1 0 0,-3 0 0,3 0 0,-3 0 0,3 0 0,1 0 0,-4 0 0,2 0 0,-2 0 0,3 0 0,1 0 0,-4 0 0,2 0 0,-2 0 0,3 0 0,1 0 0,-4 0 0,2 0 0,-2 0 0,4 0 0,-1 0 0,-3 0 0,2 0 0,-2 0 0,4 0 0,-1 0 0,-4 0 0,4 0 0,-3 0 0,4 0 0,-1 0 0,-3 0 0,3 0 0,-2 0 0,3 0 0,-1 0 0,-3 0 0,3 0 0,-3 0 0,4 0 0,0 0 0,-3 0 0,2 0 0,-3 0 0,4 0 0,0 0 0,-4 0 0,4 0 0,-4-3 0,39-2 0,-19 1 0,33 0 0,-31 4 0,3 0 0,0 0 0,9 0 0,2 0 0,-1 0 0,-2 0 0,-6 0 0,-1 0 0,3 0 0,10 0 0,-5-4 0,9 3 0,-17-3 0,4 4 0,-9 0 0,21 0 0,-17 0 0,16 0 0,-20 0 0,3 0 0,-3 0 0,3 0 0,-2 0 0,6 0 0,-7 0 0,3 0 0,-3 0 0,12 0 0,-10 0 0,10 0 0,-8 0 0,-3 0 0,3 0 0,12 0 0,-12 0 0,16 0 0,-19 0 0,8 0 0,-4 0 0,12 0 0,-10 0 0,9 0 0,-11 0 0,-1 0 0,0 0 0,0 0 0,1 0 0,3 0 0,-3 0 0,-2 0 0,-3 0 0,11 0 0,-8 0 0,9 0 0,-8 0 0,-4 0 0,4 0 0,8 4 0,-5-3 0,6 3 0,-9-4 0,-5 0 0,1 0 0,7 0 0,-6 0 0,7 0 0,-9 0 0,0 0 0,4 0 0,-3 0 0,3 0 0,-8-11 0,0 5 0,-4-10 0,-12 12 0,5 0 0,-9 4 0,7 0 0,1 0 0,-9 0 0,6 0 0,-6 0 0,8 0 0,1 0 0,-6 0 0,1 0 0,-1 0 0,-3 0 0,7 0 0,-7 0 0,7 0 0,-11 0 0,7 0 0,-4 0 0,6 0 0,3 0 0,1 0 0,-5 0 0,4 0 0,-4 0 0,4 0 0,1 0 0,-5 0 0,4 0 0,-4 0 0,5 0 0,-1 0 0,-3 4 0,2-3 0,-2 3 0,3-4 0,0 0 0,1 4 0,-1-3 0,-3 2 0,2-3 0,-6 0 0,7 0 0,-4 4 0,5-3 0,0 3 0,-1 0 0,1 0 0,0 0 0,0 4 0,3-4 0,-3 5 0,4-1 0,-1 1 0,1-1 0,1 4 0,2-3 0,-7 4 0,7-5 0,-6 0 0,2 0 0,-3 0 0,0 0 0,-1-3 0,1 2 0,0-6 0,-1 2 0,1 1 0,-1-3 0,0 3 0,1 0 0,-1-3 0,1 2 0,-4-3 0,2 0 0,-2 0 0,3 0 0,-3 0 0,2 0 0,-2 0 0,4 0 0,-1 0 0,-3 0 0,3 0 0,-3 0 0,4 0 0,-1 0 0,1-7 0,4-2 0,1-3 0,3 0 0,0 4 0,0 0 0,0-4 0,-4 3 0,-1 1 0,-3-3 0,3 6 0,-2-4 0,6-2 0,-3 6 0,4-8 0,0 2 0,0 2 0,0-3 0,0 3 0,0 1 0,0-4 0,0 3 0,0-4 0,0 5 0,0-1 0,0-3 0,4 6 0,1-6 0,-1 8 0,8-5 0,-7 0 0,8 5 0,-5-4 0,1 3 0,-1 0 0,4-2 0,-2 2 0,2 0 0,-3 1 0,7 0 0,-6 3 0,6-2 0,-8 3 0,1 0 0,3 0 0,-3 0 0,3 0 0,-4 0 0,0 0 0,4 0 0,-2 0 0,1 0 0,-2 0 0,-1 0 0,4 3 0,-3 2 0,3 3 0,-4-4 0,0 0 0,1 0 0,2-3 0,-1 2 0,-2 1 0,3-3 0,-6 3 0,8-4 0,-5 0 0,5 0 0,-4 0 0,3 0 0,-3 0 0,8 4 0,-7-3 0,20 3 0,-18-4 0,9 0 0,-8 0 0,5 0 0,2 0 0,2 0 0,-3 0 0,-6 0 0,5 0 0,-9 0 0,4 0 0,-4 0 0,4 0 0,-3 0 0,3 0 0,-5 0 0,1 0 0,3 0 0,2 0 0,-1 0 0,4 4 0,-7-3 0,2 3 0,-3-4 0,-1 0 0,4 3 0,-3-2 0,-1 7 0,4-7 0,-7 6 0,7-6 0,-4 6 0,0-6 0,4 7 0,-3-7 0,3 2 0,-4 1 0,1-3 0,-1 6 0,0-6 0,1 3 0,-1 0 0,0-4 0,1 8 0,-1-3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17:59.745"/>
    </inkml:context>
    <inkml:brush xml:id="br0">
      <inkml:brushProperty name="width" value="0.35" units="cm"/>
      <inkml:brushProperty name="height" value="0.35" units="cm"/>
      <inkml:brushProperty name="color" value="#89B4F9"/>
    </inkml:brush>
  </inkml:definitions>
  <inkml:trace contextRef="#ctx0" brushRef="#br0">9 1 24575,'0'26'0,"0"-3"0,0-15 0,0 0 0,0 4 0,0 1 0,0-1 0,0 0 0,0-4 0,0 0 0,0 4 0,0-3 0,0 2 0,0-3 0,0 0 0,0 4 0,0-3 0,0 2 0,0-2 0,0-2 0,0 5 0,0-3 0,-4 3 0,3-4 0,-2 0 0,3 4 0,0-3 0,0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30E472-ADE3-DF34-090D-6A861DD0D9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D94AC-73C9-C1B8-5D00-7D2DB7B995B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0437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D340BF4-6820-2341-8326-D90979329127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C864FA7-8BB0-C950-8486-444C8487C1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9" y="1241426"/>
            <a:ext cx="5953128" cy="334962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577F91-C847-1DAF-4372-347376C6C4B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764" y="4777191"/>
            <a:ext cx="5438137" cy="3908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558E8-6CFD-2BCE-D87E-A75C35C5861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4D20D-A4EB-D553-B81B-366388A58A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600F15F-AE4A-EB4D-BE65-F3960DDA4684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C88F9-26D0-D4F3-4FC0-4A9BAC924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24D34F-8E2F-CEB5-1B91-C65BA45C1B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Abstract for Budapest Elmo congress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B88DD-A0FE-FCA8-AD2B-C64A48F4A76C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AD4140-2AFF-384C-9B41-16A0A15AFF24}" type="slidenum"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1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13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376CB8-379C-437A-5896-B3E95F2A8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9A9AF-7ABA-807C-17B9-35CA07DBD4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Clinic’s surroundings is the ideal setting for connecting with nature, forest bath, bird sound healing and relaxing. Best season Automn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98991-8894-1D73-E9F8-01C46EF350BC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9110D5-4BE5-8648-8732-CC60FAF6EB95}" type="slidenum"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18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C02F7D6-A5B3-CED8-D208-61ADFB914D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E586004-4234-B000-1EA0-E07D2ED2FBC4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altLang="en-US">
                <a:solidFill>
                  <a:srgbClr val="00B0F0"/>
                </a:solidFill>
                <a:latin typeface="Calibri" panose="020F0502020204030204" pitchFamily="34" charset="0"/>
              </a:rPr>
              <a:t>Within personal subjectivity</a:t>
            </a:r>
            <a:endParaRPr altLang="en-US">
              <a:latin typeface="Calibri" panose="020F0502020204030204" pitchFamily="34" charset="0"/>
            </a:endParaRPr>
          </a:p>
          <a:p>
            <a:pPr eaLnBrk="1" hangingPunct="1"/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C14A93F1-DB97-A5AA-A0E5-300CC8F99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8540750"/>
            <a:ext cx="29067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16" tIns="42908" rIns="85816" bIns="4290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4BB1C8BB-33A6-4596-BE45-AE4E00DD8EE1}" type="slidenum">
              <a:rPr lang="en-US" altLang="en-US" sz="1100">
                <a:solidFill>
                  <a:srgbClr val="000000"/>
                </a:solidFill>
              </a:rPr>
              <a:pPr algn="r" eaLnBrk="1" hangingPunct="1"/>
              <a:t>26</a:t>
            </a:fld>
            <a:endParaRPr lang="en-US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7DB60C7-42CA-4FA9-3071-B9B32C97DC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9C0681A-0FC1-6BC5-1C76-92392EF13916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</a:pPr>
            <a:r>
              <a:rPr altLang="en-US" u="sng">
                <a:latin typeface="Calibri" panose="020F0502020204030204" pitchFamily="34" charset="0"/>
              </a:rPr>
              <a:t>Nonverbal</a:t>
            </a:r>
            <a:r>
              <a:rPr altLang="en-US">
                <a:latin typeface="Calibri" panose="020F0502020204030204" pitchFamily="34" charset="0"/>
              </a:rPr>
              <a:t> all senses </a:t>
            </a:r>
            <a:r>
              <a:rPr altLang="en-US" u="sng">
                <a:latin typeface="Calibri" panose="020F0502020204030204" pitchFamily="34" charset="0"/>
              </a:rPr>
              <a:t>information</a:t>
            </a:r>
            <a:r>
              <a:rPr altLang="en-US">
                <a:latin typeface="Calibri" panose="020F0502020204030204" pitchFamily="34" charset="0"/>
              </a:rPr>
              <a:t> flow constantly of </a:t>
            </a:r>
          </a:p>
          <a:p>
            <a:pPr eaLnBrk="1" hangingPunct="1">
              <a:lnSpc>
                <a:spcPct val="70000"/>
              </a:lnSpc>
            </a:pPr>
            <a:r>
              <a:rPr altLang="en-US">
                <a:latin typeface="Calibri" panose="020F0502020204030204" pitchFamily="34" charset="0"/>
              </a:rPr>
              <a:t>-one’s body language and facial expressions</a:t>
            </a:r>
          </a:p>
          <a:p>
            <a:pPr eaLnBrk="1" hangingPunct="1">
              <a:lnSpc>
                <a:spcPct val="70000"/>
              </a:lnSpc>
            </a:pPr>
            <a:r>
              <a:rPr altLang="en-US">
                <a:latin typeface="Calibri" panose="020F0502020204030204" pitchFamily="34" charset="0"/>
              </a:rPr>
              <a:t>-patient logistics grouped for weight loss, stress management and chronic pain management, with needs on diabetes, IBS care and assistance in quitting substances(nicotine and alcohol) </a:t>
            </a:r>
          </a:p>
          <a:p>
            <a:pPr eaLnBrk="1" hangingPunct="1">
              <a:lnSpc>
                <a:spcPct val="70000"/>
              </a:lnSpc>
            </a:pPr>
            <a:r>
              <a:rPr altLang="en-US">
                <a:latin typeface="Calibri" panose="020F0502020204030204" pitchFamily="34" charset="0"/>
              </a:rPr>
              <a:t>The patient follow an extensive planned exposure of </a:t>
            </a:r>
            <a:r>
              <a:rPr altLang="en-US" u="sng">
                <a:latin typeface="Calibri" panose="020F0502020204030204" pitchFamily="34" charset="0"/>
              </a:rPr>
              <a:t>health literacy</a:t>
            </a:r>
          </a:p>
          <a:p>
            <a:pPr eaLnBrk="1" hangingPunct="1">
              <a:lnSpc>
                <a:spcPct val="70000"/>
              </a:lnSpc>
            </a:pPr>
            <a:r>
              <a:rPr altLang="en-US" u="sng">
                <a:latin typeface="Calibri" panose="020F0502020204030204" pitchFamily="34" charset="0"/>
              </a:rPr>
              <a:t>Input</a:t>
            </a:r>
            <a:r>
              <a:rPr altLang="en-US">
                <a:latin typeface="Calibri" panose="020F0502020204030204" pitchFamily="34" charset="0"/>
              </a:rPr>
              <a:t> on  the patient's </a:t>
            </a:r>
            <a:r>
              <a:rPr altLang="en-US" u="sng">
                <a:latin typeface="Calibri" panose="020F0502020204030204" pitchFamily="34" charset="0"/>
              </a:rPr>
              <a:t>compliance efficacy and motivation  </a:t>
            </a:r>
            <a:r>
              <a:rPr altLang="en-US">
                <a:latin typeface="Calibri" panose="020F0502020204030204" pitchFamily="34" charset="0"/>
              </a:rPr>
              <a:t>for routine classes and repetitions, the interaction with the healthcare providers on scheduled activities, the eating times, the relaxed time and the level of change as days go by.</a:t>
            </a:r>
          </a:p>
          <a:p>
            <a:pPr eaLnBrk="1" hangingPunct="1">
              <a:lnSpc>
                <a:spcPct val="80000"/>
              </a:lnSpc>
            </a:pPr>
            <a:r>
              <a:rPr altLang="en-US">
                <a:latin typeface="Calibri" panose="020F0502020204030204" pitchFamily="34" charset="0"/>
              </a:rPr>
              <a:t>The resident living the experience of the patient sets himself apart from the </a:t>
            </a:r>
            <a:r>
              <a:rPr altLang="en-US" u="sng">
                <a:latin typeface="Calibri" panose="020F0502020204030204" pitchFamily="34" charset="0"/>
              </a:rPr>
              <a:t>conventional residence “one expert” practice- </a:t>
            </a:r>
            <a:r>
              <a:rPr altLang="en-US">
                <a:latin typeface="Calibri" panose="020F0502020204030204" pitchFamily="34" charset="0"/>
              </a:rPr>
              <a:t>out of the white coat status position and metaphorically” wears the shoes of the patient” or “take the same drug treatment”. </a:t>
            </a:r>
          </a:p>
          <a:p>
            <a:pPr eaLnBrk="1" hangingPunct="1">
              <a:lnSpc>
                <a:spcPct val="80000"/>
              </a:lnSpc>
            </a:pPr>
            <a:r>
              <a:rPr altLang="en-US">
                <a:latin typeface="Calibri" panose="020F0502020204030204" pitchFamily="34" charset="0"/>
              </a:rPr>
              <a:t>The resident </a:t>
            </a:r>
            <a:r>
              <a:rPr altLang="en-US" u="sng">
                <a:latin typeface="Calibri" panose="020F0502020204030204" pitchFamily="34" charset="0"/>
              </a:rPr>
              <a:t>himself immerses in a state of self care and self management</a:t>
            </a:r>
            <a:r>
              <a:rPr altLang="en-US">
                <a:latin typeface="Calibri" panose="020F0502020204030204" pitchFamily="34" charset="0"/>
              </a:rPr>
              <a:t>, realizes need of personal lifestyle improvements and sets personal healthy lifestyle habits that also serve his </a:t>
            </a:r>
            <a:r>
              <a:rPr altLang="en-US" u="sng">
                <a:latin typeface="Calibri" panose="020F0502020204030204" pitchFamily="34" charset="0"/>
              </a:rPr>
              <a:t>healthy role model </a:t>
            </a:r>
            <a:r>
              <a:rPr altLang="en-US">
                <a:latin typeface="Calibri" panose="020F0502020204030204" pitchFamily="34" charset="0"/>
              </a:rPr>
              <a:t>position</a:t>
            </a:r>
          </a:p>
          <a:p>
            <a:pPr eaLnBrk="1" hangingPunct="1">
              <a:lnSpc>
                <a:spcPct val="70000"/>
              </a:lnSpc>
            </a:pPr>
            <a:r>
              <a:rPr altLang="en-US" b="1" u="sng">
                <a:latin typeface="Calibri" panose="020F0502020204030204" pitchFamily="34" charset="0"/>
              </a:rPr>
              <a:t>Environment</a:t>
            </a:r>
            <a:r>
              <a:rPr altLang="en-US">
                <a:latin typeface="Calibri" panose="020F0502020204030204" pitchFamily="34" charset="0"/>
              </a:rPr>
              <a:t> sets the </a:t>
            </a:r>
            <a:r>
              <a:rPr altLang="en-US" b="1" u="sng">
                <a:latin typeface="Calibri" panose="020F0502020204030204" pitchFamily="34" charset="0"/>
              </a:rPr>
              <a:t>working ground </a:t>
            </a:r>
            <a:r>
              <a:rPr altLang="en-US">
                <a:latin typeface="Calibri" panose="020F0502020204030204" pitchFamily="34" charset="0"/>
              </a:rPr>
              <a:t>of healthcare team with patients:</a:t>
            </a:r>
          </a:p>
          <a:p>
            <a:pPr eaLnBrk="1" hangingPunct="1">
              <a:lnSpc>
                <a:spcPct val="70000"/>
              </a:lnSpc>
            </a:pPr>
            <a:endParaRPr altLang="en-US"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altLang="en-US">
                <a:latin typeface="Calibri" panose="020F0502020204030204" pitchFamily="34" charset="0"/>
              </a:rPr>
              <a:t> INDOOR </a:t>
            </a:r>
          </a:p>
          <a:p>
            <a:pPr eaLnBrk="1" hangingPunct="1">
              <a:lnSpc>
                <a:spcPct val="70000"/>
              </a:lnSpc>
            </a:pPr>
            <a:r>
              <a:rPr altLang="en-US">
                <a:latin typeface="Calibri" panose="020F0502020204030204" pitchFamily="34" charset="0"/>
              </a:rPr>
              <a:t>quiet,safe,tech-free,noise free,comfortable,friendly,historical,cultural,organized, providing both independency and socially inviting, perfume allergy-free, user friendly, encouraging self care. Health care providers’ teamwork that reflect positive psychology, patience and openness while at the same time setting boundaries.</a:t>
            </a:r>
          </a:p>
          <a:p>
            <a:pPr eaLnBrk="1" hangingPunct="1">
              <a:lnSpc>
                <a:spcPct val="70000"/>
              </a:lnSpc>
            </a:pPr>
            <a:r>
              <a:rPr altLang="en-US">
                <a:latin typeface="Calibri" panose="020F0502020204030204" pitchFamily="34" charset="0"/>
              </a:rPr>
              <a:t>The facilities support all types of Ph.activity/exercise, educational meal preparations and multimodal patient sitting areas, as long as rooms of small and big groups gatherings</a:t>
            </a:r>
          </a:p>
          <a:p>
            <a:pPr eaLnBrk="1" hangingPunct="1">
              <a:lnSpc>
                <a:spcPct val="70000"/>
              </a:lnSpc>
            </a:pPr>
            <a:r>
              <a:rPr altLang="en-US">
                <a:latin typeface="Calibri" panose="020F0502020204030204" pitchFamily="34" charset="0"/>
              </a:rPr>
              <a:t>OUTDOOR</a:t>
            </a:r>
          </a:p>
          <a:p>
            <a:pPr eaLnBrk="1" hangingPunct="1">
              <a:lnSpc>
                <a:spcPct val="70000"/>
              </a:lnSpc>
            </a:pPr>
            <a:r>
              <a:rPr altLang="en-US">
                <a:latin typeface="Calibri" panose="020F0502020204030204" pitchFamily="34" charset="0"/>
              </a:rPr>
              <a:t> Natural environment in a forest with clean air, lots of safe space - vehicle free area for all walking types in a distance range of 3,5 km on  an altitude where you admire from above the banks of the river Ångermanälven</a:t>
            </a:r>
          </a:p>
          <a:p>
            <a:pPr eaLnBrk="1" hangingPunct="1">
              <a:lnSpc>
                <a:spcPct val="80000"/>
              </a:lnSpc>
            </a:pPr>
            <a:endParaRPr altLang="en-US"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</a:pPr>
            <a:endParaRPr altLang="en-US">
              <a:latin typeface="Calibri" panose="020F0502020204030204" pitchFamily="34" charset="0"/>
            </a:endParaRPr>
          </a:p>
          <a:p>
            <a:pPr eaLnBrk="1" hangingPunct="1"/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392A4F4-7F5E-446E-D33A-A009E8686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8540750"/>
            <a:ext cx="29067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16" tIns="42908" rIns="85816" bIns="4290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792EEED6-6FD5-4229-92B4-03413CFC85E8}" type="slidenum">
              <a:rPr lang="en-US" altLang="en-US" sz="1100">
                <a:solidFill>
                  <a:srgbClr val="000000"/>
                </a:solidFill>
              </a:rPr>
              <a:pPr algn="r" eaLnBrk="1" hangingPunct="1"/>
              <a:t>27</a:t>
            </a:fld>
            <a:endParaRPr lang="en-US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EBFC2E7-332A-EEC0-5E1F-F41E9B8EB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AE406B1-E29F-BB0F-52A0-1AC4356F361A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altLang="en-US" dirty="0">
                <a:latin typeface="Calibri" panose="020F0502020204030204" pitchFamily="34" charset="0"/>
              </a:rPr>
              <a:t>Relaxed inspired, nature aware, </a:t>
            </a:r>
            <a:r>
              <a:rPr altLang="en-US" dirty="0" err="1">
                <a:latin typeface="Calibri" panose="020F0502020204030204" pitchFamily="34" charset="0"/>
              </a:rPr>
              <a:t>plantbased</a:t>
            </a:r>
            <a:r>
              <a:rPr altLang="en-US" dirty="0">
                <a:latin typeface="Calibri" panose="020F0502020204030204" pitchFamily="34" charset="0"/>
              </a:rPr>
              <a:t> diet, digital </a:t>
            </a:r>
            <a:r>
              <a:rPr altLang="en-US" dirty="0" err="1">
                <a:latin typeface="Calibri" panose="020F0502020204030204" pitchFamily="34" charset="0"/>
              </a:rPr>
              <a:t>noise&amp;pollution</a:t>
            </a:r>
            <a:r>
              <a:rPr altLang="en-US" dirty="0">
                <a:latin typeface="Calibri" panose="020F0502020204030204" pitchFamily="34" charset="0"/>
              </a:rPr>
              <a:t> detox, mindful, forest bath,</a:t>
            </a:r>
          </a:p>
          <a:p>
            <a:pPr eaLnBrk="1" hangingPunct="1"/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3F6A6482-9472-6A24-A48C-7546A96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8540750"/>
            <a:ext cx="29067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16" tIns="42908" rIns="85816" bIns="4290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F88622B-C397-4868-B5AA-9F9C461ACEF5}" type="slidenum">
              <a:rPr lang="en-US" altLang="en-US" sz="11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600F15F-AE4A-EB4D-BE65-F3960DDA468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3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600F15F-AE4A-EB4D-BE65-F3960DDA46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1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C88F9-26D0-D4F3-4FC0-4A9BAC924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24D34F-8E2F-CEB5-1B91-C65BA45C1B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Abstract for Budapest Elmo congress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B88DD-A0FE-FCA8-AD2B-C64A48F4A76C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AD4140-2AFF-384C-9B41-16A0A15AFF24}" type="slidenum"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4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B36D4-EDAD-4E00-36EC-3D230A9A6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87290C-EA6B-4C10-50AF-F65AEF2D5C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Refer to the ice age 2000 bc Nipleden and </a:t>
            </a:r>
            <a:r>
              <a:rPr lang="sv-SE" dirty="0"/>
              <a:t>Ångermanälven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3F83-2F60-C6CB-9820-C15A79F36151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DBC2B5-6F4E-7F40-A979-1FD358784637}" type="slidenum"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5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F1220-3F46-6B2D-6E82-1DEF2EEDF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3DD7D8-65D0-A778-FF09-D9E6B7DB19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Patients program model in time intervention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497CB-2C1C-9FA4-2F44-1B4EEF681018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CE0C45-7118-CB4C-9C42-10A125213CA3}" type="slidenum"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8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71AACE3-75F4-336F-6415-5ED4C0AA6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2E6CF5A-6C9F-2F6D-B5A9-591392D0EB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Main groups if intervention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6902BD-368F-2E50-49BB-B522FE1D8E8E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F92CD7-40BC-CE44-9F65-52E5B03F1A25}" type="slidenum"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9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718ADA-15BE-BFB5-1194-DCE0BA9BD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E0E6B-4B9E-D6DD-CDAC-1BD4BCA22E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Patient’s receiving intervention in their health pillars through a set of behavioral techniques sorted in  the spectrum of BCT Taxonomy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5684F-C633-2CA5-9556-21B9C3BEC2C7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E0A280-24B6-EA49-B3D5-7B13587D737E}" type="slidenum"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10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AC40F-E2B2-99A9-98DE-CF196AD7D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67170B-CBEA-6CEB-3E1E-89DAD0B8CF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Patient’s emotional and physical well being b4 and after intervention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D4589-513D-8C92-D101-7D23A4D7D609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A984FC-3861-3A4C-9FE1-6F0810896A7A}" type="slidenum"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11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87720-7E32-A7A8-C1FC-E9A898276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1C4CE7-2572-A811-96BA-3D63E5FEBA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50A85-9CD2-7762-9807-BC5FAEEF7AE4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9C4158-3AC0-F249-9A7C-9C899B7572C5}" type="slidenum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17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E377-188F-4886-FF53-C3B09A35A3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F75E1-ABEC-D6F4-6AC2-68BA6DE820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3BFD7-49DC-29BB-D85E-70879388AC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6B6AF4-8EE3-2044-9DF2-D14A257FEDA0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ECE6C-FAE5-51FD-87BE-4FE6E23E92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5DCA5-3E31-83BD-A7C8-8C11FDFEA2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F87A2-41AC-C745-8AEC-B77CD8F13B4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923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1190-35FA-FC55-947D-705CDAB08D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BB6F2-6B01-720A-C7A8-235DFFE16DC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4A28-1623-C578-CC10-852464612A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D247C2-CFE4-0544-B638-F5EA39758C9B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482A8-4EA8-59A9-8636-02630C3E71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B96E1-0824-79E9-EE01-60523EA499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83291A-7F1D-554B-AECA-D63B96B24AFA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9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B5423-7128-C1AE-1232-104AD1227BB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E72A-9A13-C959-20F3-16057A4181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8E87B-F5A0-9E1D-DD21-0C2E4F92E5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810FE-3818-9B49-A238-13B956D20CD5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34A9-928E-E958-481D-FAD461A394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AB180-504D-D8D7-E9B7-126C54BF63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F1B86-485A-5945-88B8-EAA5464314C8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5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35F5-C101-FF2B-19C5-591D5E9F94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4594D-9943-EE2E-03A5-3BDB3F0FACF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6AEC4-8169-25D3-3A1F-4B6F0D4469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DC723C-E295-884C-8F9F-2F9A8F494ECF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502F-6FAE-7165-4532-1FC6E045B6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1C012-B313-56F3-4907-1F1B545507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9861A4-7E45-8245-AE3D-D7EB5F07C121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792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45CF-4792-13EC-0247-216EC039A0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51BA-DBB4-19BF-F8BF-4519D888A0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0AD3-2B52-D472-3965-84C21F5274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0E2733-B63F-5A47-91FB-6DAB5B00CAB6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7F97-A2A8-549A-CC6F-A9721D69E0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8737-8D2B-4F8F-1BC8-73FBBAF581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68B3BA-0F6B-5641-9216-20F896D3E87A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4BCB-B3FF-4627-8FE8-DFC35C464C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3A12-D044-4DE7-8C3E-829B5D1672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35B04-BB56-A777-8448-AFD099C78AA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E3A3D-5665-7450-1E37-D7366A4E98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CED20A-7A69-1044-8D99-D2558F6F5B65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B50FB-7899-C2B9-2FFC-9894897688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66AFD-C23A-E11E-9273-0C35F9AB9E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481F9A-4ED3-ED46-AC9E-FE4C767BC2CE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1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8B25-066D-BED0-50B6-2D939D6306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E3A-D134-F69F-79FF-3646A9C2A8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B8507-437F-A442-8965-5DB2AF65F7A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07487-09EA-8FF7-EC2B-2353831941D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7636B-6D76-9BB1-4262-F6EC0013271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C9941-4892-2B1F-72AA-8DA5897885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969B4-852A-7A4F-8129-A7CEF6F105B3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F6F4B-06A3-A0A4-55D6-6FB463DAC1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3D1BB-C066-F340-50B8-15CCB3B4ED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01A638-F9D4-A846-881C-D0015C4AAEE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624E-E2E6-8E56-418F-09EF980CE3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03ECF-AB47-41D9-6186-0071C9EBE3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86AAF9-9941-8847-B9DE-899219FD9DBD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21948-5DBF-51EA-0B06-AA27303A16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87FAC-8D62-D402-3F84-42A65BEF68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8747BF-652F-DC4C-A5EC-D1C104051EBA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357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05B11-3651-1511-5296-F0AB05D43C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8FB917-5603-5B49-A080-6CA5877DF4B5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32940-B912-5032-B66C-BA6A7E6543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CCB0F-B184-1F96-0AF6-7551D77001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8F656-A14F-A745-BD89-1FB24494FE8F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558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8712-440B-3DE2-73E5-42AB1ED300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5AEC1-3E43-50B0-4D3D-5DF10EF2E0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15B0F-6E28-C591-8275-ED4754C89F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B8E52-DCC5-67D2-D73C-D13C4617F3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9C504F-8970-B446-BE80-276486787CF9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92B37-9969-0155-84B2-EE8F5C1314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10393-B872-75FA-D9BD-AE50A00F41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BFF879-70E2-7B47-BDBF-6B874862DBAA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0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7773A-61A7-D27D-65D7-41DEF44F0F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14125-5885-6E90-B111-583021A7FF0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8B33F-CEAF-6D8D-032C-3396BE4A3D6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C59FC-35CA-1A19-869D-624E614055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B600B-003F-2E4B-9EEB-D05D18659FB3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C59AC-685D-581E-F8E1-81269252E1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0D89B-3F8C-5ED0-C159-6FDE120B71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DA27E0-C956-124D-812A-26E92A324C5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7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31661-3D72-675F-EF76-BC7BCBDD83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55060-CA58-2473-01FE-97B8A16024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3AFF4-5E41-1634-D4B7-70CFAAB7D79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F197CDD-1FB6-B545-A651-362F013914DF}" type="datetime1">
              <a:rPr lang="en-US"/>
              <a:pPr lvl="0"/>
              <a:t>1/5/2024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31D0-DCCA-A71F-662E-A59C84A9E48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A541F-8458-BEE3-7DCA-7622BAB589C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4DB2783-48BB-714B-95A2-4216C0B74D1D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7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sv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7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png"/><Relationship Id="rId9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customXml" Target="../ink/ink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5.xml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42C6-C0E5-96DB-217A-A9C5FE63739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988" y="2205652"/>
            <a:ext cx="10609005" cy="2362395"/>
          </a:xfrm>
        </p:spPr>
        <p:txBody>
          <a:bodyPr>
            <a:noAutofit/>
          </a:bodyPr>
          <a:lstStyle/>
          <a:p>
            <a:pPr lvl="0"/>
            <a:br>
              <a:rPr lang="en-US" sz="3200" dirty="0"/>
            </a:br>
            <a:r>
              <a:rPr lang="en-US" sz="3200" dirty="0"/>
              <a:t>Pela Petraki Kavvadia, M.D., Greece</a:t>
            </a:r>
            <a:br>
              <a:rPr lang="en-US" sz="3200" dirty="0"/>
            </a:br>
            <a:r>
              <a:rPr lang="en-US" sz="3200" dirty="0"/>
              <a:t>Benno Krachler, M.D., PhD,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Livsstilsmedicin Österåsen &amp; Umeå University, Sweden</a:t>
            </a:r>
            <a:br>
              <a:rPr lang="en-US" sz="32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6F256AD-30F3-B7C3-83FA-548E1AC012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0358" y="6103796"/>
            <a:ext cx="3167253" cy="6037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290620B-E79C-6A3F-4F18-C89EF4E0EC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25644"/>
            <a:ext cx="12191996" cy="11878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40">
            <a:extLst>
              <a:ext uri="{FF2B5EF4-FFF2-40B4-BE49-F238E27FC236}">
                <a16:creationId xmlns:a16="http://schemas.microsoft.com/office/drawing/2014/main" id="{838FB275-CA6C-7A5F-4CF2-42D677589C7F}"/>
              </a:ext>
            </a:extLst>
          </p:cNvPr>
          <p:cNvSpPr/>
          <p:nvPr/>
        </p:nvSpPr>
        <p:spPr>
          <a:xfrm>
            <a:off x="1" y="6012809"/>
            <a:ext cx="8562108" cy="845189"/>
          </a:xfrm>
          <a:custGeom>
            <a:avLst/>
            <a:gdLst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7291449 w 7291449"/>
              <a:gd name="connsiteY2" fmla="*/ 844550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5094514 w 7291449"/>
              <a:gd name="connsiteY2" fmla="*/ 571418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5094514 w 7291449"/>
              <a:gd name="connsiteY2" fmla="*/ 571418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5094514 w 7291449"/>
              <a:gd name="connsiteY2" fmla="*/ 571418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4975761 w 7291449"/>
              <a:gd name="connsiteY2" fmla="*/ 464540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4975761 w 8562108"/>
              <a:gd name="connsiteY2" fmla="*/ 47641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153891 w 8562108"/>
              <a:gd name="connsiteY2" fmla="*/ 583293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630794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630794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630794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50016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50016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50016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2108" h="856425">
                <a:moveTo>
                  <a:pt x="0" y="11875"/>
                </a:moveTo>
                <a:lnTo>
                  <a:pt x="8562108" y="0"/>
                </a:lnTo>
                <a:cubicBezTo>
                  <a:pt x="7829796" y="190473"/>
                  <a:pt x="8178142" y="749079"/>
                  <a:pt x="5997039" y="500165"/>
                </a:cubicBezTo>
                <a:cubicBezTo>
                  <a:pt x="3681351" y="318078"/>
                  <a:pt x="1698171" y="765381"/>
                  <a:pt x="0" y="856425"/>
                </a:cubicBezTo>
                <a:lnTo>
                  <a:pt x="0" y="11875"/>
                </a:lnTo>
                <a:close/>
              </a:path>
            </a:pathLst>
          </a:custGeom>
          <a:solidFill>
            <a:srgbClr val="1F1E5A"/>
          </a:solidFill>
          <a:ln>
            <a:solidFill>
              <a:srgbClr val="1F1E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1C17AAB-EA14-BCA7-5C88-DD8586C65C59}"/>
                  </a:ext>
                </a:extLst>
              </p14:cNvPr>
              <p14:cNvContentPartPr/>
              <p14:nvPr/>
            </p14:nvContentPartPr>
            <p14:xfrm>
              <a:off x="8236533" y="6012809"/>
              <a:ext cx="443825" cy="6407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1C17AAB-EA14-BCA7-5C88-DD8586C65C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7894" y="6003810"/>
                <a:ext cx="461463" cy="81715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6">
            <a:extLst>
              <a:ext uri="{FF2B5EF4-FFF2-40B4-BE49-F238E27FC236}">
                <a16:creationId xmlns:a16="http://schemas.microsoft.com/office/drawing/2014/main" id="{0702A419-8869-16C6-9354-F8B1FE61CAA1}"/>
              </a:ext>
            </a:extLst>
          </p:cNvPr>
          <p:cNvSpPr/>
          <p:nvPr/>
        </p:nvSpPr>
        <p:spPr>
          <a:xfrm>
            <a:off x="-130630" y="-81761"/>
            <a:ext cx="12433465" cy="1315957"/>
          </a:xfrm>
          <a:custGeom>
            <a:avLst/>
            <a:gdLst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9108374 w 9108374"/>
              <a:gd name="connsiteY2" fmla="*/ 1507329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8134597 w 9108374"/>
              <a:gd name="connsiteY2" fmla="*/ 1020441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8134597 w 9108374"/>
              <a:gd name="connsiteY2" fmla="*/ 1020441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8134597 w 9108374"/>
              <a:gd name="connsiteY2" fmla="*/ 1020441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12265787"/>
              <a:gd name="connsiteY0" fmla="*/ 0 h 1507329"/>
              <a:gd name="connsiteX1" fmla="*/ 12265787 w 12265787"/>
              <a:gd name="connsiteY1" fmla="*/ 0 h 1507329"/>
              <a:gd name="connsiteX2" fmla="*/ 8134597 w 12265787"/>
              <a:gd name="connsiteY2" fmla="*/ 1020441 h 1507329"/>
              <a:gd name="connsiteX3" fmla="*/ 0 w 12265787"/>
              <a:gd name="connsiteY3" fmla="*/ 1507329 h 1507329"/>
              <a:gd name="connsiteX4" fmla="*/ 0 w 12265787"/>
              <a:gd name="connsiteY4" fmla="*/ 0 h 1507329"/>
              <a:gd name="connsiteX0" fmla="*/ 0 w 12265787"/>
              <a:gd name="connsiteY0" fmla="*/ 0 h 1507329"/>
              <a:gd name="connsiteX1" fmla="*/ 12265787 w 12265787"/>
              <a:gd name="connsiteY1" fmla="*/ 0 h 1507329"/>
              <a:gd name="connsiteX2" fmla="*/ 8040696 w 12265787"/>
              <a:gd name="connsiteY2" fmla="*/ 761361 h 1507329"/>
              <a:gd name="connsiteX3" fmla="*/ 0 w 12265787"/>
              <a:gd name="connsiteY3" fmla="*/ 1507329 h 1507329"/>
              <a:gd name="connsiteX4" fmla="*/ 0 w 12265787"/>
              <a:gd name="connsiteY4" fmla="*/ 0 h 1507329"/>
              <a:gd name="connsiteX0" fmla="*/ 23476 w 12289263"/>
              <a:gd name="connsiteY0" fmla="*/ 0 h 1248249"/>
              <a:gd name="connsiteX1" fmla="*/ 12289263 w 12289263"/>
              <a:gd name="connsiteY1" fmla="*/ 0 h 1248249"/>
              <a:gd name="connsiteX2" fmla="*/ 8064172 w 12289263"/>
              <a:gd name="connsiteY2" fmla="*/ 761361 h 1248249"/>
              <a:gd name="connsiteX3" fmla="*/ 0 w 12289263"/>
              <a:gd name="connsiteY3" fmla="*/ 1248249 h 1248249"/>
              <a:gd name="connsiteX4" fmla="*/ 23476 w 12289263"/>
              <a:gd name="connsiteY4" fmla="*/ 0 h 124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9263" h="1248249">
                <a:moveTo>
                  <a:pt x="23476" y="0"/>
                </a:moveTo>
                <a:lnTo>
                  <a:pt x="12289263" y="0"/>
                </a:lnTo>
                <a:cubicBezTo>
                  <a:pt x="11964671" y="340147"/>
                  <a:pt x="8602520" y="706222"/>
                  <a:pt x="8064172" y="761361"/>
                </a:cubicBezTo>
                <a:cubicBezTo>
                  <a:pt x="5293263" y="733652"/>
                  <a:pt x="2711532" y="1085953"/>
                  <a:pt x="0" y="1248249"/>
                </a:cubicBezTo>
                <a:lnTo>
                  <a:pt x="23476" y="0"/>
                </a:lnTo>
                <a:close/>
              </a:path>
            </a:pathLst>
          </a:custGeom>
          <a:gradFill>
            <a:gsLst>
              <a:gs pos="57000">
                <a:srgbClr val="1F1E5A"/>
              </a:gs>
              <a:gs pos="100000">
                <a:srgbClr val="B0E2E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9B4F1-C839-E61B-EAEE-8BC3B5DAEFCB}"/>
              </a:ext>
            </a:extLst>
          </p:cNvPr>
          <p:cNvSpPr txBox="1"/>
          <p:nvPr/>
        </p:nvSpPr>
        <p:spPr>
          <a:xfrm>
            <a:off x="95002" y="67328"/>
            <a:ext cx="7635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Internship in Lifestyle-medicine 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1800" b="1" i="1" dirty="0">
                <a:solidFill>
                  <a:schemeClr val="bg1"/>
                </a:solidFill>
                <a:latin typeface="+mj-lt"/>
              </a:rPr>
              <a:t>developing a curriculum</a:t>
            </a:r>
            <a:endParaRPr lang="en-GR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958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218BB3D-7C2D-0968-DF45-4264ECF5BEC0}"/>
              </a:ext>
            </a:extLst>
          </p:cNvPr>
          <p:cNvSpPr txBox="1"/>
          <p:nvPr/>
        </p:nvSpPr>
        <p:spPr>
          <a:xfrm>
            <a:off x="6553203" y="6248396"/>
            <a:ext cx="1904996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AC4D9D-7EAB-1E4B-B4E4-3D9BA3EDDDDF}" type="slidenum">
              <a:rPr lang="sv-S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rPr>
              <a:t>10</a:t>
            </a:fld>
            <a:endParaRPr lang="sv-SE" sz="1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Arial" pitchFamily="34"/>
            </a:endParaRP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F69E5441-7CC0-32C1-0F00-3691BE1DCBF1}"/>
              </a:ext>
            </a:extLst>
          </p:cNvPr>
          <p:cNvGraphicFramePr/>
          <p:nvPr/>
        </p:nvGraphicFramePr>
        <p:xfrm>
          <a:off x="1524003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1">
            <a:extLst>
              <a:ext uri="{FF2B5EF4-FFF2-40B4-BE49-F238E27FC236}">
                <a16:creationId xmlns:a16="http://schemas.microsoft.com/office/drawing/2014/main" id="{B5A4EB55-0B04-9BD2-AFBE-B22E4B584F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347" y="781327"/>
            <a:ext cx="8764405" cy="5840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ruta 3">
            <a:extLst>
              <a:ext uri="{FF2B5EF4-FFF2-40B4-BE49-F238E27FC236}">
                <a16:creationId xmlns:a16="http://schemas.microsoft.com/office/drawing/2014/main" id="{37395E86-7016-A1B1-ECE5-146C6260A51A}"/>
              </a:ext>
            </a:extLst>
          </p:cNvPr>
          <p:cNvSpPr txBox="1"/>
          <p:nvPr/>
        </p:nvSpPr>
        <p:spPr>
          <a:xfrm>
            <a:off x="1817004" y="138705"/>
            <a:ext cx="855798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3200" b="1" i="0" u="none" strike="noStrike" kern="1200" cap="none" spc="0" baseline="0" dirty="0">
                <a:solidFill>
                  <a:srgbClr val="000099"/>
                </a:solidFill>
                <a:uFillTx/>
                <a:latin typeface="Calibri"/>
              </a:rPr>
              <a:t>Changes in </a:t>
            </a:r>
            <a:r>
              <a:rPr lang="sv-SE" sz="3200" b="1" i="0" u="none" strike="noStrike" kern="1200" cap="none" spc="0" baseline="0" dirty="0">
                <a:solidFill>
                  <a:srgbClr val="000099"/>
                </a:solidFill>
                <a:uFillTx/>
                <a:latin typeface="Calibri"/>
                <a:cs typeface="Arial" pitchFamily="34"/>
              </a:rPr>
              <a:t>RAND-36 dimension: 2011-23</a:t>
            </a:r>
          </a:p>
        </p:txBody>
      </p:sp>
      <p:sp>
        <p:nvSpPr>
          <p:cNvPr id="4" name="Flödesschema: Koppling 5">
            <a:extLst>
              <a:ext uri="{FF2B5EF4-FFF2-40B4-BE49-F238E27FC236}">
                <a16:creationId xmlns:a16="http://schemas.microsoft.com/office/drawing/2014/main" id="{B6CEE4A5-29C8-1EFE-C0FD-8F226E378CBE}"/>
              </a:ext>
            </a:extLst>
          </p:cNvPr>
          <p:cNvSpPr/>
          <p:nvPr/>
        </p:nvSpPr>
        <p:spPr>
          <a:xfrm flipV="1">
            <a:off x="4506739" y="13417521"/>
            <a:ext cx="74925" cy="457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00FF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lödesschema: Koppling 6">
            <a:extLst>
              <a:ext uri="{FF2B5EF4-FFF2-40B4-BE49-F238E27FC236}">
                <a16:creationId xmlns:a16="http://schemas.microsoft.com/office/drawing/2014/main" id="{EF8804BC-A0DF-59B6-6D1F-C7583D455735}"/>
              </a:ext>
            </a:extLst>
          </p:cNvPr>
          <p:cNvSpPr/>
          <p:nvPr/>
        </p:nvSpPr>
        <p:spPr>
          <a:xfrm flipV="1">
            <a:off x="6590181" y="13418783"/>
            <a:ext cx="74925" cy="457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9999"/>
          </a:solidFill>
          <a:ln w="12701" cap="flat">
            <a:solidFill>
              <a:srgbClr val="548235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Flödesschema: Koppling 7">
            <a:extLst>
              <a:ext uri="{FF2B5EF4-FFF2-40B4-BE49-F238E27FC236}">
                <a16:creationId xmlns:a16="http://schemas.microsoft.com/office/drawing/2014/main" id="{23B3C171-3232-CDC0-8C43-531E9C1B0672}"/>
              </a:ext>
            </a:extLst>
          </p:cNvPr>
          <p:cNvSpPr/>
          <p:nvPr/>
        </p:nvSpPr>
        <p:spPr>
          <a:xfrm flipV="1">
            <a:off x="5443368" y="13411806"/>
            <a:ext cx="74925" cy="457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ruta 15">
            <a:extLst>
              <a:ext uri="{FF2B5EF4-FFF2-40B4-BE49-F238E27FC236}">
                <a16:creationId xmlns:a16="http://schemas.microsoft.com/office/drawing/2014/main" id="{F8101CE6-1DA5-E28D-2294-BD4F082E0A94}"/>
              </a:ext>
            </a:extLst>
          </p:cNvPr>
          <p:cNvSpPr txBox="1"/>
          <p:nvPr/>
        </p:nvSpPr>
        <p:spPr>
          <a:xfrm>
            <a:off x="8721757" y="6596390"/>
            <a:ext cx="1946245" cy="261609"/>
          </a:xfrm>
          <a:prstGeom prst="rect">
            <a:avLst/>
          </a:prstGeom>
          <a:solidFill>
            <a:srgbClr val="666666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1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www.rvn.se/osterasen</a:t>
            </a:r>
          </a:p>
        </p:txBody>
      </p:sp>
      <p:grpSp>
        <p:nvGrpSpPr>
          <p:cNvPr id="8" name="Grupp 8">
            <a:extLst>
              <a:ext uri="{FF2B5EF4-FFF2-40B4-BE49-F238E27FC236}">
                <a16:creationId xmlns:a16="http://schemas.microsoft.com/office/drawing/2014/main" id="{BE331CBE-DCE5-A4B7-7C81-AD7E9C565711}"/>
              </a:ext>
            </a:extLst>
          </p:cNvPr>
          <p:cNvGrpSpPr/>
          <p:nvPr/>
        </p:nvGrpSpPr>
        <p:grpSpPr>
          <a:xfrm>
            <a:off x="3178006" y="4718258"/>
            <a:ext cx="6326605" cy="369335"/>
            <a:chOff x="3178006" y="4718258"/>
            <a:chExt cx="6326605" cy="369335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66B46E3-A690-B1C3-B271-29F58C714953}"/>
                </a:ext>
              </a:extLst>
            </p:cNvPr>
            <p:cNvSpPr/>
            <p:nvPr/>
          </p:nvSpPr>
          <p:spPr>
            <a:xfrm>
              <a:off x="3178006" y="4718258"/>
              <a:ext cx="6326605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800" b="0" i="1" u="none" strike="noStrike" kern="1200" cap="none" spc="0" baseline="0" dirty="0">
                  <a:solidFill>
                    <a:srgbClr val="44546A"/>
                  </a:solidFill>
                  <a:uFillTx/>
                  <a:latin typeface="Calibri" pitchFamily="34"/>
                  <a:ea typeface="Calibri" pitchFamily="34"/>
                  <a:cs typeface="Times New Roman" pitchFamily="18"/>
                </a:rPr>
                <a:t>From      </a:t>
              </a:r>
              <a:r>
                <a:rPr lang="sv-SE" sz="1800" b="0" i="1" u="sng" strike="noStrike" kern="1200" cap="none" spc="0" baseline="0" dirty="0">
                  <a:solidFill>
                    <a:srgbClr val="7030A0"/>
                  </a:solidFill>
                  <a:uFillTx/>
                  <a:latin typeface="Calibri" pitchFamily="34"/>
                  <a:ea typeface="Calibri" pitchFamily="34"/>
                  <a:cs typeface="Times New Roman" pitchFamily="18"/>
                </a:rPr>
                <a:t>treatment start</a:t>
              </a:r>
              <a:r>
                <a:rPr lang="sv-SE" sz="1800" b="0" i="1" u="none" strike="noStrike" kern="1200" cap="none" spc="0" baseline="0" dirty="0">
                  <a:solidFill>
                    <a:srgbClr val="44546A"/>
                  </a:solidFill>
                  <a:uFillTx/>
                  <a:latin typeface="Calibri" pitchFamily="34"/>
                  <a:ea typeface="Calibri" pitchFamily="34"/>
                  <a:cs typeface="Times New Roman" pitchFamily="18"/>
                </a:rPr>
                <a:t>  to       </a:t>
              </a:r>
              <a:r>
                <a:rPr lang="sv-SE" sz="1800" b="0" i="1" u="sng" strike="noStrike" kern="1200" cap="none" spc="0" baseline="0" dirty="0">
                  <a:solidFill>
                    <a:srgbClr val="33CC33"/>
                  </a:solidFill>
                  <a:uFillTx/>
                  <a:latin typeface="Calibri" pitchFamily="34"/>
                  <a:ea typeface="Calibri" pitchFamily="34"/>
                  <a:cs typeface="Times New Roman" pitchFamily="18"/>
                </a:rPr>
                <a:t>6-month</a:t>
              </a:r>
              <a:r>
                <a:rPr lang="sv-SE" sz="1800" b="0" i="1" u="none" strike="noStrike" kern="1200" cap="none" spc="0" baseline="0" dirty="0">
                  <a:solidFill>
                    <a:srgbClr val="33CC33"/>
                  </a:solidFill>
                  <a:uFillTx/>
                  <a:latin typeface="Calibri" pitchFamily="34"/>
                  <a:ea typeface="Calibri" pitchFamily="34"/>
                  <a:cs typeface="Times New Roman" pitchFamily="18"/>
                </a:rPr>
                <a:t>-</a:t>
              </a:r>
              <a:r>
                <a:rPr lang="sv-SE" sz="1800" b="0" i="1" u="none" strike="noStrike" kern="1200" cap="none" spc="0" baseline="0" dirty="0">
                  <a:solidFill>
                    <a:srgbClr val="44546A"/>
                  </a:solidFill>
                  <a:uFillTx/>
                  <a:latin typeface="Calibri" pitchFamily="34"/>
                  <a:ea typeface="Calibri" pitchFamily="34"/>
                  <a:cs typeface="Times New Roman" pitchFamily="18"/>
                </a:rPr>
                <a:t> and       </a:t>
              </a:r>
              <a:r>
                <a:rPr lang="sv-SE" sz="1800" b="0" i="1" u="sng" strike="noStrike" kern="1200" cap="none" spc="0" baseline="0" dirty="0">
                  <a:solidFill>
                    <a:srgbClr val="FFC000"/>
                  </a:solidFill>
                  <a:uFillTx/>
                  <a:latin typeface="Calibri" pitchFamily="34"/>
                  <a:ea typeface="Calibri" pitchFamily="34"/>
                  <a:cs typeface="Times New Roman" pitchFamily="18"/>
                </a:rPr>
                <a:t>2-year follow-up</a:t>
              </a:r>
              <a:r>
                <a:rPr lang="sv-SE" sz="1800" b="0" i="1" u="none" strike="noStrike" kern="1200" cap="none" spc="0" baseline="0" dirty="0">
                  <a:solidFill>
                    <a:srgbClr val="009999"/>
                  </a:solidFill>
                  <a:uFillTx/>
                  <a:latin typeface="Calibri" pitchFamily="34"/>
                  <a:ea typeface="Calibri" pitchFamily="34"/>
                  <a:cs typeface="Times New Roman" pitchFamily="18"/>
                </a:rPr>
                <a:t> </a:t>
              </a:r>
              <a:endParaRPr lang="sv-SE" sz="4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10" name="Flödesschema: Koppling 16">
              <a:extLst>
                <a:ext uri="{FF2B5EF4-FFF2-40B4-BE49-F238E27FC236}">
                  <a16:creationId xmlns:a16="http://schemas.microsoft.com/office/drawing/2014/main" id="{6E11CA24-5A21-A79B-61D5-94220B9DB3B7}"/>
                </a:ext>
              </a:extLst>
            </p:cNvPr>
            <p:cNvSpPr/>
            <p:nvPr/>
          </p:nvSpPr>
          <p:spPr>
            <a:xfrm>
              <a:off x="3863751" y="4840449"/>
              <a:ext cx="179999" cy="1799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030A0"/>
            </a:solidFill>
            <a:ln w="12701" cap="flat">
              <a:solidFill>
                <a:srgbClr val="BF9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Flödesschema: Koppling 19">
              <a:extLst>
                <a:ext uri="{FF2B5EF4-FFF2-40B4-BE49-F238E27FC236}">
                  <a16:creationId xmlns:a16="http://schemas.microsoft.com/office/drawing/2014/main" id="{ED1285BE-D8CB-45AD-2BC6-510A15949C7B}"/>
                </a:ext>
              </a:extLst>
            </p:cNvPr>
            <p:cNvSpPr/>
            <p:nvPr/>
          </p:nvSpPr>
          <p:spPr>
            <a:xfrm>
              <a:off x="7521058" y="4823030"/>
              <a:ext cx="179999" cy="1799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7C7C7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Flödesschema: Koppling 20">
              <a:extLst>
                <a:ext uri="{FF2B5EF4-FFF2-40B4-BE49-F238E27FC236}">
                  <a16:creationId xmlns:a16="http://schemas.microsoft.com/office/drawing/2014/main" id="{259DC21D-9DB9-DF87-DB77-48C72478F390}"/>
                </a:ext>
              </a:extLst>
            </p:cNvPr>
            <p:cNvSpPr/>
            <p:nvPr/>
          </p:nvSpPr>
          <p:spPr>
            <a:xfrm>
              <a:off x="5906365" y="4821631"/>
              <a:ext cx="179999" cy="1799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33CC33"/>
            </a:solidFill>
            <a:ln w="12701" cap="flat">
              <a:solidFill>
                <a:srgbClr val="C55A1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extruta 18">
            <a:extLst>
              <a:ext uri="{FF2B5EF4-FFF2-40B4-BE49-F238E27FC236}">
                <a16:creationId xmlns:a16="http://schemas.microsoft.com/office/drawing/2014/main" id="{EE2A3DA2-D22E-AE42-6513-01AD453D8319}"/>
              </a:ext>
            </a:extLst>
          </p:cNvPr>
          <p:cNvSpPr txBox="1"/>
          <p:nvPr/>
        </p:nvSpPr>
        <p:spPr>
          <a:xfrm>
            <a:off x="8195986" y="1368491"/>
            <a:ext cx="1718221" cy="52321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400" b="1" i="0" u="none" strike="noStrike" kern="1200" cap="none" spc="0" baseline="0" dirty="0">
                <a:solidFill>
                  <a:srgbClr val="7F7F7F"/>
                </a:solidFill>
                <a:uFillTx/>
                <a:latin typeface="Calibri"/>
              </a:rPr>
              <a:t>Normal population age 45-65</a:t>
            </a:r>
          </a:p>
        </p:txBody>
      </p:sp>
      <p:sp>
        <p:nvSpPr>
          <p:cNvPr id="14" name="textruta 1">
            <a:extLst>
              <a:ext uri="{FF2B5EF4-FFF2-40B4-BE49-F238E27FC236}">
                <a16:creationId xmlns:a16="http://schemas.microsoft.com/office/drawing/2014/main" id="{D2F51ED9-C210-A64F-CE4A-379253E148F4}"/>
              </a:ext>
            </a:extLst>
          </p:cNvPr>
          <p:cNvSpPr txBox="1"/>
          <p:nvPr/>
        </p:nvSpPr>
        <p:spPr>
          <a:xfrm>
            <a:off x="4353805" y="936702"/>
            <a:ext cx="1987503" cy="36933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follow up month</a:t>
            </a:r>
            <a:r>
              <a: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DF2ED0DE-2173-2158-D871-3275AAD01ECA}"/>
              </a:ext>
            </a:extLst>
          </p:cNvPr>
          <p:cNvSpPr/>
          <p:nvPr/>
        </p:nvSpPr>
        <p:spPr>
          <a:xfrm>
            <a:off x="-380553" y="2428423"/>
            <a:ext cx="12953105" cy="1790877"/>
          </a:xfrm>
          <a:custGeom>
            <a:avLst/>
            <a:gdLst>
              <a:gd name="connsiteX0" fmla="*/ 0 w 12658726"/>
              <a:gd name="connsiteY0" fmla="*/ 0 h 1250680"/>
              <a:gd name="connsiteX1" fmla="*/ 12658726 w 12658726"/>
              <a:gd name="connsiteY1" fmla="*/ 0 h 1250680"/>
              <a:gd name="connsiteX2" fmla="*/ 12658726 w 12658726"/>
              <a:gd name="connsiteY2" fmla="*/ 1250680 h 1250680"/>
              <a:gd name="connsiteX3" fmla="*/ 0 w 12658726"/>
              <a:gd name="connsiteY3" fmla="*/ 1250680 h 1250680"/>
              <a:gd name="connsiteX4" fmla="*/ 0 w 12658726"/>
              <a:gd name="connsiteY4" fmla="*/ 0 h 1250680"/>
              <a:gd name="connsiteX0" fmla="*/ 0 w 12658726"/>
              <a:gd name="connsiteY0" fmla="*/ 1628775 h 2879455"/>
              <a:gd name="connsiteX1" fmla="*/ 12644439 w 12658726"/>
              <a:gd name="connsiteY1" fmla="*/ 0 h 2879455"/>
              <a:gd name="connsiteX2" fmla="*/ 12658726 w 12658726"/>
              <a:gd name="connsiteY2" fmla="*/ 2879455 h 2879455"/>
              <a:gd name="connsiteX3" fmla="*/ 0 w 12658726"/>
              <a:gd name="connsiteY3" fmla="*/ 2879455 h 2879455"/>
              <a:gd name="connsiteX4" fmla="*/ 0 w 12658726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976994"/>
              <a:gd name="connsiteY0" fmla="*/ 575117 h 2354434"/>
              <a:gd name="connsiteX1" fmla="*/ 12976949 w 12976994"/>
              <a:gd name="connsiteY1" fmla="*/ 0 h 2354434"/>
              <a:gd name="connsiteX2" fmla="*/ 12615863 w 12976994"/>
              <a:gd name="connsiteY2" fmla="*/ 2168696 h 2354434"/>
              <a:gd name="connsiteX3" fmla="*/ 0 w 12976994"/>
              <a:gd name="connsiteY3" fmla="*/ 2354434 h 2354434"/>
              <a:gd name="connsiteX4" fmla="*/ 71437 w 12976994"/>
              <a:gd name="connsiteY4" fmla="*/ 575117 h 2354434"/>
              <a:gd name="connsiteX0" fmla="*/ 71437 w 12983998"/>
              <a:gd name="connsiteY0" fmla="*/ 575117 h 2354434"/>
              <a:gd name="connsiteX1" fmla="*/ 12976949 w 12983998"/>
              <a:gd name="connsiteY1" fmla="*/ 0 h 2354434"/>
              <a:gd name="connsiteX2" fmla="*/ 12983998 w 12983998"/>
              <a:gd name="connsiteY2" fmla="*/ 1358918 h 2354434"/>
              <a:gd name="connsiteX3" fmla="*/ 0 w 12983998"/>
              <a:gd name="connsiteY3" fmla="*/ 2354434 h 2354434"/>
              <a:gd name="connsiteX4" fmla="*/ 71437 w 12983998"/>
              <a:gd name="connsiteY4" fmla="*/ 575117 h 2354434"/>
              <a:gd name="connsiteX0" fmla="*/ 71437 w 12983998"/>
              <a:gd name="connsiteY0" fmla="*/ 744192 h 2523509"/>
              <a:gd name="connsiteX1" fmla="*/ 12976949 w 12983998"/>
              <a:gd name="connsiteY1" fmla="*/ 0 h 2523509"/>
              <a:gd name="connsiteX2" fmla="*/ 12983998 w 12983998"/>
              <a:gd name="connsiteY2" fmla="*/ 1527993 h 2523509"/>
              <a:gd name="connsiteX3" fmla="*/ 0 w 12983998"/>
              <a:gd name="connsiteY3" fmla="*/ 2523509 h 2523509"/>
              <a:gd name="connsiteX4" fmla="*/ 71437 w 12983998"/>
              <a:gd name="connsiteY4" fmla="*/ 744192 h 2523509"/>
              <a:gd name="connsiteX0" fmla="*/ 71437 w 12983998"/>
              <a:gd name="connsiteY0" fmla="*/ 843666 h 2622983"/>
              <a:gd name="connsiteX1" fmla="*/ 12976949 w 12983998"/>
              <a:gd name="connsiteY1" fmla="*/ 99474 h 2622983"/>
              <a:gd name="connsiteX2" fmla="*/ 12983998 w 12983998"/>
              <a:gd name="connsiteY2" fmla="*/ 1627467 h 2622983"/>
              <a:gd name="connsiteX3" fmla="*/ 0 w 12983998"/>
              <a:gd name="connsiteY3" fmla="*/ 2622983 h 2622983"/>
              <a:gd name="connsiteX4" fmla="*/ 71437 w 12983998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3024542"/>
              <a:gd name="connsiteY0" fmla="*/ 156195 h 1935512"/>
              <a:gd name="connsiteX1" fmla="*/ 13024450 w 13024542"/>
              <a:gd name="connsiteY1" fmla="*/ 141694 h 1935512"/>
              <a:gd name="connsiteX2" fmla="*/ 12853370 w 13024542"/>
              <a:gd name="connsiteY2" fmla="*/ 957794 h 1935512"/>
              <a:gd name="connsiteX3" fmla="*/ 0 w 13024542"/>
              <a:gd name="connsiteY3" fmla="*/ 1935512 h 1935512"/>
              <a:gd name="connsiteX4" fmla="*/ 71437 w 13024542"/>
              <a:gd name="connsiteY4" fmla="*/ 156195 h 1935512"/>
              <a:gd name="connsiteX0" fmla="*/ 71437 w 13024542"/>
              <a:gd name="connsiteY0" fmla="*/ 164354 h 1934773"/>
              <a:gd name="connsiteX1" fmla="*/ 13024450 w 13024542"/>
              <a:gd name="connsiteY1" fmla="*/ 140955 h 1934773"/>
              <a:gd name="connsiteX2" fmla="*/ 12853370 w 13024542"/>
              <a:gd name="connsiteY2" fmla="*/ 957055 h 1934773"/>
              <a:gd name="connsiteX3" fmla="*/ 0 w 13024542"/>
              <a:gd name="connsiteY3" fmla="*/ 1934773 h 1934773"/>
              <a:gd name="connsiteX4" fmla="*/ 71437 w 13024542"/>
              <a:gd name="connsiteY4" fmla="*/ 164354 h 1934773"/>
              <a:gd name="connsiteX0" fmla="*/ 0 w 12953105"/>
              <a:gd name="connsiteY0" fmla="*/ 164354 h 1036008"/>
              <a:gd name="connsiteX1" fmla="*/ 12953013 w 12953105"/>
              <a:gd name="connsiteY1" fmla="*/ 140955 h 1036008"/>
              <a:gd name="connsiteX2" fmla="*/ 12781933 w 12953105"/>
              <a:gd name="connsiteY2" fmla="*/ 957055 h 1036008"/>
              <a:gd name="connsiteX3" fmla="*/ 94818 w 12953105"/>
              <a:gd name="connsiteY3" fmla="*/ 1036008 h 1036008"/>
              <a:gd name="connsiteX4" fmla="*/ 0 w 12953105"/>
              <a:gd name="connsiteY4" fmla="*/ 164354 h 1036008"/>
              <a:gd name="connsiteX0" fmla="*/ 0 w 12953105"/>
              <a:gd name="connsiteY0" fmla="*/ 164354 h 1264141"/>
              <a:gd name="connsiteX1" fmla="*/ 12953013 w 12953105"/>
              <a:gd name="connsiteY1" fmla="*/ 140955 h 1264141"/>
              <a:gd name="connsiteX2" fmla="*/ 12781933 w 12953105"/>
              <a:gd name="connsiteY2" fmla="*/ 957055 h 1264141"/>
              <a:gd name="connsiteX3" fmla="*/ 94818 w 12953105"/>
              <a:gd name="connsiteY3" fmla="*/ 1036008 h 1264141"/>
              <a:gd name="connsiteX4" fmla="*/ 0 w 12953105"/>
              <a:gd name="connsiteY4" fmla="*/ 164354 h 12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3105" h="1264141">
                <a:moveTo>
                  <a:pt x="0" y="164354"/>
                </a:moveTo>
                <a:cubicBezTo>
                  <a:pt x="3433763" y="997791"/>
                  <a:pt x="10626438" y="-435590"/>
                  <a:pt x="12953013" y="140955"/>
                </a:cubicBezTo>
                <a:cubicBezTo>
                  <a:pt x="12957775" y="1100773"/>
                  <a:pt x="12777171" y="-2763"/>
                  <a:pt x="12781933" y="957055"/>
                </a:cubicBezTo>
                <a:cubicBezTo>
                  <a:pt x="10258673" y="-232801"/>
                  <a:pt x="4003223" y="1944050"/>
                  <a:pt x="94818" y="1036008"/>
                </a:cubicBezTo>
                <a:lnTo>
                  <a:pt x="0" y="164354"/>
                </a:lnTo>
                <a:close/>
              </a:path>
            </a:pathLst>
          </a:custGeom>
          <a:gradFill>
            <a:gsLst>
              <a:gs pos="99000">
                <a:srgbClr val="706871"/>
              </a:gs>
              <a:gs pos="54000">
                <a:srgbClr val="BBAFB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78ACD1-B6A4-4177-48D9-0BD538A484A8}"/>
              </a:ext>
            </a:extLst>
          </p:cNvPr>
          <p:cNvSpPr/>
          <p:nvPr/>
        </p:nvSpPr>
        <p:spPr>
          <a:xfrm>
            <a:off x="4540333" y="1719117"/>
            <a:ext cx="3111335" cy="3132859"/>
          </a:xfrm>
          <a:prstGeom prst="ellipse">
            <a:avLst/>
          </a:prstGeom>
          <a:gradFill>
            <a:gsLst>
              <a:gs pos="99000">
                <a:srgbClr val="706871"/>
              </a:gs>
              <a:gs pos="46000">
                <a:srgbClr val="BBAFBC"/>
              </a:gs>
            </a:gsLst>
            <a:lin ang="0" scaled="1"/>
          </a:gradFill>
          <a:ln>
            <a:solidFill>
              <a:srgbClr val="BBAF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2" name="Picture 2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C17D00D4-5247-3E77-7989-2C1EF0A67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6282"/>
          <a:stretch/>
        </p:blipFill>
        <p:spPr>
          <a:xfrm>
            <a:off x="667440" y="948231"/>
            <a:ext cx="5087907" cy="46746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Content Placeholder 4" descr="A white sheet of paper with colorful text">
            <a:extLst>
              <a:ext uri="{FF2B5EF4-FFF2-40B4-BE49-F238E27FC236}">
                <a16:creationId xmlns:a16="http://schemas.microsoft.com/office/drawing/2014/main" id="{38A15DBE-6863-F3F7-0E72-FA70F8FA60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1" t="9460" r="5741" b="4979"/>
          <a:stretch>
            <a:fillRect/>
          </a:stretch>
        </p:blipFill>
        <p:spPr>
          <a:xfrm rot="5400013">
            <a:off x="6483507" y="901397"/>
            <a:ext cx="4674613" cy="4768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92C210-7E66-9B06-F9D1-739687CD8A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8389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9E5759-7864-35F1-BDEC-68C06C604BB8}"/>
              </a:ext>
            </a:extLst>
          </p:cNvPr>
          <p:cNvSpPr/>
          <p:nvPr/>
        </p:nvSpPr>
        <p:spPr>
          <a:xfrm>
            <a:off x="-344384" y="-1186041"/>
            <a:ext cx="11267376" cy="2196570"/>
          </a:xfrm>
          <a:custGeom>
            <a:avLst/>
            <a:gdLst>
              <a:gd name="connsiteX0" fmla="*/ 0 w 8729662"/>
              <a:gd name="connsiteY0" fmla="*/ 0 h 885825"/>
              <a:gd name="connsiteX1" fmla="*/ 8729662 w 8729662"/>
              <a:gd name="connsiteY1" fmla="*/ 0 h 885825"/>
              <a:gd name="connsiteX2" fmla="*/ 8729662 w 8729662"/>
              <a:gd name="connsiteY2" fmla="*/ 885825 h 885825"/>
              <a:gd name="connsiteX3" fmla="*/ 0 w 8729662"/>
              <a:gd name="connsiteY3" fmla="*/ 885825 h 885825"/>
              <a:gd name="connsiteX4" fmla="*/ 0 w 8729662"/>
              <a:gd name="connsiteY4" fmla="*/ 0 h 885825"/>
              <a:gd name="connsiteX0" fmla="*/ 28575 w 8758237"/>
              <a:gd name="connsiteY0" fmla="*/ 0 h 885825"/>
              <a:gd name="connsiteX1" fmla="*/ 8758237 w 8758237"/>
              <a:gd name="connsiteY1" fmla="*/ 0 h 885825"/>
              <a:gd name="connsiteX2" fmla="*/ 8758237 w 8758237"/>
              <a:gd name="connsiteY2" fmla="*/ 885825 h 885825"/>
              <a:gd name="connsiteX3" fmla="*/ 0 w 8758237"/>
              <a:gd name="connsiteY3" fmla="*/ 42863 h 885825"/>
              <a:gd name="connsiteX4" fmla="*/ 28575 w 8758237"/>
              <a:gd name="connsiteY4" fmla="*/ 0 h 885825"/>
              <a:gd name="connsiteX0" fmla="*/ 28575 w 8758237"/>
              <a:gd name="connsiteY0" fmla="*/ 1 h 42864"/>
              <a:gd name="connsiteX1" fmla="*/ 8758237 w 8758237"/>
              <a:gd name="connsiteY1" fmla="*/ 1 h 42864"/>
              <a:gd name="connsiteX2" fmla="*/ 8729662 w 8758237"/>
              <a:gd name="connsiteY2" fmla="*/ 0 h 42864"/>
              <a:gd name="connsiteX3" fmla="*/ 0 w 8758237"/>
              <a:gd name="connsiteY3" fmla="*/ 42864 h 42864"/>
              <a:gd name="connsiteX4" fmla="*/ 28575 w 8758237"/>
              <a:gd name="connsiteY4" fmla="*/ 1 h 42864"/>
              <a:gd name="connsiteX0" fmla="*/ 28575 w 8758237"/>
              <a:gd name="connsiteY0" fmla="*/ 1 h 890665"/>
              <a:gd name="connsiteX1" fmla="*/ 8758237 w 8758237"/>
              <a:gd name="connsiteY1" fmla="*/ 1 h 890665"/>
              <a:gd name="connsiteX2" fmla="*/ 8729662 w 8758237"/>
              <a:gd name="connsiteY2" fmla="*/ 0 h 890665"/>
              <a:gd name="connsiteX3" fmla="*/ 0 w 8758237"/>
              <a:gd name="connsiteY3" fmla="*/ 42864 h 890665"/>
              <a:gd name="connsiteX4" fmla="*/ 28575 w 8758237"/>
              <a:gd name="connsiteY4" fmla="*/ 1 h 890665"/>
              <a:gd name="connsiteX0" fmla="*/ 28575 w 8758237"/>
              <a:gd name="connsiteY0" fmla="*/ 1 h 1062103"/>
              <a:gd name="connsiteX1" fmla="*/ 8758237 w 8758237"/>
              <a:gd name="connsiteY1" fmla="*/ 1 h 1062103"/>
              <a:gd name="connsiteX2" fmla="*/ 8729662 w 8758237"/>
              <a:gd name="connsiteY2" fmla="*/ 0 h 1062103"/>
              <a:gd name="connsiteX3" fmla="*/ 0 w 8758237"/>
              <a:gd name="connsiteY3" fmla="*/ 42864 h 1062103"/>
              <a:gd name="connsiteX4" fmla="*/ 28575 w 8758237"/>
              <a:gd name="connsiteY4" fmla="*/ 1 h 1062103"/>
              <a:gd name="connsiteX0" fmla="*/ 0 w 9158287"/>
              <a:gd name="connsiteY0" fmla="*/ 428626 h 1062103"/>
              <a:gd name="connsiteX1" fmla="*/ 9158287 w 9158287"/>
              <a:gd name="connsiteY1" fmla="*/ 1 h 1062103"/>
              <a:gd name="connsiteX2" fmla="*/ 9129712 w 9158287"/>
              <a:gd name="connsiteY2" fmla="*/ 0 h 1062103"/>
              <a:gd name="connsiteX3" fmla="*/ 400050 w 9158287"/>
              <a:gd name="connsiteY3" fmla="*/ 42864 h 1062103"/>
              <a:gd name="connsiteX4" fmla="*/ 0 w 9158287"/>
              <a:gd name="connsiteY4" fmla="*/ 428626 h 1062103"/>
              <a:gd name="connsiteX0" fmla="*/ 0 w 9158287"/>
              <a:gd name="connsiteY0" fmla="*/ 428626 h 1062103"/>
              <a:gd name="connsiteX1" fmla="*/ 9158287 w 9158287"/>
              <a:gd name="connsiteY1" fmla="*/ 1 h 1062103"/>
              <a:gd name="connsiteX2" fmla="*/ 9129712 w 9158287"/>
              <a:gd name="connsiteY2" fmla="*/ 0 h 1062103"/>
              <a:gd name="connsiteX3" fmla="*/ 400050 w 9158287"/>
              <a:gd name="connsiteY3" fmla="*/ 42864 h 1062103"/>
              <a:gd name="connsiteX4" fmla="*/ 0 w 9158287"/>
              <a:gd name="connsiteY4" fmla="*/ 428626 h 1062103"/>
              <a:gd name="connsiteX0" fmla="*/ 162686 w 8778048"/>
              <a:gd name="connsiteY0" fmla="*/ 235100 h 1411503"/>
              <a:gd name="connsiteX1" fmla="*/ 8778048 w 8778048"/>
              <a:gd name="connsiteY1" fmla="*/ 349401 h 1411503"/>
              <a:gd name="connsiteX2" fmla="*/ 8749473 w 8778048"/>
              <a:gd name="connsiteY2" fmla="*/ 349400 h 1411503"/>
              <a:gd name="connsiteX3" fmla="*/ 19811 w 8778048"/>
              <a:gd name="connsiteY3" fmla="*/ 392264 h 1411503"/>
              <a:gd name="connsiteX4" fmla="*/ 162686 w 8778048"/>
              <a:gd name="connsiteY4" fmla="*/ 235100 h 1411503"/>
              <a:gd name="connsiteX0" fmla="*/ 1620682 w 10236044"/>
              <a:gd name="connsiteY0" fmla="*/ 223471 h 1419018"/>
              <a:gd name="connsiteX1" fmla="*/ 10236044 w 10236044"/>
              <a:gd name="connsiteY1" fmla="*/ 337772 h 1419018"/>
              <a:gd name="connsiteX2" fmla="*/ 10207469 w 10236044"/>
              <a:gd name="connsiteY2" fmla="*/ 337771 h 1419018"/>
              <a:gd name="connsiteX3" fmla="*/ 6195 w 10236044"/>
              <a:gd name="connsiteY3" fmla="*/ 452073 h 1419018"/>
              <a:gd name="connsiteX4" fmla="*/ 1620682 w 10236044"/>
              <a:gd name="connsiteY4" fmla="*/ 223471 h 1419018"/>
              <a:gd name="connsiteX0" fmla="*/ 0 w 10687050"/>
              <a:gd name="connsiteY0" fmla="*/ 157952 h 1953574"/>
              <a:gd name="connsiteX1" fmla="*/ 10687050 w 10687050"/>
              <a:gd name="connsiteY1" fmla="*/ 872328 h 1953574"/>
              <a:gd name="connsiteX2" fmla="*/ 10658475 w 10687050"/>
              <a:gd name="connsiteY2" fmla="*/ 872327 h 1953574"/>
              <a:gd name="connsiteX3" fmla="*/ 457201 w 10687050"/>
              <a:gd name="connsiteY3" fmla="*/ 986629 h 1953574"/>
              <a:gd name="connsiteX4" fmla="*/ 0 w 10687050"/>
              <a:gd name="connsiteY4" fmla="*/ 157952 h 195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7050" h="1953574">
                <a:moveTo>
                  <a:pt x="0" y="157952"/>
                </a:moveTo>
                <a:lnTo>
                  <a:pt x="10687050" y="872328"/>
                </a:lnTo>
                <a:lnTo>
                  <a:pt x="10658475" y="872327"/>
                </a:lnTo>
                <a:cubicBezTo>
                  <a:pt x="8748713" y="3244053"/>
                  <a:pt x="3367088" y="972341"/>
                  <a:pt x="457201" y="986629"/>
                </a:cubicBezTo>
                <a:cubicBezTo>
                  <a:pt x="323851" y="1115216"/>
                  <a:pt x="319087" y="-499273"/>
                  <a:pt x="0" y="157952"/>
                </a:cubicBezTo>
                <a:close/>
              </a:path>
            </a:pathLst>
          </a:custGeom>
          <a:gradFill>
            <a:gsLst>
              <a:gs pos="70000">
                <a:srgbClr val="604B40"/>
              </a:gs>
              <a:gs pos="22000">
                <a:srgbClr val="CFB9A1"/>
              </a:gs>
            </a:gsLst>
            <a:lin ang="0" scaled="1"/>
          </a:gradFill>
          <a:ln>
            <a:solidFill>
              <a:srgbClr val="CFB9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AD35E-33A8-9911-E237-39041E9BC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9543" y="96440"/>
            <a:ext cx="6027203" cy="662775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Nutrition Prescription</a:t>
            </a:r>
          </a:p>
        </p:txBody>
      </p:sp>
      <p:pic>
        <p:nvPicPr>
          <p:cNvPr id="3" name="Picture 2" descr="A room with tables and chairs&#10;&#10;Description automatically generated">
            <a:extLst>
              <a:ext uri="{FF2B5EF4-FFF2-40B4-BE49-F238E27FC236}">
                <a16:creationId xmlns:a16="http://schemas.microsoft.com/office/drawing/2014/main" id="{D7986B49-4A21-0F37-57ED-943B60603E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18" y="1168795"/>
            <a:ext cx="6027203" cy="45204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B2DFD261-165E-BEF0-634C-E75FDCADAE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19" y="1463680"/>
            <a:ext cx="4008372" cy="30062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black and white photo of a group of people at a dinner party&#10;&#10;Description automatically generated">
            <a:extLst>
              <a:ext uri="{FF2B5EF4-FFF2-40B4-BE49-F238E27FC236}">
                <a16:creationId xmlns:a16="http://schemas.microsoft.com/office/drawing/2014/main" id="{1C362ABC-879E-9D8B-2F6E-C52549D825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1" r="6050"/>
          <a:stretch/>
        </p:blipFill>
        <p:spPr>
          <a:xfrm rot="5400013">
            <a:off x="5798090" y="4216632"/>
            <a:ext cx="1787963" cy="21084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42A8FAF-0B42-0EBD-8B4F-760FDCEF2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8389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73E51F-A6DE-EFE3-74EA-82A8A4B96BEE}"/>
              </a:ext>
            </a:extLst>
          </p:cNvPr>
          <p:cNvSpPr/>
          <p:nvPr/>
        </p:nvSpPr>
        <p:spPr>
          <a:xfrm>
            <a:off x="9539515" y="4923113"/>
            <a:ext cx="2766951" cy="2018805"/>
          </a:xfrm>
          <a:custGeom>
            <a:avLst/>
            <a:gdLst>
              <a:gd name="connsiteX0" fmla="*/ 0 w 2766951"/>
              <a:gd name="connsiteY0" fmla="*/ 0 h 2018805"/>
              <a:gd name="connsiteX1" fmla="*/ 2766951 w 2766951"/>
              <a:gd name="connsiteY1" fmla="*/ 0 h 2018805"/>
              <a:gd name="connsiteX2" fmla="*/ 2766951 w 2766951"/>
              <a:gd name="connsiteY2" fmla="*/ 2018805 h 2018805"/>
              <a:gd name="connsiteX3" fmla="*/ 0 w 2766951"/>
              <a:gd name="connsiteY3" fmla="*/ 2018805 h 2018805"/>
              <a:gd name="connsiteX4" fmla="*/ 0 w 2766951"/>
              <a:gd name="connsiteY4" fmla="*/ 0 h 2018805"/>
              <a:gd name="connsiteX0" fmla="*/ 1686296 w 2766951"/>
              <a:gd name="connsiteY0" fmla="*/ 1151906 h 2018805"/>
              <a:gd name="connsiteX1" fmla="*/ 2766951 w 2766951"/>
              <a:gd name="connsiteY1" fmla="*/ 0 h 2018805"/>
              <a:gd name="connsiteX2" fmla="*/ 2766951 w 2766951"/>
              <a:gd name="connsiteY2" fmla="*/ 2018805 h 2018805"/>
              <a:gd name="connsiteX3" fmla="*/ 0 w 2766951"/>
              <a:gd name="connsiteY3" fmla="*/ 2018805 h 2018805"/>
              <a:gd name="connsiteX4" fmla="*/ 1686296 w 2766951"/>
              <a:gd name="connsiteY4" fmla="*/ 1151906 h 2018805"/>
              <a:gd name="connsiteX0" fmla="*/ 1686296 w 2766951"/>
              <a:gd name="connsiteY0" fmla="*/ 1151906 h 2018805"/>
              <a:gd name="connsiteX1" fmla="*/ 2766951 w 2766951"/>
              <a:gd name="connsiteY1" fmla="*/ 0 h 2018805"/>
              <a:gd name="connsiteX2" fmla="*/ 2766951 w 2766951"/>
              <a:gd name="connsiteY2" fmla="*/ 2018805 h 2018805"/>
              <a:gd name="connsiteX3" fmla="*/ 0 w 2766951"/>
              <a:gd name="connsiteY3" fmla="*/ 2018805 h 2018805"/>
              <a:gd name="connsiteX4" fmla="*/ 1686296 w 2766951"/>
              <a:gd name="connsiteY4" fmla="*/ 1151906 h 2018805"/>
              <a:gd name="connsiteX0" fmla="*/ 1686296 w 2766951"/>
              <a:gd name="connsiteY0" fmla="*/ 1151906 h 2018805"/>
              <a:gd name="connsiteX1" fmla="*/ 2766951 w 2766951"/>
              <a:gd name="connsiteY1" fmla="*/ 0 h 2018805"/>
              <a:gd name="connsiteX2" fmla="*/ 2766951 w 2766951"/>
              <a:gd name="connsiteY2" fmla="*/ 2018805 h 2018805"/>
              <a:gd name="connsiteX3" fmla="*/ 0 w 2766951"/>
              <a:gd name="connsiteY3" fmla="*/ 2018805 h 2018805"/>
              <a:gd name="connsiteX4" fmla="*/ 1686296 w 2766951"/>
              <a:gd name="connsiteY4" fmla="*/ 1151906 h 2018805"/>
              <a:gd name="connsiteX0" fmla="*/ 1603168 w 2766951"/>
              <a:gd name="connsiteY0" fmla="*/ 973776 h 2018805"/>
              <a:gd name="connsiteX1" fmla="*/ 2766951 w 2766951"/>
              <a:gd name="connsiteY1" fmla="*/ 0 h 2018805"/>
              <a:gd name="connsiteX2" fmla="*/ 2766951 w 2766951"/>
              <a:gd name="connsiteY2" fmla="*/ 2018805 h 2018805"/>
              <a:gd name="connsiteX3" fmla="*/ 0 w 2766951"/>
              <a:gd name="connsiteY3" fmla="*/ 2018805 h 2018805"/>
              <a:gd name="connsiteX4" fmla="*/ 1603168 w 2766951"/>
              <a:gd name="connsiteY4" fmla="*/ 973776 h 2018805"/>
              <a:gd name="connsiteX0" fmla="*/ 1330035 w 2766951"/>
              <a:gd name="connsiteY0" fmla="*/ 795646 h 2018805"/>
              <a:gd name="connsiteX1" fmla="*/ 2766951 w 2766951"/>
              <a:gd name="connsiteY1" fmla="*/ 0 h 2018805"/>
              <a:gd name="connsiteX2" fmla="*/ 2766951 w 2766951"/>
              <a:gd name="connsiteY2" fmla="*/ 2018805 h 2018805"/>
              <a:gd name="connsiteX3" fmla="*/ 0 w 2766951"/>
              <a:gd name="connsiteY3" fmla="*/ 2018805 h 2018805"/>
              <a:gd name="connsiteX4" fmla="*/ 1330035 w 2766951"/>
              <a:gd name="connsiteY4" fmla="*/ 795646 h 2018805"/>
              <a:gd name="connsiteX0" fmla="*/ 1330035 w 2766951"/>
              <a:gd name="connsiteY0" fmla="*/ 795646 h 2018805"/>
              <a:gd name="connsiteX1" fmla="*/ 2766951 w 2766951"/>
              <a:gd name="connsiteY1" fmla="*/ 0 h 2018805"/>
              <a:gd name="connsiteX2" fmla="*/ 2766951 w 2766951"/>
              <a:gd name="connsiteY2" fmla="*/ 2018805 h 2018805"/>
              <a:gd name="connsiteX3" fmla="*/ 0 w 2766951"/>
              <a:gd name="connsiteY3" fmla="*/ 2018805 h 2018805"/>
              <a:gd name="connsiteX4" fmla="*/ 1330035 w 2766951"/>
              <a:gd name="connsiteY4" fmla="*/ 795646 h 2018805"/>
              <a:gd name="connsiteX0" fmla="*/ 1175655 w 2766951"/>
              <a:gd name="connsiteY0" fmla="*/ 724394 h 2018805"/>
              <a:gd name="connsiteX1" fmla="*/ 2766951 w 2766951"/>
              <a:gd name="connsiteY1" fmla="*/ 0 h 2018805"/>
              <a:gd name="connsiteX2" fmla="*/ 2766951 w 2766951"/>
              <a:gd name="connsiteY2" fmla="*/ 2018805 h 2018805"/>
              <a:gd name="connsiteX3" fmla="*/ 0 w 2766951"/>
              <a:gd name="connsiteY3" fmla="*/ 2018805 h 2018805"/>
              <a:gd name="connsiteX4" fmla="*/ 1175655 w 2766951"/>
              <a:gd name="connsiteY4" fmla="*/ 724394 h 2018805"/>
              <a:gd name="connsiteX0" fmla="*/ 1175655 w 2766951"/>
              <a:gd name="connsiteY0" fmla="*/ 724394 h 2018805"/>
              <a:gd name="connsiteX1" fmla="*/ 2766951 w 2766951"/>
              <a:gd name="connsiteY1" fmla="*/ 0 h 2018805"/>
              <a:gd name="connsiteX2" fmla="*/ 2766951 w 2766951"/>
              <a:gd name="connsiteY2" fmla="*/ 2018805 h 2018805"/>
              <a:gd name="connsiteX3" fmla="*/ 0 w 2766951"/>
              <a:gd name="connsiteY3" fmla="*/ 2018805 h 2018805"/>
              <a:gd name="connsiteX4" fmla="*/ 1175655 w 2766951"/>
              <a:gd name="connsiteY4" fmla="*/ 724394 h 201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6951" h="2018805">
                <a:moveTo>
                  <a:pt x="1175655" y="724394"/>
                </a:moveTo>
                <a:cubicBezTo>
                  <a:pt x="2272143" y="815438"/>
                  <a:pt x="2406733" y="383969"/>
                  <a:pt x="2766951" y="0"/>
                </a:cubicBezTo>
                <a:lnTo>
                  <a:pt x="2766951" y="2018805"/>
                </a:lnTo>
                <a:lnTo>
                  <a:pt x="0" y="2018805"/>
                </a:lnTo>
                <a:cubicBezTo>
                  <a:pt x="562099" y="1729839"/>
                  <a:pt x="-478974" y="823355"/>
                  <a:pt x="1175655" y="724394"/>
                </a:cubicBezTo>
                <a:close/>
              </a:path>
            </a:pathLst>
          </a:custGeom>
          <a:gradFill>
            <a:gsLst>
              <a:gs pos="99000">
                <a:srgbClr val="604B40"/>
              </a:gs>
              <a:gs pos="36000">
                <a:srgbClr val="CFB9A1"/>
              </a:gs>
            </a:gsLst>
            <a:lin ang="0" scaled="1"/>
          </a:gradFill>
          <a:ln>
            <a:solidFill>
              <a:srgbClr val="CFB9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2112396-A857-7275-824D-1E6E1E7B33BD}"/>
              </a:ext>
            </a:extLst>
          </p:cNvPr>
          <p:cNvSpPr/>
          <p:nvPr/>
        </p:nvSpPr>
        <p:spPr>
          <a:xfrm>
            <a:off x="-236315" y="1596222"/>
            <a:ext cx="12644851" cy="3842651"/>
          </a:xfrm>
          <a:custGeom>
            <a:avLst/>
            <a:gdLst>
              <a:gd name="connsiteX0" fmla="*/ 0 w 12658726"/>
              <a:gd name="connsiteY0" fmla="*/ 0 h 1250680"/>
              <a:gd name="connsiteX1" fmla="*/ 12658726 w 12658726"/>
              <a:gd name="connsiteY1" fmla="*/ 0 h 1250680"/>
              <a:gd name="connsiteX2" fmla="*/ 12658726 w 12658726"/>
              <a:gd name="connsiteY2" fmla="*/ 1250680 h 1250680"/>
              <a:gd name="connsiteX3" fmla="*/ 0 w 12658726"/>
              <a:gd name="connsiteY3" fmla="*/ 1250680 h 1250680"/>
              <a:gd name="connsiteX4" fmla="*/ 0 w 12658726"/>
              <a:gd name="connsiteY4" fmla="*/ 0 h 1250680"/>
              <a:gd name="connsiteX0" fmla="*/ 0 w 12658726"/>
              <a:gd name="connsiteY0" fmla="*/ 1628775 h 2879455"/>
              <a:gd name="connsiteX1" fmla="*/ 12644439 w 12658726"/>
              <a:gd name="connsiteY1" fmla="*/ 0 h 2879455"/>
              <a:gd name="connsiteX2" fmla="*/ 12658726 w 12658726"/>
              <a:gd name="connsiteY2" fmla="*/ 2879455 h 2879455"/>
              <a:gd name="connsiteX3" fmla="*/ 0 w 12658726"/>
              <a:gd name="connsiteY3" fmla="*/ 2879455 h 2879455"/>
              <a:gd name="connsiteX4" fmla="*/ 0 w 12658726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4851" h="2879455">
                <a:moveTo>
                  <a:pt x="71437" y="1100138"/>
                </a:moveTo>
                <a:cubicBezTo>
                  <a:pt x="3505200" y="1933575"/>
                  <a:pt x="8453438" y="366713"/>
                  <a:pt x="12644439" y="0"/>
                </a:cubicBezTo>
                <a:cubicBezTo>
                  <a:pt x="12649201" y="959818"/>
                  <a:pt x="12611101" y="1733899"/>
                  <a:pt x="12615863" y="2693717"/>
                </a:cubicBezTo>
                <a:cubicBezTo>
                  <a:pt x="8596312" y="1041130"/>
                  <a:pt x="4205288" y="2817542"/>
                  <a:pt x="0" y="2879455"/>
                </a:cubicBezTo>
                <a:lnTo>
                  <a:pt x="71437" y="1100138"/>
                </a:lnTo>
                <a:close/>
              </a:path>
            </a:pathLst>
          </a:custGeom>
          <a:gradFill>
            <a:gsLst>
              <a:gs pos="99000">
                <a:srgbClr val="604B40"/>
              </a:gs>
              <a:gs pos="54000">
                <a:srgbClr val="CFB9A1"/>
              </a:gs>
            </a:gsLst>
            <a:lin ang="0" scaled="1"/>
          </a:gradFill>
          <a:ln>
            <a:solidFill>
              <a:srgbClr val="CFB9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031235-8199-CDC5-0126-D9FE34F24C4C}"/>
              </a:ext>
            </a:extLst>
          </p:cNvPr>
          <p:cNvSpPr/>
          <p:nvPr/>
        </p:nvSpPr>
        <p:spPr>
          <a:xfrm>
            <a:off x="2326901" y="1202421"/>
            <a:ext cx="3519804" cy="27902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933091-0BEF-2EA7-E871-51C794B82904}"/>
              </a:ext>
            </a:extLst>
          </p:cNvPr>
          <p:cNvSpPr/>
          <p:nvPr/>
        </p:nvSpPr>
        <p:spPr>
          <a:xfrm>
            <a:off x="5205945" y="3517547"/>
            <a:ext cx="3519804" cy="27902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2" name="Picture 4" descr="A room with chairs and a fireplace&#10;&#10;Description automatically generated">
            <a:extLst>
              <a:ext uri="{FF2B5EF4-FFF2-40B4-BE49-F238E27FC236}">
                <a16:creationId xmlns:a16="http://schemas.microsoft.com/office/drawing/2014/main" id="{C1DB554E-1505-E410-830F-B4456EB0E0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" y="668490"/>
            <a:ext cx="3681502" cy="27611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 descr="A room with a large floor with pillows and a wood floor&#10;&#10;Description automatically generated with medium confidence">
            <a:extLst>
              <a:ext uri="{FF2B5EF4-FFF2-40B4-BE49-F238E27FC236}">
                <a16:creationId xmlns:a16="http://schemas.microsoft.com/office/drawing/2014/main" id="{D6BA1C72-CAE8-EF49-5347-B812D970BE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7664706" y="592984"/>
            <a:ext cx="3739777" cy="28048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9F34211A-D7D6-0080-68E3-CF72868EA7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1803649" y="3626249"/>
            <a:ext cx="2367052" cy="2325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 descr="A flag on a pole&#10;&#10;Description automatically generated">
            <a:extLst>
              <a:ext uri="{FF2B5EF4-FFF2-40B4-BE49-F238E27FC236}">
                <a16:creationId xmlns:a16="http://schemas.microsoft.com/office/drawing/2014/main" id="{B54CF9AD-723D-9C02-976D-6AD3B01044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7039540" y="3861754"/>
            <a:ext cx="2656706" cy="19925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95B64EC7-06C1-8222-2489-9FEDEDD9FFE0}"/>
              </a:ext>
            </a:extLst>
          </p:cNvPr>
          <p:cNvSpPr txBox="1"/>
          <p:nvPr/>
        </p:nvSpPr>
        <p:spPr>
          <a:xfrm>
            <a:off x="4040050" y="294856"/>
            <a:ext cx="4092122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uFillTx/>
                <a:latin typeface="+mj-lt"/>
              </a:rPr>
              <a:t>Health Literacy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uFillTx/>
                <a:latin typeface="+mj-lt"/>
              </a:rPr>
              <a:t>Stress Management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uFillTx/>
                <a:latin typeface="+mj-lt"/>
              </a:rPr>
              <a:t>Art Room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7397CCD-C936-2E6C-4CF0-C1A0EDC259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8389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6" descr="A staircase in a building&#10;&#10;Description automatically generated">
            <a:extLst>
              <a:ext uri="{FF2B5EF4-FFF2-40B4-BE49-F238E27FC236}">
                <a16:creationId xmlns:a16="http://schemas.microsoft.com/office/drawing/2014/main" id="{119E08D3-1297-A909-FBD6-A4C0F89BB7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282" y="1996382"/>
            <a:ext cx="2900001" cy="2175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8" descr="A painting of a rose bush&#10;&#10;Description automatically generated">
            <a:extLst>
              <a:ext uri="{FF2B5EF4-FFF2-40B4-BE49-F238E27FC236}">
                <a16:creationId xmlns:a16="http://schemas.microsoft.com/office/drawing/2014/main" id="{0B317ED0-2265-A67C-8A5C-7CB7D9A78D8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354" y="4435114"/>
            <a:ext cx="2628835" cy="1713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DDC010E2-58D5-2272-C8D7-93F3AD6CFFA1}"/>
              </a:ext>
            </a:extLst>
          </p:cNvPr>
          <p:cNvSpPr txBox="1"/>
          <p:nvPr/>
        </p:nvSpPr>
        <p:spPr>
          <a:xfrm>
            <a:off x="9511915" y="4858020"/>
            <a:ext cx="164592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800" b="0" i="0" u="none" strike="noStrike" kern="1200" cap="none" spc="0" baseline="0" dirty="0">
                <a:uFillTx/>
                <a:latin typeface="+mj-lt"/>
              </a:rPr>
              <a:t>  History</a:t>
            </a:r>
            <a:endParaRPr lang="en-US" sz="2800" b="0" i="0" u="none" strike="noStrike" kern="1200" cap="none" spc="0" baseline="0" dirty="0">
              <a:uFillTx/>
              <a:latin typeface="+mj-lt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B015FEE6-5A40-68F1-6E44-3D97B780F681}"/>
              </a:ext>
            </a:extLst>
          </p:cNvPr>
          <p:cNvSpPr txBox="1"/>
          <p:nvPr/>
        </p:nvSpPr>
        <p:spPr>
          <a:xfrm>
            <a:off x="5641848" y="2971800"/>
            <a:ext cx="914400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4D40017D-91E7-4108-53C6-C74A0274A115}"/>
              </a:ext>
            </a:extLst>
          </p:cNvPr>
          <p:cNvSpPr txBox="1"/>
          <p:nvPr/>
        </p:nvSpPr>
        <p:spPr>
          <a:xfrm>
            <a:off x="267447" y="5172317"/>
            <a:ext cx="1246857" cy="800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 dirty="0">
                <a:uFillTx/>
                <a:latin typeface="+mj-lt"/>
              </a:rPr>
              <a:t> </a:t>
            </a:r>
            <a:r>
              <a:rPr lang="sv-SE" sz="2800" b="0" i="0" u="none" strike="noStrike" kern="1200" cap="none" spc="0" baseline="0" dirty="0">
                <a:uFillTx/>
                <a:latin typeface="+mj-lt"/>
              </a:rPr>
              <a:t>Culture</a:t>
            </a:r>
            <a:endParaRPr lang="en-US" sz="2800" b="0" i="0" u="none" strike="noStrike" kern="1200" cap="none" spc="0" baseline="0" dirty="0">
              <a:uFillTx/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room with a wooden floor and a white line&#10;&#10;Description automatically generated">
            <a:extLst>
              <a:ext uri="{FF2B5EF4-FFF2-40B4-BE49-F238E27FC236}">
                <a16:creationId xmlns:a16="http://schemas.microsoft.com/office/drawing/2014/main" id="{44E04A55-7DCF-2C46-464A-B179A19D50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478" y="170325"/>
            <a:ext cx="3527618" cy="26457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A indoor swimming pool with a metal railing&#10;&#10;Description automatically generated">
            <a:extLst>
              <a:ext uri="{FF2B5EF4-FFF2-40B4-BE49-F238E27FC236}">
                <a16:creationId xmlns:a16="http://schemas.microsoft.com/office/drawing/2014/main" id="{7115DC5C-98B4-98FE-63F2-7FB32D13A0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250" y="170325"/>
            <a:ext cx="4572000" cy="3429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A room with exercise equipment&#10;&#10;Description automatically generated">
            <a:extLst>
              <a:ext uri="{FF2B5EF4-FFF2-40B4-BE49-F238E27FC236}">
                <a16:creationId xmlns:a16="http://schemas.microsoft.com/office/drawing/2014/main" id="{223EE3AA-C534-7A2C-7B78-24357957E4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6669953" y="2482998"/>
            <a:ext cx="3424080" cy="4572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park with benches and trees&#10;&#10;Description automatically generated">
            <a:extLst>
              <a:ext uri="{FF2B5EF4-FFF2-40B4-BE49-F238E27FC236}">
                <a16:creationId xmlns:a16="http://schemas.microsoft.com/office/drawing/2014/main" id="{A7E8D56F-44B8-3DFC-6822-B296E66A5B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6" y="2832847"/>
            <a:ext cx="4930591" cy="36979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304FEB7-0829-57F9-C39C-292D4000CA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26233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5288DBEC-1702-61F9-8043-36157FA205A8}"/>
              </a:ext>
            </a:extLst>
          </p:cNvPr>
          <p:cNvSpPr/>
          <p:nvPr/>
        </p:nvSpPr>
        <p:spPr>
          <a:xfrm>
            <a:off x="-266267" y="2161510"/>
            <a:ext cx="12953105" cy="1790877"/>
          </a:xfrm>
          <a:custGeom>
            <a:avLst/>
            <a:gdLst>
              <a:gd name="connsiteX0" fmla="*/ 0 w 12658726"/>
              <a:gd name="connsiteY0" fmla="*/ 0 h 1250680"/>
              <a:gd name="connsiteX1" fmla="*/ 12658726 w 12658726"/>
              <a:gd name="connsiteY1" fmla="*/ 0 h 1250680"/>
              <a:gd name="connsiteX2" fmla="*/ 12658726 w 12658726"/>
              <a:gd name="connsiteY2" fmla="*/ 1250680 h 1250680"/>
              <a:gd name="connsiteX3" fmla="*/ 0 w 12658726"/>
              <a:gd name="connsiteY3" fmla="*/ 1250680 h 1250680"/>
              <a:gd name="connsiteX4" fmla="*/ 0 w 12658726"/>
              <a:gd name="connsiteY4" fmla="*/ 0 h 1250680"/>
              <a:gd name="connsiteX0" fmla="*/ 0 w 12658726"/>
              <a:gd name="connsiteY0" fmla="*/ 1628775 h 2879455"/>
              <a:gd name="connsiteX1" fmla="*/ 12644439 w 12658726"/>
              <a:gd name="connsiteY1" fmla="*/ 0 h 2879455"/>
              <a:gd name="connsiteX2" fmla="*/ 12658726 w 12658726"/>
              <a:gd name="connsiteY2" fmla="*/ 2879455 h 2879455"/>
              <a:gd name="connsiteX3" fmla="*/ 0 w 12658726"/>
              <a:gd name="connsiteY3" fmla="*/ 2879455 h 2879455"/>
              <a:gd name="connsiteX4" fmla="*/ 0 w 12658726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976994"/>
              <a:gd name="connsiteY0" fmla="*/ 575117 h 2354434"/>
              <a:gd name="connsiteX1" fmla="*/ 12976949 w 12976994"/>
              <a:gd name="connsiteY1" fmla="*/ 0 h 2354434"/>
              <a:gd name="connsiteX2" fmla="*/ 12615863 w 12976994"/>
              <a:gd name="connsiteY2" fmla="*/ 2168696 h 2354434"/>
              <a:gd name="connsiteX3" fmla="*/ 0 w 12976994"/>
              <a:gd name="connsiteY3" fmla="*/ 2354434 h 2354434"/>
              <a:gd name="connsiteX4" fmla="*/ 71437 w 12976994"/>
              <a:gd name="connsiteY4" fmla="*/ 575117 h 2354434"/>
              <a:gd name="connsiteX0" fmla="*/ 71437 w 12983998"/>
              <a:gd name="connsiteY0" fmla="*/ 575117 h 2354434"/>
              <a:gd name="connsiteX1" fmla="*/ 12976949 w 12983998"/>
              <a:gd name="connsiteY1" fmla="*/ 0 h 2354434"/>
              <a:gd name="connsiteX2" fmla="*/ 12983998 w 12983998"/>
              <a:gd name="connsiteY2" fmla="*/ 1358918 h 2354434"/>
              <a:gd name="connsiteX3" fmla="*/ 0 w 12983998"/>
              <a:gd name="connsiteY3" fmla="*/ 2354434 h 2354434"/>
              <a:gd name="connsiteX4" fmla="*/ 71437 w 12983998"/>
              <a:gd name="connsiteY4" fmla="*/ 575117 h 2354434"/>
              <a:gd name="connsiteX0" fmla="*/ 71437 w 12983998"/>
              <a:gd name="connsiteY0" fmla="*/ 744192 h 2523509"/>
              <a:gd name="connsiteX1" fmla="*/ 12976949 w 12983998"/>
              <a:gd name="connsiteY1" fmla="*/ 0 h 2523509"/>
              <a:gd name="connsiteX2" fmla="*/ 12983998 w 12983998"/>
              <a:gd name="connsiteY2" fmla="*/ 1527993 h 2523509"/>
              <a:gd name="connsiteX3" fmla="*/ 0 w 12983998"/>
              <a:gd name="connsiteY3" fmla="*/ 2523509 h 2523509"/>
              <a:gd name="connsiteX4" fmla="*/ 71437 w 12983998"/>
              <a:gd name="connsiteY4" fmla="*/ 744192 h 2523509"/>
              <a:gd name="connsiteX0" fmla="*/ 71437 w 12983998"/>
              <a:gd name="connsiteY0" fmla="*/ 843666 h 2622983"/>
              <a:gd name="connsiteX1" fmla="*/ 12976949 w 12983998"/>
              <a:gd name="connsiteY1" fmla="*/ 99474 h 2622983"/>
              <a:gd name="connsiteX2" fmla="*/ 12983998 w 12983998"/>
              <a:gd name="connsiteY2" fmla="*/ 1627467 h 2622983"/>
              <a:gd name="connsiteX3" fmla="*/ 0 w 12983998"/>
              <a:gd name="connsiteY3" fmla="*/ 2622983 h 2622983"/>
              <a:gd name="connsiteX4" fmla="*/ 71437 w 12983998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3024542"/>
              <a:gd name="connsiteY0" fmla="*/ 156195 h 1935512"/>
              <a:gd name="connsiteX1" fmla="*/ 13024450 w 13024542"/>
              <a:gd name="connsiteY1" fmla="*/ 141694 h 1935512"/>
              <a:gd name="connsiteX2" fmla="*/ 12853370 w 13024542"/>
              <a:gd name="connsiteY2" fmla="*/ 957794 h 1935512"/>
              <a:gd name="connsiteX3" fmla="*/ 0 w 13024542"/>
              <a:gd name="connsiteY3" fmla="*/ 1935512 h 1935512"/>
              <a:gd name="connsiteX4" fmla="*/ 71437 w 13024542"/>
              <a:gd name="connsiteY4" fmla="*/ 156195 h 1935512"/>
              <a:gd name="connsiteX0" fmla="*/ 71437 w 13024542"/>
              <a:gd name="connsiteY0" fmla="*/ 164354 h 1934773"/>
              <a:gd name="connsiteX1" fmla="*/ 13024450 w 13024542"/>
              <a:gd name="connsiteY1" fmla="*/ 140955 h 1934773"/>
              <a:gd name="connsiteX2" fmla="*/ 12853370 w 13024542"/>
              <a:gd name="connsiteY2" fmla="*/ 957055 h 1934773"/>
              <a:gd name="connsiteX3" fmla="*/ 0 w 13024542"/>
              <a:gd name="connsiteY3" fmla="*/ 1934773 h 1934773"/>
              <a:gd name="connsiteX4" fmla="*/ 71437 w 13024542"/>
              <a:gd name="connsiteY4" fmla="*/ 164354 h 1934773"/>
              <a:gd name="connsiteX0" fmla="*/ 0 w 12953105"/>
              <a:gd name="connsiteY0" fmla="*/ 164354 h 1036008"/>
              <a:gd name="connsiteX1" fmla="*/ 12953013 w 12953105"/>
              <a:gd name="connsiteY1" fmla="*/ 140955 h 1036008"/>
              <a:gd name="connsiteX2" fmla="*/ 12781933 w 12953105"/>
              <a:gd name="connsiteY2" fmla="*/ 957055 h 1036008"/>
              <a:gd name="connsiteX3" fmla="*/ 94818 w 12953105"/>
              <a:gd name="connsiteY3" fmla="*/ 1036008 h 1036008"/>
              <a:gd name="connsiteX4" fmla="*/ 0 w 12953105"/>
              <a:gd name="connsiteY4" fmla="*/ 164354 h 1036008"/>
              <a:gd name="connsiteX0" fmla="*/ 0 w 12953105"/>
              <a:gd name="connsiteY0" fmla="*/ 164354 h 1264141"/>
              <a:gd name="connsiteX1" fmla="*/ 12953013 w 12953105"/>
              <a:gd name="connsiteY1" fmla="*/ 140955 h 1264141"/>
              <a:gd name="connsiteX2" fmla="*/ 12781933 w 12953105"/>
              <a:gd name="connsiteY2" fmla="*/ 957055 h 1264141"/>
              <a:gd name="connsiteX3" fmla="*/ 94818 w 12953105"/>
              <a:gd name="connsiteY3" fmla="*/ 1036008 h 1264141"/>
              <a:gd name="connsiteX4" fmla="*/ 0 w 12953105"/>
              <a:gd name="connsiteY4" fmla="*/ 164354 h 12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3105" h="1264141">
                <a:moveTo>
                  <a:pt x="0" y="164354"/>
                </a:moveTo>
                <a:cubicBezTo>
                  <a:pt x="3433763" y="997791"/>
                  <a:pt x="10626438" y="-435590"/>
                  <a:pt x="12953013" y="140955"/>
                </a:cubicBezTo>
                <a:cubicBezTo>
                  <a:pt x="12957775" y="1100773"/>
                  <a:pt x="12777171" y="-2763"/>
                  <a:pt x="12781933" y="957055"/>
                </a:cubicBezTo>
                <a:cubicBezTo>
                  <a:pt x="10258673" y="-232801"/>
                  <a:pt x="4003223" y="1944050"/>
                  <a:pt x="94818" y="1036008"/>
                </a:cubicBezTo>
                <a:lnTo>
                  <a:pt x="0" y="164354"/>
                </a:lnTo>
                <a:close/>
              </a:path>
            </a:pathLst>
          </a:custGeom>
          <a:gradFill>
            <a:gsLst>
              <a:gs pos="99000">
                <a:srgbClr val="604B40"/>
              </a:gs>
              <a:gs pos="54000">
                <a:srgbClr val="CFB9A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0C5CD87-1BB8-2F7B-521A-EC91B6D82D70}"/>
              </a:ext>
            </a:extLst>
          </p:cNvPr>
          <p:cNvSpPr txBox="1"/>
          <p:nvPr/>
        </p:nvSpPr>
        <p:spPr>
          <a:xfrm rot="21208708">
            <a:off x="2746230" y="2719412"/>
            <a:ext cx="589271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   </a:t>
            </a:r>
            <a:r>
              <a:rPr lang="en-US" sz="3600" b="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Physical Exercise Prescription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nic table in a forest&#10;&#10;Description automatically generated">
            <a:extLst>
              <a:ext uri="{FF2B5EF4-FFF2-40B4-BE49-F238E27FC236}">
                <a16:creationId xmlns:a16="http://schemas.microsoft.com/office/drawing/2014/main" id="{C123375F-2977-E004-E203-43C5CA59AC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5" y="268943"/>
            <a:ext cx="4996327" cy="37472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 descr="A room with a wood floor and a table and chairs&#10;&#10;Description automatically generated">
            <a:extLst>
              <a:ext uri="{FF2B5EF4-FFF2-40B4-BE49-F238E27FC236}">
                <a16:creationId xmlns:a16="http://schemas.microsoft.com/office/drawing/2014/main" id="{7E187ECF-12E8-A7BD-3CE7-E3D02FD6B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5609661" y="948013"/>
            <a:ext cx="3890680" cy="29180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BF28C0A-EEF7-4BF3-2F3E-384C6E90F8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8389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2EE5F7F4-69E0-D38E-F3AD-422B7B3A24D2}"/>
              </a:ext>
            </a:extLst>
          </p:cNvPr>
          <p:cNvSpPr/>
          <p:nvPr/>
        </p:nvSpPr>
        <p:spPr>
          <a:xfrm>
            <a:off x="-380567" y="4145057"/>
            <a:ext cx="12953105" cy="1790877"/>
          </a:xfrm>
          <a:custGeom>
            <a:avLst/>
            <a:gdLst>
              <a:gd name="connsiteX0" fmla="*/ 0 w 12658726"/>
              <a:gd name="connsiteY0" fmla="*/ 0 h 1250680"/>
              <a:gd name="connsiteX1" fmla="*/ 12658726 w 12658726"/>
              <a:gd name="connsiteY1" fmla="*/ 0 h 1250680"/>
              <a:gd name="connsiteX2" fmla="*/ 12658726 w 12658726"/>
              <a:gd name="connsiteY2" fmla="*/ 1250680 h 1250680"/>
              <a:gd name="connsiteX3" fmla="*/ 0 w 12658726"/>
              <a:gd name="connsiteY3" fmla="*/ 1250680 h 1250680"/>
              <a:gd name="connsiteX4" fmla="*/ 0 w 12658726"/>
              <a:gd name="connsiteY4" fmla="*/ 0 h 1250680"/>
              <a:gd name="connsiteX0" fmla="*/ 0 w 12658726"/>
              <a:gd name="connsiteY0" fmla="*/ 1628775 h 2879455"/>
              <a:gd name="connsiteX1" fmla="*/ 12644439 w 12658726"/>
              <a:gd name="connsiteY1" fmla="*/ 0 h 2879455"/>
              <a:gd name="connsiteX2" fmla="*/ 12658726 w 12658726"/>
              <a:gd name="connsiteY2" fmla="*/ 2879455 h 2879455"/>
              <a:gd name="connsiteX3" fmla="*/ 0 w 12658726"/>
              <a:gd name="connsiteY3" fmla="*/ 2879455 h 2879455"/>
              <a:gd name="connsiteX4" fmla="*/ 0 w 12658726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976994"/>
              <a:gd name="connsiteY0" fmla="*/ 575117 h 2354434"/>
              <a:gd name="connsiteX1" fmla="*/ 12976949 w 12976994"/>
              <a:gd name="connsiteY1" fmla="*/ 0 h 2354434"/>
              <a:gd name="connsiteX2" fmla="*/ 12615863 w 12976994"/>
              <a:gd name="connsiteY2" fmla="*/ 2168696 h 2354434"/>
              <a:gd name="connsiteX3" fmla="*/ 0 w 12976994"/>
              <a:gd name="connsiteY3" fmla="*/ 2354434 h 2354434"/>
              <a:gd name="connsiteX4" fmla="*/ 71437 w 12976994"/>
              <a:gd name="connsiteY4" fmla="*/ 575117 h 2354434"/>
              <a:gd name="connsiteX0" fmla="*/ 71437 w 12983998"/>
              <a:gd name="connsiteY0" fmla="*/ 575117 h 2354434"/>
              <a:gd name="connsiteX1" fmla="*/ 12976949 w 12983998"/>
              <a:gd name="connsiteY1" fmla="*/ 0 h 2354434"/>
              <a:gd name="connsiteX2" fmla="*/ 12983998 w 12983998"/>
              <a:gd name="connsiteY2" fmla="*/ 1358918 h 2354434"/>
              <a:gd name="connsiteX3" fmla="*/ 0 w 12983998"/>
              <a:gd name="connsiteY3" fmla="*/ 2354434 h 2354434"/>
              <a:gd name="connsiteX4" fmla="*/ 71437 w 12983998"/>
              <a:gd name="connsiteY4" fmla="*/ 575117 h 2354434"/>
              <a:gd name="connsiteX0" fmla="*/ 71437 w 12983998"/>
              <a:gd name="connsiteY0" fmla="*/ 744192 h 2523509"/>
              <a:gd name="connsiteX1" fmla="*/ 12976949 w 12983998"/>
              <a:gd name="connsiteY1" fmla="*/ 0 h 2523509"/>
              <a:gd name="connsiteX2" fmla="*/ 12983998 w 12983998"/>
              <a:gd name="connsiteY2" fmla="*/ 1527993 h 2523509"/>
              <a:gd name="connsiteX3" fmla="*/ 0 w 12983998"/>
              <a:gd name="connsiteY3" fmla="*/ 2523509 h 2523509"/>
              <a:gd name="connsiteX4" fmla="*/ 71437 w 12983998"/>
              <a:gd name="connsiteY4" fmla="*/ 744192 h 2523509"/>
              <a:gd name="connsiteX0" fmla="*/ 71437 w 12983998"/>
              <a:gd name="connsiteY0" fmla="*/ 843666 h 2622983"/>
              <a:gd name="connsiteX1" fmla="*/ 12976949 w 12983998"/>
              <a:gd name="connsiteY1" fmla="*/ 99474 h 2622983"/>
              <a:gd name="connsiteX2" fmla="*/ 12983998 w 12983998"/>
              <a:gd name="connsiteY2" fmla="*/ 1627467 h 2622983"/>
              <a:gd name="connsiteX3" fmla="*/ 0 w 12983998"/>
              <a:gd name="connsiteY3" fmla="*/ 2622983 h 2622983"/>
              <a:gd name="connsiteX4" fmla="*/ 71437 w 12983998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3024542"/>
              <a:gd name="connsiteY0" fmla="*/ 156195 h 1935512"/>
              <a:gd name="connsiteX1" fmla="*/ 13024450 w 13024542"/>
              <a:gd name="connsiteY1" fmla="*/ 141694 h 1935512"/>
              <a:gd name="connsiteX2" fmla="*/ 12853370 w 13024542"/>
              <a:gd name="connsiteY2" fmla="*/ 957794 h 1935512"/>
              <a:gd name="connsiteX3" fmla="*/ 0 w 13024542"/>
              <a:gd name="connsiteY3" fmla="*/ 1935512 h 1935512"/>
              <a:gd name="connsiteX4" fmla="*/ 71437 w 13024542"/>
              <a:gd name="connsiteY4" fmla="*/ 156195 h 1935512"/>
              <a:gd name="connsiteX0" fmla="*/ 71437 w 13024542"/>
              <a:gd name="connsiteY0" fmla="*/ 164354 h 1934773"/>
              <a:gd name="connsiteX1" fmla="*/ 13024450 w 13024542"/>
              <a:gd name="connsiteY1" fmla="*/ 140955 h 1934773"/>
              <a:gd name="connsiteX2" fmla="*/ 12853370 w 13024542"/>
              <a:gd name="connsiteY2" fmla="*/ 957055 h 1934773"/>
              <a:gd name="connsiteX3" fmla="*/ 0 w 13024542"/>
              <a:gd name="connsiteY3" fmla="*/ 1934773 h 1934773"/>
              <a:gd name="connsiteX4" fmla="*/ 71437 w 13024542"/>
              <a:gd name="connsiteY4" fmla="*/ 164354 h 1934773"/>
              <a:gd name="connsiteX0" fmla="*/ 0 w 12953105"/>
              <a:gd name="connsiteY0" fmla="*/ 164354 h 1036008"/>
              <a:gd name="connsiteX1" fmla="*/ 12953013 w 12953105"/>
              <a:gd name="connsiteY1" fmla="*/ 140955 h 1036008"/>
              <a:gd name="connsiteX2" fmla="*/ 12781933 w 12953105"/>
              <a:gd name="connsiteY2" fmla="*/ 957055 h 1036008"/>
              <a:gd name="connsiteX3" fmla="*/ 94818 w 12953105"/>
              <a:gd name="connsiteY3" fmla="*/ 1036008 h 1036008"/>
              <a:gd name="connsiteX4" fmla="*/ 0 w 12953105"/>
              <a:gd name="connsiteY4" fmla="*/ 164354 h 1036008"/>
              <a:gd name="connsiteX0" fmla="*/ 0 w 12953105"/>
              <a:gd name="connsiteY0" fmla="*/ 164354 h 1264141"/>
              <a:gd name="connsiteX1" fmla="*/ 12953013 w 12953105"/>
              <a:gd name="connsiteY1" fmla="*/ 140955 h 1264141"/>
              <a:gd name="connsiteX2" fmla="*/ 12781933 w 12953105"/>
              <a:gd name="connsiteY2" fmla="*/ 957055 h 1264141"/>
              <a:gd name="connsiteX3" fmla="*/ 94818 w 12953105"/>
              <a:gd name="connsiteY3" fmla="*/ 1036008 h 1264141"/>
              <a:gd name="connsiteX4" fmla="*/ 0 w 12953105"/>
              <a:gd name="connsiteY4" fmla="*/ 164354 h 12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3105" h="1264141">
                <a:moveTo>
                  <a:pt x="0" y="164354"/>
                </a:moveTo>
                <a:cubicBezTo>
                  <a:pt x="3433763" y="997791"/>
                  <a:pt x="10626438" y="-435590"/>
                  <a:pt x="12953013" y="140955"/>
                </a:cubicBezTo>
                <a:cubicBezTo>
                  <a:pt x="12957775" y="1100773"/>
                  <a:pt x="12777171" y="-2763"/>
                  <a:pt x="12781933" y="957055"/>
                </a:cubicBezTo>
                <a:cubicBezTo>
                  <a:pt x="10258673" y="-232801"/>
                  <a:pt x="4003223" y="1944050"/>
                  <a:pt x="94818" y="1036008"/>
                </a:cubicBezTo>
                <a:lnTo>
                  <a:pt x="0" y="164354"/>
                </a:lnTo>
                <a:close/>
              </a:path>
            </a:pathLst>
          </a:custGeom>
          <a:gradFill>
            <a:gsLst>
              <a:gs pos="99000">
                <a:srgbClr val="604B40"/>
              </a:gs>
              <a:gs pos="54000">
                <a:srgbClr val="CFB9A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5" name="Picture 7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0BCFF891-DFF3-5224-DF4F-6FF3D3FF3C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031" y="3119722"/>
            <a:ext cx="4368802" cy="3276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AF1AF3F6-497E-CF35-166C-9E085AB10EB8}"/>
              </a:ext>
            </a:extLst>
          </p:cNvPr>
          <p:cNvSpPr txBox="1"/>
          <p:nvPr/>
        </p:nvSpPr>
        <p:spPr>
          <a:xfrm>
            <a:off x="413125" y="4839642"/>
            <a:ext cx="36862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Social connection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98CFEE0-9EE6-9C4D-0D66-43F2531AFD35}"/>
              </a:ext>
            </a:extLst>
          </p:cNvPr>
          <p:cNvSpPr txBox="1"/>
          <p:nvPr/>
        </p:nvSpPr>
        <p:spPr>
          <a:xfrm>
            <a:off x="1170203" y="5354630"/>
            <a:ext cx="34516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-I</a:t>
            </a:r>
            <a:r>
              <a:rPr lang="en-US" sz="1800" b="0" i="1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ndoor and outdoor sitting areas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oup of trees in a yard&#10;&#10;Description automatically generated">
            <a:extLst>
              <a:ext uri="{FF2B5EF4-FFF2-40B4-BE49-F238E27FC236}">
                <a16:creationId xmlns:a16="http://schemas.microsoft.com/office/drawing/2014/main" id="{5BC5ADD5-6D9B-19DB-8DD6-90E2DABD22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4" flipH="1">
            <a:off x="3957093" y="576072"/>
            <a:ext cx="2706624" cy="20299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Mushrooms in the grass&#10;&#10;Description automatically generated">
            <a:extLst>
              <a:ext uri="{FF2B5EF4-FFF2-40B4-BE49-F238E27FC236}">
                <a16:creationId xmlns:a16="http://schemas.microsoft.com/office/drawing/2014/main" id="{8F0549BB-2434-0212-D005-FCF156F34A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24" y="237744"/>
            <a:ext cx="3608835" cy="2706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14C7DF1-9B9A-7096-A2BB-C530693A24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8389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D14170-3F98-94D1-681A-3F74E90EDD84}"/>
              </a:ext>
            </a:extLst>
          </p:cNvPr>
          <p:cNvSpPr/>
          <p:nvPr/>
        </p:nvSpPr>
        <p:spPr>
          <a:xfrm>
            <a:off x="-356260" y="1793174"/>
            <a:ext cx="12967855" cy="1696477"/>
          </a:xfrm>
          <a:custGeom>
            <a:avLst/>
            <a:gdLst>
              <a:gd name="connsiteX0" fmla="*/ 0 w 12611595"/>
              <a:gd name="connsiteY0" fmla="*/ 0 h 1399594"/>
              <a:gd name="connsiteX1" fmla="*/ 12611595 w 12611595"/>
              <a:gd name="connsiteY1" fmla="*/ 0 h 1399594"/>
              <a:gd name="connsiteX2" fmla="*/ 12611595 w 12611595"/>
              <a:gd name="connsiteY2" fmla="*/ 1399594 h 1399594"/>
              <a:gd name="connsiteX3" fmla="*/ 0 w 12611595"/>
              <a:gd name="connsiteY3" fmla="*/ 1399594 h 1399594"/>
              <a:gd name="connsiteX4" fmla="*/ 0 w 12611595"/>
              <a:gd name="connsiteY4" fmla="*/ 0 h 1399594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7855" h="1696477">
                <a:moveTo>
                  <a:pt x="0" y="760021"/>
                </a:moveTo>
                <a:cubicBezTo>
                  <a:pt x="10509662" y="910442"/>
                  <a:pt x="8645237" y="253340"/>
                  <a:pt x="12967855" y="0"/>
                </a:cubicBezTo>
                <a:cubicBezTo>
                  <a:pt x="12963896" y="565492"/>
                  <a:pt x="12959938" y="1130985"/>
                  <a:pt x="12955979" y="1696477"/>
                </a:cubicBezTo>
                <a:cubicBezTo>
                  <a:pt x="8827325" y="1063127"/>
                  <a:pt x="4556166" y="1498555"/>
                  <a:pt x="356260" y="1399594"/>
                </a:cubicBezTo>
                <a:lnTo>
                  <a:pt x="0" y="760021"/>
                </a:lnTo>
                <a:close/>
              </a:path>
            </a:pathLst>
          </a:custGeom>
          <a:gradFill>
            <a:gsLst>
              <a:gs pos="85000">
                <a:srgbClr val="A9C875"/>
              </a:gs>
              <a:gs pos="0">
                <a:srgbClr val="89B4F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62E2730-F282-8EF7-ACC2-B3340B04887C}"/>
              </a:ext>
            </a:extLst>
          </p:cNvPr>
          <p:cNvSpPr/>
          <p:nvPr/>
        </p:nvSpPr>
        <p:spPr>
          <a:xfrm>
            <a:off x="-374568" y="5085319"/>
            <a:ext cx="12954495" cy="920191"/>
          </a:xfrm>
          <a:custGeom>
            <a:avLst/>
            <a:gdLst>
              <a:gd name="connsiteX0" fmla="*/ 0 w 12611595"/>
              <a:gd name="connsiteY0" fmla="*/ 0 h 1399594"/>
              <a:gd name="connsiteX1" fmla="*/ 12611595 w 12611595"/>
              <a:gd name="connsiteY1" fmla="*/ 0 h 1399594"/>
              <a:gd name="connsiteX2" fmla="*/ 12611595 w 12611595"/>
              <a:gd name="connsiteY2" fmla="*/ 1399594 h 1399594"/>
              <a:gd name="connsiteX3" fmla="*/ 0 w 12611595"/>
              <a:gd name="connsiteY3" fmla="*/ 1399594 h 1399594"/>
              <a:gd name="connsiteX4" fmla="*/ 0 w 12611595"/>
              <a:gd name="connsiteY4" fmla="*/ 0 h 1399594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867843"/>
              <a:gd name="connsiteY0" fmla="*/ 0 h 1750843"/>
              <a:gd name="connsiteX1" fmla="*/ 12867843 w 12867843"/>
              <a:gd name="connsiteY1" fmla="*/ 54366 h 1750843"/>
              <a:gd name="connsiteX2" fmla="*/ 12855967 w 12867843"/>
              <a:gd name="connsiteY2" fmla="*/ 1750843 h 1750843"/>
              <a:gd name="connsiteX3" fmla="*/ 256248 w 12867843"/>
              <a:gd name="connsiteY3" fmla="*/ 1453960 h 1750843"/>
              <a:gd name="connsiteX4" fmla="*/ 0 w 12867843"/>
              <a:gd name="connsiteY4" fmla="*/ 0 h 1750843"/>
              <a:gd name="connsiteX0" fmla="*/ 86652 w 12954495"/>
              <a:gd name="connsiteY0" fmla="*/ 0 h 1750843"/>
              <a:gd name="connsiteX1" fmla="*/ 12954495 w 12954495"/>
              <a:gd name="connsiteY1" fmla="*/ 54366 h 1750843"/>
              <a:gd name="connsiteX2" fmla="*/ 12942619 w 12954495"/>
              <a:gd name="connsiteY2" fmla="*/ 1750843 h 1750843"/>
              <a:gd name="connsiteX3" fmla="*/ 0 w 12954495"/>
              <a:gd name="connsiteY3" fmla="*/ 911035 h 1750843"/>
              <a:gd name="connsiteX4" fmla="*/ 86652 w 12954495"/>
              <a:gd name="connsiteY4" fmla="*/ 0 h 1750843"/>
              <a:gd name="connsiteX0" fmla="*/ 86652 w 12954495"/>
              <a:gd name="connsiteY0" fmla="*/ 0 h 920191"/>
              <a:gd name="connsiteX1" fmla="*/ 12954495 w 12954495"/>
              <a:gd name="connsiteY1" fmla="*/ 54366 h 920191"/>
              <a:gd name="connsiteX2" fmla="*/ 12728306 w 12954495"/>
              <a:gd name="connsiteY2" fmla="*/ 893593 h 920191"/>
              <a:gd name="connsiteX3" fmla="*/ 0 w 12954495"/>
              <a:gd name="connsiteY3" fmla="*/ 911035 h 920191"/>
              <a:gd name="connsiteX4" fmla="*/ 86652 w 12954495"/>
              <a:gd name="connsiteY4" fmla="*/ 0 h 9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495" h="920191">
                <a:moveTo>
                  <a:pt x="86652" y="0"/>
                </a:moveTo>
                <a:cubicBezTo>
                  <a:pt x="10596314" y="150421"/>
                  <a:pt x="8631877" y="307706"/>
                  <a:pt x="12954495" y="54366"/>
                </a:cubicBezTo>
                <a:cubicBezTo>
                  <a:pt x="12950536" y="619858"/>
                  <a:pt x="12732265" y="328101"/>
                  <a:pt x="12728306" y="893593"/>
                </a:cubicBezTo>
                <a:cubicBezTo>
                  <a:pt x="8599652" y="260243"/>
                  <a:pt x="4199906" y="1009996"/>
                  <a:pt x="0" y="911035"/>
                </a:cubicBezTo>
                <a:lnTo>
                  <a:pt x="86652" y="0"/>
                </a:lnTo>
                <a:close/>
              </a:path>
            </a:pathLst>
          </a:custGeom>
          <a:gradFill>
            <a:gsLst>
              <a:gs pos="85000">
                <a:srgbClr val="A9C875"/>
              </a:gs>
              <a:gs pos="0">
                <a:srgbClr val="89B4F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2" name="Picture 2" descr="A tree trunk with green text&#10;&#10;Description automatically generated">
            <a:extLst>
              <a:ext uri="{FF2B5EF4-FFF2-40B4-BE49-F238E27FC236}">
                <a16:creationId xmlns:a16="http://schemas.microsoft.com/office/drawing/2014/main" id="{3F9F21D8-6CAA-67F8-30F1-D4DD0CC829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46" y="722376"/>
            <a:ext cx="3045838" cy="54132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A sun shining through trees&#10;&#10;Description automatically generated">
            <a:extLst>
              <a:ext uri="{FF2B5EF4-FFF2-40B4-BE49-F238E27FC236}">
                <a16:creationId xmlns:a16="http://schemas.microsoft.com/office/drawing/2014/main" id="{C1672D15-956C-AAD3-77D8-1ADF5366F4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03"/>
          <a:stretch/>
        </p:blipFill>
        <p:spPr>
          <a:xfrm>
            <a:off x="4306924" y="3357021"/>
            <a:ext cx="5435595" cy="3062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510223DF-21ED-539D-BC4B-B24CDF51C616}"/>
              </a:ext>
            </a:extLst>
          </p:cNvPr>
          <p:cNvSpPr txBox="1"/>
          <p:nvPr/>
        </p:nvSpPr>
        <p:spPr>
          <a:xfrm>
            <a:off x="9798271" y="2745063"/>
            <a:ext cx="2347494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-The power of Trees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F14EF38-A01F-114A-044A-8E7BC1C76564}"/>
              </a:ext>
            </a:extLst>
          </p:cNvPr>
          <p:cNvSpPr txBox="1"/>
          <p:nvPr/>
        </p:nvSpPr>
        <p:spPr>
          <a:xfrm>
            <a:off x="8953212" y="2350458"/>
            <a:ext cx="330438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Nature prescription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B2D5FF-5C84-34FB-DDE4-0AB785122A0F}"/>
              </a:ext>
            </a:extLst>
          </p:cNvPr>
          <p:cNvSpPr/>
          <p:nvPr/>
        </p:nvSpPr>
        <p:spPr>
          <a:xfrm>
            <a:off x="-380553" y="1616432"/>
            <a:ext cx="12953105" cy="2472900"/>
          </a:xfrm>
          <a:custGeom>
            <a:avLst/>
            <a:gdLst>
              <a:gd name="connsiteX0" fmla="*/ 0 w 12658726"/>
              <a:gd name="connsiteY0" fmla="*/ 0 h 1250680"/>
              <a:gd name="connsiteX1" fmla="*/ 12658726 w 12658726"/>
              <a:gd name="connsiteY1" fmla="*/ 0 h 1250680"/>
              <a:gd name="connsiteX2" fmla="*/ 12658726 w 12658726"/>
              <a:gd name="connsiteY2" fmla="*/ 1250680 h 1250680"/>
              <a:gd name="connsiteX3" fmla="*/ 0 w 12658726"/>
              <a:gd name="connsiteY3" fmla="*/ 1250680 h 1250680"/>
              <a:gd name="connsiteX4" fmla="*/ 0 w 12658726"/>
              <a:gd name="connsiteY4" fmla="*/ 0 h 1250680"/>
              <a:gd name="connsiteX0" fmla="*/ 0 w 12658726"/>
              <a:gd name="connsiteY0" fmla="*/ 1628775 h 2879455"/>
              <a:gd name="connsiteX1" fmla="*/ 12644439 w 12658726"/>
              <a:gd name="connsiteY1" fmla="*/ 0 h 2879455"/>
              <a:gd name="connsiteX2" fmla="*/ 12658726 w 12658726"/>
              <a:gd name="connsiteY2" fmla="*/ 2879455 h 2879455"/>
              <a:gd name="connsiteX3" fmla="*/ 0 w 12658726"/>
              <a:gd name="connsiteY3" fmla="*/ 2879455 h 2879455"/>
              <a:gd name="connsiteX4" fmla="*/ 0 w 12658726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976994"/>
              <a:gd name="connsiteY0" fmla="*/ 575117 h 2354434"/>
              <a:gd name="connsiteX1" fmla="*/ 12976949 w 12976994"/>
              <a:gd name="connsiteY1" fmla="*/ 0 h 2354434"/>
              <a:gd name="connsiteX2" fmla="*/ 12615863 w 12976994"/>
              <a:gd name="connsiteY2" fmla="*/ 2168696 h 2354434"/>
              <a:gd name="connsiteX3" fmla="*/ 0 w 12976994"/>
              <a:gd name="connsiteY3" fmla="*/ 2354434 h 2354434"/>
              <a:gd name="connsiteX4" fmla="*/ 71437 w 12976994"/>
              <a:gd name="connsiteY4" fmla="*/ 575117 h 2354434"/>
              <a:gd name="connsiteX0" fmla="*/ 71437 w 12983998"/>
              <a:gd name="connsiteY0" fmla="*/ 575117 h 2354434"/>
              <a:gd name="connsiteX1" fmla="*/ 12976949 w 12983998"/>
              <a:gd name="connsiteY1" fmla="*/ 0 h 2354434"/>
              <a:gd name="connsiteX2" fmla="*/ 12983998 w 12983998"/>
              <a:gd name="connsiteY2" fmla="*/ 1358918 h 2354434"/>
              <a:gd name="connsiteX3" fmla="*/ 0 w 12983998"/>
              <a:gd name="connsiteY3" fmla="*/ 2354434 h 2354434"/>
              <a:gd name="connsiteX4" fmla="*/ 71437 w 12983998"/>
              <a:gd name="connsiteY4" fmla="*/ 575117 h 2354434"/>
              <a:gd name="connsiteX0" fmla="*/ 71437 w 12983998"/>
              <a:gd name="connsiteY0" fmla="*/ 744192 h 2523509"/>
              <a:gd name="connsiteX1" fmla="*/ 12976949 w 12983998"/>
              <a:gd name="connsiteY1" fmla="*/ 0 h 2523509"/>
              <a:gd name="connsiteX2" fmla="*/ 12983998 w 12983998"/>
              <a:gd name="connsiteY2" fmla="*/ 1527993 h 2523509"/>
              <a:gd name="connsiteX3" fmla="*/ 0 w 12983998"/>
              <a:gd name="connsiteY3" fmla="*/ 2523509 h 2523509"/>
              <a:gd name="connsiteX4" fmla="*/ 71437 w 12983998"/>
              <a:gd name="connsiteY4" fmla="*/ 744192 h 2523509"/>
              <a:gd name="connsiteX0" fmla="*/ 71437 w 12983998"/>
              <a:gd name="connsiteY0" fmla="*/ 843666 h 2622983"/>
              <a:gd name="connsiteX1" fmla="*/ 12976949 w 12983998"/>
              <a:gd name="connsiteY1" fmla="*/ 99474 h 2622983"/>
              <a:gd name="connsiteX2" fmla="*/ 12983998 w 12983998"/>
              <a:gd name="connsiteY2" fmla="*/ 1627467 h 2622983"/>
              <a:gd name="connsiteX3" fmla="*/ 0 w 12983998"/>
              <a:gd name="connsiteY3" fmla="*/ 2622983 h 2622983"/>
              <a:gd name="connsiteX4" fmla="*/ 71437 w 12983998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3024542"/>
              <a:gd name="connsiteY0" fmla="*/ 156195 h 1935512"/>
              <a:gd name="connsiteX1" fmla="*/ 13024450 w 13024542"/>
              <a:gd name="connsiteY1" fmla="*/ 141694 h 1935512"/>
              <a:gd name="connsiteX2" fmla="*/ 12853370 w 13024542"/>
              <a:gd name="connsiteY2" fmla="*/ 957794 h 1935512"/>
              <a:gd name="connsiteX3" fmla="*/ 0 w 13024542"/>
              <a:gd name="connsiteY3" fmla="*/ 1935512 h 1935512"/>
              <a:gd name="connsiteX4" fmla="*/ 71437 w 13024542"/>
              <a:gd name="connsiteY4" fmla="*/ 156195 h 1935512"/>
              <a:gd name="connsiteX0" fmla="*/ 71437 w 13024542"/>
              <a:gd name="connsiteY0" fmla="*/ 164354 h 1934773"/>
              <a:gd name="connsiteX1" fmla="*/ 13024450 w 13024542"/>
              <a:gd name="connsiteY1" fmla="*/ 140955 h 1934773"/>
              <a:gd name="connsiteX2" fmla="*/ 12853370 w 13024542"/>
              <a:gd name="connsiteY2" fmla="*/ 957055 h 1934773"/>
              <a:gd name="connsiteX3" fmla="*/ 0 w 13024542"/>
              <a:gd name="connsiteY3" fmla="*/ 1934773 h 1934773"/>
              <a:gd name="connsiteX4" fmla="*/ 71437 w 13024542"/>
              <a:gd name="connsiteY4" fmla="*/ 164354 h 1934773"/>
              <a:gd name="connsiteX0" fmla="*/ 0 w 12953105"/>
              <a:gd name="connsiteY0" fmla="*/ 164354 h 1036008"/>
              <a:gd name="connsiteX1" fmla="*/ 12953013 w 12953105"/>
              <a:gd name="connsiteY1" fmla="*/ 140955 h 1036008"/>
              <a:gd name="connsiteX2" fmla="*/ 12781933 w 12953105"/>
              <a:gd name="connsiteY2" fmla="*/ 957055 h 1036008"/>
              <a:gd name="connsiteX3" fmla="*/ 94818 w 12953105"/>
              <a:gd name="connsiteY3" fmla="*/ 1036008 h 1036008"/>
              <a:gd name="connsiteX4" fmla="*/ 0 w 12953105"/>
              <a:gd name="connsiteY4" fmla="*/ 164354 h 1036008"/>
              <a:gd name="connsiteX0" fmla="*/ 0 w 12953105"/>
              <a:gd name="connsiteY0" fmla="*/ 164354 h 1264141"/>
              <a:gd name="connsiteX1" fmla="*/ 12953013 w 12953105"/>
              <a:gd name="connsiteY1" fmla="*/ 140955 h 1264141"/>
              <a:gd name="connsiteX2" fmla="*/ 12781933 w 12953105"/>
              <a:gd name="connsiteY2" fmla="*/ 957055 h 1264141"/>
              <a:gd name="connsiteX3" fmla="*/ 94818 w 12953105"/>
              <a:gd name="connsiteY3" fmla="*/ 1036008 h 1264141"/>
              <a:gd name="connsiteX4" fmla="*/ 0 w 12953105"/>
              <a:gd name="connsiteY4" fmla="*/ 164354 h 1264141"/>
              <a:gd name="connsiteX0" fmla="*/ 0 w 12953105"/>
              <a:gd name="connsiteY0" fmla="*/ 164354 h 1275665"/>
              <a:gd name="connsiteX1" fmla="*/ 12953013 w 12953105"/>
              <a:gd name="connsiteY1" fmla="*/ 140955 h 1275665"/>
              <a:gd name="connsiteX2" fmla="*/ 12781933 w 12953105"/>
              <a:gd name="connsiteY2" fmla="*/ 1082793 h 1275665"/>
              <a:gd name="connsiteX3" fmla="*/ 94818 w 12953105"/>
              <a:gd name="connsiteY3" fmla="*/ 1036008 h 1275665"/>
              <a:gd name="connsiteX4" fmla="*/ 0 w 12953105"/>
              <a:gd name="connsiteY4" fmla="*/ 164354 h 1275665"/>
              <a:gd name="connsiteX0" fmla="*/ 0 w 12953105"/>
              <a:gd name="connsiteY0" fmla="*/ 164354 h 1297659"/>
              <a:gd name="connsiteX1" fmla="*/ 12953013 w 12953105"/>
              <a:gd name="connsiteY1" fmla="*/ 140955 h 1297659"/>
              <a:gd name="connsiteX2" fmla="*/ 12781933 w 12953105"/>
              <a:gd name="connsiteY2" fmla="*/ 1082793 h 1297659"/>
              <a:gd name="connsiteX3" fmla="*/ 94818 w 12953105"/>
              <a:gd name="connsiteY3" fmla="*/ 1036008 h 1297659"/>
              <a:gd name="connsiteX4" fmla="*/ 0 w 12953105"/>
              <a:gd name="connsiteY4" fmla="*/ 164354 h 1297659"/>
              <a:gd name="connsiteX0" fmla="*/ 0 w 12953105"/>
              <a:gd name="connsiteY0" fmla="*/ 164354 h 1247700"/>
              <a:gd name="connsiteX1" fmla="*/ 12953013 w 12953105"/>
              <a:gd name="connsiteY1" fmla="*/ 140955 h 1247700"/>
              <a:gd name="connsiteX2" fmla="*/ 12781933 w 12953105"/>
              <a:gd name="connsiteY2" fmla="*/ 1082793 h 1247700"/>
              <a:gd name="connsiteX3" fmla="*/ 94818 w 12953105"/>
              <a:gd name="connsiteY3" fmla="*/ 1036008 h 1247700"/>
              <a:gd name="connsiteX4" fmla="*/ 0 w 12953105"/>
              <a:gd name="connsiteY4" fmla="*/ 164354 h 1247700"/>
              <a:gd name="connsiteX0" fmla="*/ 0 w 12988731"/>
              <a:gd name="connsiteY0" fmla="*/ 103066 h 1253473"/>
              <a:gd name="connsiteX1" fmla="*/ 12988639 w 12988731"/>
              <a:gd name="connsiteY1" fmla="*/ 146728 h 1253473"/>
              <a:gd name="connsiteX2" fmla="*/ 12817559 w 12988731"/>
              <a:gd name="connsiteY2" fmla="*/ 1088566 h 1253473"/>
              <a:gd name="connsiteX3" fmla="*/ 130444 w 12988731"/>
              <a:gd name="connsiteY3" fmla="*/ 1041781 h 1253473"/>
              <a:gd name="connsiteX4" fmla="*/ 0 w 12988731"/>
              <a:gd name="connsiteY4" fmla="*/ 103066 h 1253473"/>
              <a:gd name="connsiteX0" fmla="*/ 0 w 12988731"/>
              <a:gd name="connsiteY0" fmla="*/ 72810 h 1223217"/>
              <a:gd name="connsiteX1" fmla="*/ 12988639 w 12988731"/>
              <a:gd name="connsiteY1" fmla="*/ 116472 h 1223217"/>
              <a:gd name="connsiteX2" fmla="*/ 12817559 w 12988731"/>
              <a:gd name="connsiteY2" fmla="*/ 1058310 h 1223217"/>
              <a:gd name="connsiteX3" fmla="*/ 130444 w 12988731"/>
              <a:gd name="connsiteY3" fmla="*/ 1011525 h 1223217"/>
              <a:gd name="connsiteX4" fmla="*/ 0 w 12988731"/>
              <a:gd name="connsiteY4" fmla="*/ 72810 h 1223217"/>
              <a:gd name="connsiteX0" fmla="*/ 0 w 12953105"/>
              <a:gd name="connsiteY0" fmla="*/ 0 h 1745567"/>
              <a:gd name="connsiteX1" fmla="*/ 12953013 w 12953105"/>
              <a:gd name="connsiteY1" fmla="*/ 638822 h 1745567"/>
              <a:gd name="connsiteX2" fmla="*/ 12781933 w 12953105"/>
              <a:gd name="connsiteY2" fmla="*/ 1580660 h 1745567"/>
              <a:gd name="connsiteX3" fmla="*/ 94818 w 12953105"/>
              <a:gd name="connsiteY3" fmla="*/ 1533875 h 1745567"/>
              <a:gd name="connsiteX4" fmla="*/ 0 w 12953105"/>
              <a:gd name="connsiteY4" fmla="*/ 0 h 174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3105" h="1745567">
                <a:moveTo>
                  <a:pt x="0" y="0"/>
                </a:moveTo>
                <a:cubicBezTo>
                  <a:pt x="3172506" y="1286095"/>
                  <a:pt x="10626438" y="62277"/>
                  <a:pt x="12953013" y="638822"/>
                </a:cubicBezTo>
                <a:cubicBezTo>
                  <a:pt x="12957775" y="1598640"/>
                  <a:pt x="12777171" y="620842"/>
                  <a:pt x="12781933" y="1580660"/>
                </a:cubicBezTo>
                <a:cubicBezTo>
                  <a:pt x="10484305" y="38736"/>
                  <a:pt x="4003223" y="2441917"/>
                  <a:pt x="94818" y="153387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A5F6"/>
              </a:gs>
              <a:gs pos="83000">
                <a:srgbClr val="86B17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C09F15-E761-5427-C768-7D0D717CC5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8389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Content Placeholder 4" descr="A group of trees with blue sky">
            <a:extLst>
              <a:ext uri="{FF2B5EF4-FFF2-40B4-BE49-F238E27FC236}">
                <a16:creationId xmlns:a16="http://schemas.microsoft.com/office/drawing/2014/main" id="{BCDD737A-E550-0A0F-E426-A4544D61A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490872" y="1092822"/>
            <a:ext cx="5821472" cy="4366104"/>
          </a:xfrm>
        </p:spPr>
      </p:pic>
      <p:pic>
        <p:nvPicPr>
          <p:cNvPr id="4" name="Picture 8" descr="A red mushroom in a forest">
            <a:extLst>
              <a:ext uri="{FF2B5EF4-FFF2-40B4-BE49-F238E27FC236}">
                <a16:creationId xmlns:a16="http://schemas.microsoft.com/office/drawing/2014/main" id="{9FAB7B3A-457F-7A87-8680-F1C3A26F08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6961312" y="4329963"/>
            <a:ext cx="2598761" cy="19490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A tree stump in a forest&#10;&#10;Description automatically generated">
            <a:extLst>
              <a:ext uri="{FF2B5EF4-FFF2-40B4-BE49-F238E27FC236}">
                <a16:creationId xmlns:a16="http://schemas.microsoft.com/office/drawing/2014/main" id="{3E983B5F-7B96-75BD-25E4-8DB0C8FBFE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6049154" y="928057"/>
            <a:ext cx="3493117" cy="26198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1" descr="A close-up of a forest floor&#10;&#10;Description automatically generated">
            <a:extLst>
              <a:ext uri="{FF2B5EF4-FFF2-40B4-BE49-F238E27FC236}">
                <a16:creationId xmlns:a16="http://schemas.microsoft.com/office/drawing/2014/main" id="{D0BDC53D-DB29-266A-DDC4-9151C1A57D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8338180" y="1665584"/>
            <a:ext cx="3166128" cy="23745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c 17" descr="Deciduous tree with solid fill">
            <a:extLst>
              <a:ext uri="{FF2B5EF4-FFF2-40B4-BE49-F238E27FC236}">
                <a16:creationId xmlns:a16="http://schemas.microsoft.com/office/drawing/2014/main" id="{451FC029-DC1F-F27B-C612-EF97CA128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2742" y="5039822"/>
            <a:ext cx="988325" cy="988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aphic 21" descr="Hummingbird with solid fill">
            <a:extLst>
              <a:ext uri="{FF2B5EF4-FFF2-40B4-BE49-F238E27FC236}">
                <a16:creationId xmlns:a16="http://schemas.microsoft.com/office/drawing/2014/main" id="{B28A0B60-82A5-3599-BDF1-262E0FD9F7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61009" y="-171368"/>
            <a:ext cx="1325559" cy="13255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E590F7D4-4DC2-C922-6C6B-F792FFFC08A1}"/>
              </a:ext>
            </a:extLst>
          </p:cNvPr>
          <p:cNvSpPr/>
          <p:nvPr/>
        </p:nvSpPr>
        <p:spPr>
          <a:xfrm>
            <a:off x="-374568" y="4104164"/>
            <a:ext cx="12954495" cy="1193323"/>
          </a:xfrm>
          <a:custGeom>
            <a:avLst/>
            <a:gdLst>
              <a:gd name="connsiteX0" fmla="*/ 0 w 12611595"/>
              <a:gd name="connsiteY0" fmla="*/ 0 h 1399594"/>
              <a:gd name="connsiteX1" fmla="*/ 12611595 w 12611595"/>
              <a:gd name="connsiteY1" fmla="*/ 0 h 1399594"/>
              <a:gd name="connsiteX2" fmla="*/ 12611595 w 12611595"/>
              <a:gd name="connsiteY2" fmla="*/ 1399594 h 1399594"/>
              <a:gd name="connsiteX3" fmla="*/ 0 w 12611595"/>
              <a:gd name="connsiteY3" fmla="*/ 1399594 h 1399594"/>
              <a:gd name="connsiteX4" fmla="*/ 0 w 12611595"/>
              <a:gd name="connsiteY4" fmla="*/ 0 h 1399594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867843"/>
              <a:gd name="connsiteY0" fmla="*/ 0 h 1750843"/>
              <a:gd name="connsiteX1" fmla="*/ 12867843 w 12867843"/>
              <a:gd name="connsiteY1" fmla="*/ 54366 h 1750843"/>
              <a:gd name="connsiteX2" fmla="*/ 12855967 w 12867843"/>
              <a:gd name="connsiteY2" fmla="*/ 1750843 h 1750843"/>
              <a:gd name="connsiteX3" fmla="*/ 256248 w 12867843"/>
              <a:gd name="connsiteY3" fmla="*/ 1453960 h 1750843"/>
              <a:gd name="connsiteX4" fmla="*/ 0 w 12867843"/>
              <a:gd name="connsiteY4" fmla="*/ 0 h 1750843"/>
              <a:gd name="connsiteX0" fmla="*/ 86652 w 12954495"/>
              <a:gd name="connsiteY0" fmla="*/ 0 h 1750843"/>
              <a:gd name="connsiteX1" fmla="*/ 12954495 w 12954495"/>
              <a:gd name="connsiteY1" fmla="*/ 54366 h 1750843"/>
              <a:gd name="connsiteX2" fmla="*/ 12942619 w 12954495"/>
              <a:gd name="connsiteY2" fmla="*/ 1750843 h 1750843"/>
              <a:gd name="connsiteX3" fmla="*/ 0 w 12954495"/>
              <a:gd name="connsiteY3" fmla="*/ 911035 h 1750843"/>
              <a:gd name="connsiteX4" fmla="*/ 86652 w 12954495"/>
              <a:gd name="connsiteY4" fmla="*/ 0 h 1750843"/>
              <a:gd name="connsiteX0" fmla="*/ 86652 w 12954495"/>
              <a:gd name="connsiteY0" fmla="*/ 0 h 920191"/>
              <a:gd name="connsiteX1" fmla="*/ 12954495 w 12954495"/>
              <a:gd name="connsiteY1" fmla="*/ 54366 h 920191"/>
              <a:gd name="connsiteX2" fmla="*/ 12728306 w 12954495"/>
              <a:gd name="connsiteY2" fmla="*/ 893593 h 920191"/>
              <a:gd name="connsiteX3" fmla="*/ 0 w 12954495"/>
              <a:gd name="connsiteY3" fmla="*/ 911035 h 920191"/>
              <a:gd name="connsiteX4" fmla="*/ 86652 w 12954495"/>
              <a:gd name="connsiteY4" fmla="*/ 0 h 920191"/>
              <a:gd name="connsiteX0" fmla="*/ 74777 w 12954495"/>
              <a:gd name="connsiteY0" fmla="*/ 0 h 1193323"/>
              <a:gd name="connsiteX1" fmla="*/ 12954495 w 12954495"/>
              <a:gd name="connsiteY1" fmla="*/ 327498 h 1193323"/>
              <a:gd name="connsiteX2" fmla="*/ 12728306 w 12954495"/>
              <a:gd name="connsiteY2" fmla="*/ 1166725 h 1193323"/>
              <a:gd name="connsiteX3" fmla="*/ 0 w 12954495"/>
              <a:gd name="connsiteY3" fmla="*/ 1184167 h 1193323"/>
              <a:gd name="connsiteX4" fmla="*/ 74777 w 12954495"/>
              <a:gd name="connsiteY4" fmla="*/ 0 h 119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495" h="1193323">
                <a:moveTo>
                  <a:pt x="74777" y="0"/>
                </a:moveTo>
                <a:cubicBezTo>
                  <a:pt x="10584439" y="150421"/>
                  <a:pt x="8631877" y="580838"/>
                  <a:pt x="12954495" y="327498"/>
                </a:cubicBezTo>
                <a:cubicBezTo>
                  <a:pt x="12950536" y="892990"/>
                  <a:pt x="12732265" y="601233"/>
                  <a:pt x="12728306" y="1166725"/>
                </a:cubicBezTo>
                <a:cubicBezTo>
                  <a:pt x="8599652" y="533375"/>
                  <a:pt x="4199906" y="1283128"/>
                  <a:pt x="0" y="1184167"/>
                </a:cubicBezTo>
                <a:lnTo>
                  <a:pt x="74777" y="0"/>
                </a:lnTo>
                <a:close/>
              </a:path>
            </a:pathLst>
          </a:custGeom>
          <a:gradFill>
            <a:gsLst>
              <a:gs pos="85000">
                <a:srgbClr val="86B17A"/>
              </a:gs>
              <a:gs pos="0">
                <a:srgbClr val="5EA5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A90F3A6-B074-D21B-0A2A-2D7F0665A545}"/>
              </a:ext>
            </a:extLst>
          </p:cNvPr>
          <p:cNvSpPr/>
          <p:nvPr/>
        </p:nvSpPr>
        <p:spPr>
          <a:xfrm>
            <a:off x="-304800" y="1284984"/>
            <a:ext cx="12884728" cy="1803355"/>
          </a:xfrm>
          <a:custGeom>
            <a:avLst/>
            <a:gdLst>
              <a:gd name="connsiteX0" fmla="*/ 0 w 12611595"/>
              <a:gd name="connsiteY0" fmla="*/ 0 h 1399594"/>
              <a:gd name="connsiteX1" fmla="*/ 12611595 w 12611595"/>
              <a:gd name="connsiteY1" fmla="*/ 0 h 1399594"/>
              <a:gd name="connsiteX2" fmla="*/ 12611595 w 12611595"/>
              <a:gd name="connsiteY2" fmla="*/ 1399594 h 1399594"/>
              <a:gd name="connsiteX3" fmla="*/ 0 w 12611595"/>
              <a:gd name="connsiteY3" fmla="*/ 1399594 h 1399594"/>
              <a:gd name="connsiteX4" fmla="*/ 0 w 12611595"/>
              <a:gd name="connsiteY4" fmla="*/ 0 h 1399594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884728"/>
              <a:gd name="connsiteY0" fmla="*/ 0 h 1803355"/>
              <a:gd name="connsiteX1" fmla="*/ 12884728 w 12884728"/>
              <a:gd name="connsiteY1" fmla="*/ 106878 h 1803355"/>
              <a:gd name="connsiteX2" fmla="*/ 12872852 w 12884728"/>
              <a:gd name="connsiteY2" fmla="*/ 1803355 h 1803355"/>
              <a:gd name="connsiteX3" fmla="*/ 273133 w 12884728"/>
              <a:gd name="connsiteY3" fmla="*/ 1506472 h 1803355"/>
              <a:gd name="connsiteX4" fmla="*/ 0 w 12884728"/>
              <a:gd name="connsiteY4" fmla="*/ 0 h 1803355"/>
              <a:gd name="connsiteX0" fmla="*/ 0 w 12884728"/>
              <a:gd name="connsiteY0" fmla="*/ 0 h 1803355"/>
              <a:gd name="connsiteX1" fmla="*/ 12884728 w 12884728"/>
              <a:gd name="connsiteY1" fmla="*/ 106878 h 1803355"/>
              <a:gd name="connsiteX2" fmla="*/ 12872852 w 12884728"/>
              <a:gd name="connsiteY2" fmla="*/ 1803355 h 1803355"/>
              <a:gd name="connsiteX3" fmla="*/ 273133 w 12884728"/>
              <a:gd name="connsiteY3" fmla="*/ 1506472 h 1803355"/>
              <a:gd name="connsiteX4" fmla="*/ 0 w 12884728"/>
              <a:gd name="connsiteY4" fmla="*/ 0 h 180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4728" h="1803355">
                <a:moveTo>
                  <a:pt x="0" y="0"/>
                </a:moveTo>
                <a:cubicBezTo>
                  <a:pt x="10224654" y="1219200"/>
                  <a:pt x="8562110" y="360218"/>
                  <a:pt x="12884728" y="106878"/>
                </a:cubicBezTo>
                <a:cubicBezTo>
                  <a:pt x="12880769" y="672370"/>
                  <a:pt x="12876811" y="1237863"/>
                  <a:pt x="12872852" y="1803355"/>
                </a:cubicBezTo>
                <a:cubicBezTo>
                  <a:pt x="8744198" y="1170005"/>
                  <a:pt x="4473039" y="1605433"/>
                  <a:pt x="273133" y="15064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5000">
                <a:srgbClr val="86B17A"/>
              </a:gs>
              <a:gs pos="0">
                <a:srgbClr val="5EA5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2" name="Picture 2" descr="A person holding a tree&#10;&#10;Description automatically generated">
            <a:extLst>
              <a:ext uri="{FF2B5EF4-FFF2-40B4-BE49-F238E27FC236}">
                <a16:creationId xmlns:a16="http://schemas.microsoft.com/office/drawing/2014/main" id="{291D4574-5C6B-0111-B3A1-BF1EE230B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98" y="479611"/>
            <a:ext cx="2935681" cy="52174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A wooden bench in the woods&#10;&#10;Description automatically generated">
            <a:extLst>
              <a:ext uri="{FF2B5EF4-FFF2-40B4-BE49-F238E27FC236}">
                <a16:creationId xmlns:a16="http://schemas.microsoft.com/office/drawing/2014/main" id="{35C4B280-6E87-A15D-ED00-CAFC2A3312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680" y="197226"/>
            <a:ext cx="4016191" cy="3012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 descr="A landscape with trees and a river&#10;&#10;Description automatically generated">
            <a:extLst>
              <a:ext uri="{FF2B5EF4-FFF2-40B4-BE49-F238E27FC236}">
                <a16:creationId xmlns:a16="http://schemas.microsoft.com/office/drawing/2014/main" id="{8323313B-4057-C10C-93C1-A6B4A903F9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680" y="3648629"/>
            <a:ext cx="4016191" cy="3012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0" descr="A path through a forest&#10;&#10;Description automatically generated">
            <a:extLst>
              <a:ext uri="{FF2B5EF4-FFF2-40B4-BE49-F238E27FC236}">
                <a16:creationId xmlns:a16="http://schemas.microsoft.com/office/drawing/2014/main" id="{507ACA90-55CD-885C-4B5D-D1B5B5F52B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7301608" y="1423277"/>
            <a:ext cx="5217456" cy="3330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17AE9BE-02E0-204E-F345-6B32BDF5FD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8389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A1B45A-4A0A-CFE8-7EC3-4C080A0F322C}"/>
              </a:ext>
            </a:extLst>
          </p:cNvPr>
          <p:cNvSpPr/>
          <p:nvPr/>
        </p:nvSpPr>
        <p:spPr>
          <a:xfrm>
            <a:off x="-96983" y="5776100"/>
            <a:ext cx="6757988" cy="1143000"/>
          </a:xfrm>
          <a:custGeom>
            <a:avLst/>
            <a:gdLst>
              <a:gd name="connsiteX0" fmla="*/ 0 w 6757988"/>
              <a:gd name="connsiteY0" fmla="*/ 0 h 1143000"/>
              <a:gd name="connsiteX1" fmla="*/ 6757988 w 6757988"/>
              <a:gd name="connsiteY1" fmla="*/ 0 h 1143000"/>
              <a:gd name="connsiteX2" fmla="*/ 6757988 w 6757988"/>
              <a:gd name="connsiteY2" fmla="*/ 1143000 h 1143000"/>
              <a:gd name="connsiteX3" fmla="*/ 0 w 6757988"/>
              <a:gd name="connsiteY3" fmla="*/ 1143000 h 1143000"/>
              <a:gd name="connsiteX4" fmla="*/ 0 w 6757988"/>
              <a:gd name="connsiteY4" fmla="*/ 0 h 1143000"/>
              <a:gd name="connsiteX0" fmla="*/ 0 w 6757988"/>
              <a:gd name="connsiteY0" fmla="*/ 0 h 1143000"/>
              <a:gd name="connsiteX1" fmla="*/ 6729413 w 6757988"/>
              <a:gd name="connsiteY1" fmla="*/ 1143000 h 1143000"/>
              <a:gd name="connsiteX2" fmla="*/ 6757988 w 6757988"/>
              <a:gd name="connsiteY2" fmla="*/ 1143000 h 1143000"/>
              <a:gd name="connsiteX3" fmla="*/ 0 w 6757988"/>
              <a:gd name="connsiteY3" fmla="*/ 1143000 h 1143000"/>
              <a:gd name="connsiteX4" fmla="*/ 0 w 6757988"/>
              <a:gd name="connsiteY4" fmla="*/ 0 h 1143000"/>
              <a:gd name="connsiteX0" fmla="*/ 0 w 6757988"/>
              <a:gd name="connsiteY0" fmla="*/ 0 h 1143000"/>
              <a:gd name="connsiteX1" fmla="*/ 6729413 w 6757988"/>
              <a:gd name="connsiteY1" fmla="*/ 1143000 h 1143000"/>
              <a:gd name="connsiteX2" fmla="*/ 6757988 w 6757988"/>
              <a:gd name="connsiteY2" fmla="*/ 1143000 h 1143000"/>
              <a:gd name="connsiteX3" fmla="*/ 0 w 6757988"/>
              <a:gd name="connsiteY3" fmla="*/ 1143000 h 1143000"/>
              <a:gd name="connsiteX4" fmla="*/ 0 w 6757988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988" h="1143000">
                <a:moveTo>
                  <a:pt x="0" y="0"/>
                </a:moveTo>
                <a:cubicBezTo>
                  <a:pt x="2243138" y="381000"/>
                  <a:pt x="4443413" y="304800"/>
                  <a:pt x="6729413" y="1143000"/>
                </a:cubicBezTo>
                <a:lnTo>
                  <a:pt x="6757988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478CE"/>
              </a:gs>
              <a:gs pos="100000">
                <a:srgbClr val="7C96B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54D07-1231-DA63-023A-5B2B6F116171}"/>
              </a:ext>
            </a:extLst>
          </p:cNvPr>
          <p:cNvSpPr/>
          <p:nvPr/>
        </p:nvSpPr>
        <p:spPr>
          <a:xfrm>
            <a:off x="-96983" y="-26661"/>
            <a:ext cx="12385964" cy="1487326"/>
          </a:xfrm>
          <a:custGeom>
            <a:avLst/>
            <a:gdLst>
              <a:gd name="connsiteX0" fmla="*/ 0 w 12192000"/>
              <a:gd name="connsiteY0" fmla="*/ 0 h 1009403"/>
              <a:gd name="connsiteX1" fmla="*/ 12192000 w 12192000"/>
              <a:gd name="connsiteY1" fmla="*/ 0 h 1009403"/>
              <a:gd name="connsiteX2" fmla="*/ 12192000 w 12192000"/>
              <a:gd name="connsiteY2" fmla="*/ 1009403 h 1009403"/>
              <a:gd name="connsiteX3" fmla="*/ 0 w 12192000"/>
              <a:gd name="connsiteY3" fmla="*/ 1009403 h 1009403"/>
              <a:gd name="connsiteX4" fmla="*/ 0 w 12192000"/>
              <a:gd name="connsiteY4" fmla="*/ 0 h 1009403"/>
              <a:gd name="connsiteX0" fmla="*/ 0 w 12192000"/>
              <a:gd name="connsiteY0" fmla="*/ 0 h 1353787"/>
              <a:gd name="connsiteX1" fmla="*/ 12192000 w 12192000"/>
              <a:gd name="connsiteY1" fmla="*/ 0 h 1353787"/>
              <a:gd name="connsiteX2" fmla="*/ 12192000 w 12192000"/>
              <a:gd name="connsiteY2" fmla="*/ 1009403 h 1353787"/>
              <a:gd name="connsiteX3" fmla="*/ 47501 w 12192000"/>
              <a:gd name="connsiteY3" fmla="*/ 1353787 h 1353787"/>
              <a:gd name="connsiteX4" fmla="*/ 0 w 12192000"/>
              <a:gd name="connsiteY4" fmla="*/ 0 h 1353787"/>
              <a:gd name="connsiteX0" fmla="*/ 0 w 12192000"/>
              <a:gd name="connsiteY0" fmla="*/ 0 h 1353787"/>
              <a:gd name="connsiteX1" fmla="*/ 12192000 w 12192000"/>
              <a:gd name="connsiteY1" fmla="*/ 0 h 1353787"/>
              <a:gd name="connsiteX2" fmla="*/ 12192000 w 12192000"/>
              <a:gd name="connsiteY2" fmla="*/ 1009403 h 1353787"/>
              <a:gd name="connsiteX3" fmla="*/ 47501 w 12192000"/>
              <a:gd name="connsiteY3" fmla="*/ 1353787 h 1353787"/>
              <a:gd name="connsiteX4" fmla="*/ 0 w 12192000"/>
              <a:gd name="connsiteY4" fmla="*/ 0 h 1353787"/>
              <a:gd name="connsiteX0" fmla="*/ 0 w 12192000"/>
              <a:gd name="connsiteY0" fmla="*/ 0 h 1353787"/>
              <a:gd name="connsiteX1" fmla="*/ 12192000 w 12192000"/>
              <a:gd name="connsiteY1" fmla="*/ 0 h 1353787"/>
              <a:gd name="connsiteX2" fmla="*/ 12192000 w 12192000"/>
              <a:gd name="connsiteY2" fmla="*/ 1009403 h 1353787"/>
              <a:gd name="connsiteX3" fmla="*/ 47501 w 12192000"/>
              <a:gd name="connsiteY3" fmla="*/ 1353787 h 1353787"/>
              <a:gd name="connsiteX4" fmla="*/ 0 w 12192000"/>
              <a:gd name="connsiteY4" fmla="*/ 0 h 1353787"/>
              <a:gd name="connsiteX0" fmla="*/ 0 w 12192000"/>
              <a:gd name="connsiteY0" fmla="*/ 0 h 1353787"/>
              <a:gd name="connsiteX1" fmla="*/ 12192000 w 12192000"/>
              <a:gd name="connsiteY1" fmla="*/ 0 h 1353787"/>
              <a:gd name="connsiteX2" fmla="*/ 12192000 w 12192000"/>
              <a:gd name="connsiteY2" fmla="*/ 1009403 h 1353787"/>
              <a:gd name="connsiteX3" fmla="*/ 47501 w 12192000"/>
              <a:gd name="connsiteY3" fmla="*/ 1353787 h 1353787"/>
              <a:gd name="connsiteX4" fmla="*/ 0 w 12192000"/>
              <a:gd name="connsiteY4" fmla="*/ 0 h 1353787"/>
              <a:gd name="connsiteX0" fmla="*/ 0 w 12192000"/>
              <a:gd name="connsiteY0" fmla="*/ 0 h 1353787"/>
              <a:gd name="connsiteX1" fmla="*/ 12192000 w 12192000"/>
              <a:gd name="connsiteY1" fmla="*/ 0 h 1353787"/>
              <a:gd name="connsiteX2" fmla="*/ 12192000 w 12192000"/>
              <a:gd name="connsiteY2" fmla="*/ 1009403 h 1353787"/>
              <a:gd name="connsiteX3" fmla="*/ 47501 w 12192000"/>
              <a:gd name="connsiteY3" fmla="*/ 1353787 h 1353787"/>
              <a:gd name="connsiteX4" fmla="*/ 0 w 12192000"/>
              <a:gd name="connsiteY4" fmla="*/ 0 h 1353787"/>
              <a:gd name="connsiteX0" fmla="*/ 23751 w 12215751"/>
              <a:gd name="connsiteY0" fmla="*/ 0 h 1448790"/>
              <a:gd name="connsiteX1" fmla="*/ 12215751 w 12215751"/>
              <a:gd name="connsiteY1" fmla="*/ 0 h 1448790"/>
              <a:gd name="connsiteX2" fmla="*/ 12215751 w 12215751"/>
              <a:gd name="connsiteY2" fmla="*/ 1009403 h 1448790"/>
              <a:gd name="connsiteX3" fmla="*/ 0 w 12215751"/>
              <a:gd name="connsiteY3" fmla="*/ 1448790 h 1448790"/>
              <a:gd name="connsiteX4" fmla="*/ 23751 w 12215751"/>
              <a:gd name="connsiteY4" fmla="*/ 0 h 1448790"/>
              <a:gd name="connsiteX0" fmla="*/ 23751 w 12215751"/>
              <a:gd name="connsiteY0" fmla="*/ 0 h 1448790"/>
              <a:gd name="connsiteX1" fmla="*/ 12215751 w 12215751"/>
              <a:gd name="connsiteY1" fmla="*/ 0 h 1448790"/>
              <a:gd name="connsiteX2" fmla="*/ 12215751 w 12215751"/>
              <a:gd name="connsiteY2" fmla="*/ 1009403 h 1448790"/>
              <a:gd name="connsiteX3" fmla="*/ 0 w 12215751"/>
              <a:gd name="connsiteY3" fmla="*/ 1448790 h 1448790"/>
              <a:gd name="connsiteX4" fmla="*/ 23751 w 12215751"/>
              <a:gd name="connsiteY4" fmla="*/ 0 h 1448790"/>
              <a:gd name="connsiteX0" fmla="*/ 23751 w 12215751"/>
              <a:gd name="connsiteY0" fmla="*/ 0 h 1448790"/>
              <a:gd name="connsiteX1" fmla="*/ 12215751 w 12215751"/>
              <a:gd name="connsiteY1" fmla="*/ 0 h 1448790"/>
              <a:gd name="connsiteX2" fmla="*/ 12215751 w 12215751"/>
              <a:gd name="connsiteY2" fmla="*/ 1009403 h 1448790"/>
              <a:gd name="connsiteX3" fmla="*/ 0 w 12215751"/>
              <a:gd name="connsiteY3" fmla="*/ 1448790 h 1448790"/>
              <a:gd name="connsiteX4" fmla="*/ 23751 w 12215751"/>
              <a:gd name="connsiteY4" fmla="*/ 0 h 14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751" h="1448790">
                <a:moveTo>
                  <a:pt x="23751" y="0"/>
                </a:moveTo>
                <a:lnTo>
                  <a:pt x="12215751" y="0"/>
                </a:lnTo>
                <a:lnTo>
                  <a:pt x="12215751" y="1009403"/>
                </a:lnTo>
                <a:cubicBezTo>
                  <a:pt x="8143834" y="1155865"/>
                  <a:pt x="4060041" y="625435"/>
                  <a:pt x="0" y="1448790"/>
                </a:cubicBezTo>
                <a:lnTo>
                  <a:pt x="23751" y="0"/>
                </a:lnTo>
                <a:close/>
              </a:path>
            </a:pathLst>
          </a:custGeom>
          <a:gradFill flip="none" rotWithShape="1">
            <a:gsLst>
              <a:gs pos="0">
                <a:srgbClr val="3478CE"/>
              </a:gs>
              <a:gs pos="100000">
                <a:srgbClr val="7C9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4F1BB0-91B9-05CB-604F-D5F3664C3A7B}"/>
              </a:ext>
            </a:extLst>
          </p:cNvPr>
          <p:cNvSpPr/>
          <p:nvPr/>
        </p:nvSpPr>
        <p:spPr>
          <a:xfrm>
            <a:off x="191227" y="175183"/>
            <a:ext cx="890649" cy="8398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A92AD4F2-E412-64A8-96A5-C7BBDE6E6DC8}"/>
              </a:ext>
            </a:extLst>
          </p:cNvPr>
          <p:cNvSpPr/>
          <p:nvPr/>
        </p:nvSpPr>
        <p:spPr>
          <a:xfrm>
            <a:off x="1665000" y="181787"/>
            <a:ext cx="8861999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7878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3600" b="1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  <a:ea typeface="Times New Roman" pitchFamily="18"/>
                <a:cs typeface="Calibri" pitchFamily="34"/>
              </a:rPr>
              <a:t>Internship </a:t>
            </a:r>
            <a:r>
              <a:rPr lang="sv-SE" sz="2400" b="0" i="1" u="none" strike="noStrike" kern="1200" cap="none" spc="0" baseline="0" dirty="0">
                <a:solidFill>
                  <a:schemeClr val="bg1"/>
                </a:solidFill>
                <a:uFillTx/>
                <a:latin typeface="+mj-lt"/>
                <a:ea typeface="Times New Roman" pitchFamily="18"/>
                <a:cs typeface="Calibri" pitchFamily="34"/>
              </a:rPr>
              <a:t>(tentative arrangement)</a:t>
            </a:r>
          </a:p>
        </p:txBody>
      </p:sp>
      <p:sp>
        <p:nvSpPr>
          <p:cNvPr id="4" name="textruta 4">
            <a:extLst>
              <a:ext uri="{FF2B5EF4-FFF2-40B4-BE49-F238E27FC236}">
                <a16:creationId xmlns:a16="http://schemas.microsoft.com/office/drawing/2014/main" id="{CEB44AB7-EDBD-33AB-6436-6F4B912FADD0}"/>
              </a:ext>
            </a:extLst>
          </p:cNvPr>
          <p:cNvSpPr txBox="1"/>
          <p:nvPr/>
        </p:nvSpPr>
        <p:spPr>
          <a:xfrm>
            <a:off x="809496" y="1680870"/>
            <a:ext cx="7270577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Follow patient program (swedish):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Physical exercise sessions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Lectures (handout with translated slide-topics)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Meals &amp; cooking lessons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Two (group-) sessions/week (english)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 for interns only with mentor from relevant profession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Food &amp; accomodation provided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No salary, no reimbursement of travel costs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Duration: 1-5 weeks (?)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1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Target </a:t>
            </a:r>
            <a:r>
              <a:rPr lang="sv-SE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+mj-lt"/>
              </a:rPr>
              <a:t>group</a:t>
            </a:r>
            <a:r>
              <a:rPr lang="sv-SE" sz="18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: Health professional / (senior) student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EC8B1C-DAAF-4356-0182-569E82EDAD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8332" y="6185700"/>
            <a:ext cx="2600325" cy="5825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A sunflowers in a garden&#10;&#10;Description automatically generated">
            <a:extLst>
              <a:ext uri="{FF2B5EF4-FFF2-40B4-BE49-F238E27FC236}">
                <a16:creationId xmlns:a16="http://schemas.microsoft.com/office/drawing/2014/main" id="{90638A54-E3F1-3522-C20C-ABC8EECA01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7097136" y="2038469"/>
            <a:ext cx="4622393" cy="3466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9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1541AD1A-0F17-FB5F-7B0A-CB549A116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6" y="123530"/>
            <a:ext cx="87947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4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 person sitting on a rock looking at a river">
            <a:extLst>
              <a:ext uri="{FF2B5EF4-FFF2-40B4-BE49-F238E27FC236}">
                <a16:creationId xmlns:a16="http://schemas.microsoft.com/office/drawing/2014/main" id="{E3D7CB55-AEDA-A271-48DA-E9786016D6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45" y="1334557"/>
            <a:ext cx="3040014" cy="47976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ainting of a person standing on a hill&#10;&#10;Description automatically generated">
            <a:extLst>
              <a:ext uri="{FF2B5EF4-FFF2-40B4-BE49-F238E27FC236}">
                <a16:creationId xmlns:a16="http://schemas.microsoft.com/office/drawing/2014/main" id="{1ED3359A-E128-131D-2F32-164352862C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080" y="1470099"/>
            <a:ext cx="3471821" cy="48826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CF85633-722C-0A65-290D-B7F8852079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8389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CDA3527B-4DF1-5ED5-FE01-4E4A21331E7F}"/>
              </a:ext>
            </a:extLst>
          </p:cNvPr>
          <p:cNvSpPr/>
          <p:nvPr/>
        </p:nvSpPr>
        <p:spPr>
          <a:xfrm>
            <a:off x="-380553" y="186500"/>
            <a:ext cx="12953105" cy="1790877"/>
          </a:xfrm>
          <a:custGeom>
            <a:avLst/>
            <a:gdLst>
              <a:gd name="connsiteX0" fmla="*/ 0 w 12658726"/>
              <a:gd name="connsiteY0" fmla="*/ 0 h 1250680"/>
              <a:gd name="connsiteX1" fmla="*/ 12658726 w 12658726"/>
              <a:gd name="connsiteY1" fmla="*/ 0 h 1250680"/>
              <a:gd name="connsiteX2" fmla="*/ 12658726 w 12658726"/>
              <a:gd name="connsiteY2" fmla="*/ 1250680 h 1250680"/>
              <a:gd name="connsiteX3" fmla="*/ 0 w 12658726"/>
              <a:gd name="connsiteY3" fmla="*/ 1250680 h 1250680"/>
              <a:gd name="connsiteX4" fmla="*/ 0 w 12658726"/>
              <a:gd name="connsiteY4" fmla="*/ 0 h 1250680"/>
              <a:gd name="connsiteX0" fmla="*/ 0 w 12658726"/>
              <a:gd name="connsiteY0" fmla="*/ 1628775 h 2879455"/>
              <a:gd name="connsiteX1" fmla="*/ 12644439 w 12658726"/>
              <a:gd name="connsiteY1" fmla="*/ 0 h 2879455"/>
              <a:gd name="connsiteX2" fmla="*/ 12658726 w 12658726"/>
              <a:gd name="connsiteY2" fmla="*/ 2879455 h 2879455"/>
              <a:gd name="connsiteX3" fmla="*/ 0 w 12658726"/>
              <a:gd name="connsiteY3" fmla="*/ 2879455 h 2879455"/>
              <a:gd name="connsiteX4" fmla="*/ 0 w 12658726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976994"/>
              <a:gd name="connsiteY0" fmla="*/ 575117 h 2354434"/>
              <a:gd name="connsiteX1" fmla="*/ 12976949 w 12976994"/>
              <a:gd name="connsiteY1" fmla="*/ 0 h 2354434"/>
              <a:gd name="connsiteX2" fmla="*/ 12615863 w 12976994"/>
              <a:gd name="connsiteY2" fmla="*/ 2168696 h 2354434"/>
              <a:gd name="connsiteX3" fmla="*/ 0 w 12976994"/>
              <a:gd name="connsiteY3" fmla="*/ 2354434 h 2354434"/>
              <a:gd name="connsiteX4" fmla="*/ 71437 w 12976994"/>
              <a:gd name="connsiteY4" fmla="*/ 575117 h 2354434"/>
              <a:gd name="connsiteX0" fmla="*/ 71437 w 12983998"/>
              <a:gd name="connsiteY0" fmla="*/ 575117 h 2354434"/>
              <a:gd name="connsiteX1" fmla="*/ 12976949 w 12983998"/>
              <a:gd name="connsiteY1" fmla="*/ 0 h 2354434"/>
              <a:gd name="connsiteX2" fmla="*/ 12983998 w 12983998"/>
              <a:gd name="connsiteY2" fmla="*/ 1358918 h 2354434"/>
              <a:gd name="connsiteX3" fmla="*/ 0 w 12983998"/>
              <a:gd name="connsiteY3" fmla="*/ 2354434 h 2354434"/>
              <a:gd name="connsiteX4" fmla="*/ 71437 w 12983998"/>
              <a:gd name="connsiteY4" fmla="*/ 575117 h 2354434"/>
              <a:gd name="connsiteX0" fmla="*/ 71437 w 12983998"/>
              <a:gd name="connsiteY0" fmla="*/ 744192 h 2523509"/>
              <a:gd name="connsiteX1" fmla="*/ 12976949 w 12983998"/>
              <a:gd name="connsiteY1" fmla="*/ 0 h 2523509"/>
              <a:gd name="connsiteX2" fmla="*/ 12983998 w 12983998"/>
              <a:gd name="connsiteY2" fmla="*/ 1527993 h 2523509"/>
              <a:gd name="connsiteX3" fmla="*/ 0 w 12983998"/>
              <a:gd name="connsiteY3" fmla="*/ 2523509 h 2523509"/>
              <a:gd name="connsiteX4" fmla="*/ 71437 w 12983998"/>
              <a:gd name="connsiteY4" fmla="*/ 744192 h 2523509"/>
              <a:gd name="connsiteX0" fmla="*/ 71437 w 12983998"/>
              <a:gd name="connsiteY0" fmla="*/ 843666 h 2622983"/>
              <a:gd name="connsiteX1" fmla="*/ 12976949 w 12983998"/>
              <a:gd name="connsiteY1" fmla="*/ 99474 h 2622983"/>
              <a:gd name="connsiteX2" fmla="*/ 12983998 w 12983998"/>
              <a:gd name="connsiteY2" fmla="*/ 1627467 h 2622983"/>
              <a:gd name="connsiteX3" fmla="*/ 0 w 12983998"/>
              <a:gd name="connsiteY3" fmla="*/ 2622983 h 2622983"/>
              <a:gd name="connsiteX4" fmla="*/ 71437 w 12983998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3024542"/>
              <a:gd name="connsiteY0" fmla="*/ 156195 h 1935512"/>
              <a:gd name="connsiteX1" fmla="*/ 13024450 w 13024542"/>
              <a:gd name="connsiteY1" fmla="*/ 141694 h 1935512"/>
              <a:gd name="connsiteX2" fmla="*/ 12853370 w 13024542"/>
              <a:gd name="connsiteY2" fmla="*/ 957794 h 1935512"/>
              <a:gd name="connsiteX3" fmla="*/ 0 w 13024542"/>
              <a:gd name="connsiteY3" fmla="*/ 1935512 h 1935512"/>
              <a:gd name="connsiteX4" fmla="*/ 71437 w 13024542"/>
              <a:gd name="connsiteY4" fmla="*/ 156195 h 1935512"/>
              <a:gd name="connsiteX0" fmla="*/ 71437 w 13024542"/>
              <a:gd name="connsiteY0" fmla="*/ 164354 h 1934773"/>
              <a:gd name="connsiteX1" fmla="*/ 13024450 w 13024542"/>
              <a:gd name="connsiteY1" fmla="*/ 140955 h 1934773"/>
              <a:gd name="connsiteX2" fmla="*/ 12853370 w 13024542"/>
              <a:gd name="connsiteY2" fmla="*/ 957055 h 1934773"/>
              <a:gd name="connsiteX3" fmla="*/ 0 w 13024542"/>
              <a:gd name="connsiteY3" fmla="*/ 1934773 h 1934773"/>
              <a:gd name="connsiteX4" fmla="*/ 71437 w 13024542"/>
              <a:gd name="connsiteY4" fmla="*/ 164354 h 1934773"/>
              <a:gd name="connsiteX0" fmla="*/ 0 w 12953105"/>
              <a:gd name="connsiteY0" fmla="*/ 164354 h 1036008"/>
              <a:gd name="connsiteX1" fmla="*/ 12953013 w 12953105"/>
              <a:gd name="connsiteY1" fmla="*/ 140955 h 1036008"/>
              <a:gd name="connsiteX2" fmla="*/ 12781933 w 12953105"/>
              <a:gd name="connsiteY2" fmla="*/ 957055 h 1036008"/>
              <a:gd name="connsiteX3" fmla="*/ 94818 w 12953105"/>
              <a:gd name="connsiteY3" fmla="*/ 1036008 h 1036008"/>
              <a:gd name="connsiteX4" fmla="*/ 0 w 12953105"/>
              <a:gd name="connsiteY4" fmla="*/ 164354 h 1036008"/>
              <a:gd name="connsiteX0" fmla="*/ 0 w 12953105"/>
              <a:gd name="connsiteY0" fmla="*/ 164354 h 1264141"/>
              <a:gd name="connsiteX1" fmla="*/ 12953013 w 12953105"/>
              <a:gd name="connsiteY1" fmla="*/ 140955 h 1264141"/>
              <a:gd name="connsiteX2" fmla="*/ 12781933 w 12953105"/>
              <a:gd name="connsiteY2" fmla="*/ 957055 h 1264141"/>
              <a:gd name="connsiteX3" fmla="*/ 94818 w 12953105"/>
              <a:gd name="connsiteY3" fmla="*/ 1036008 h 1264141"/>
              <a:gd name="connsiteX4" fmla="*/ 0 w 12953105"/>
              <a:gd name="connsiteY4" fmla="*/ 164354 h 12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3105" h="1264141">
                <a:moveTo>
                  <a:pt x="0" y="164354"/>
                </a:moveTo>
                <a:cubicBezTo>
                  <a:pt x="3433763" y="997791"/>
                  <a:pt x="10626438" y="-435590"/>
                  <a:pt x="12953013" y="140955"/>
                </a:cubicBezTo>
                <a:cubicBezTo>
                  <a:pt x="12957775" y="1100773"/>
                  <a:pt x="12777171" y="-2763"/>
                  <a:pt x="12781933" y="957055"/>
                </a:cubicBezTo>
                <a:cubicBezTo>
                  <a:pt x="10258673" y="-232801"/>
                  <a:pt x="4003223" y="1944050"/>
                  <a:pt x="94818" y="1036008"/>
                </a:cubicBezTo>
                <a:lnTo>
                  <a:pt x="0" y="164354"/>
                </a:lnTo>
                <a:close/>
              </a:path>
            </a:pathLst>
          </a:custGeom>
          <a:gradFill>
            <a:gsLst>
              <a:gs pos="99000">
                <a:srgbClr val="604B40"/>
              </a:gs>
              <a:gs pos="54000">
                <a:srgbClr val="90A0C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" name="Content Placeholder 4" descr="A tree with a small owl face&#10;&#10;Description automatically generated with medium confidence">
            <a:extLst>
              <a:ext uri="{FF2B5EF4-FFF2-40B4-BE49-F238E27FC236}">
                <a16:creationId xmlns:a16="http://schemas.microsoft.com/office/drawing/2014/main" id="{A50B9624-AD7F-1F0F-616E-9F50F846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-535286" y="1334690"/>
            <a:ext cx="5410916" cy="3471812"/>
          </a:xfr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FCF4A51-3A65-C5A0-FAC4-BC075A2D5DE3}"/>
              </a:ext>
            </a:extLst>
          </p:cNvPr>
          <p:cNvSpPr txBox="1"/>
          <p:nvPr/>
        </p:nvSpPr>
        <p:spPr>
          <a:xfrm rot="21161206">
            <a:off x="4624636" y="469354"/>
            <a:ext cx="628497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  Egen </a:t>
            </a:r>
            <a:r>
              <a:rPr lang="en-US" sz="3600" b="0" i="0" u="none" strike="noStrike" kern="1200" cap="none" spc="0" baseline="0" dirty="0" err="1">
                <a:solidFill>
                  <a:schemeClr val="bg1"/>
                </a:solidFill>
                <a:uFillTx/>
                <a:latin typeface="+mj-lt"/>
              </a:rPr>
              <a:t>Tid</a:t>
            </a:r>
            <a:r>
              <a:rPr lang="en-US" sz="3600" b="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=</a:t>
            </a:r>
            <a:r>
              <a:rPr lang="en-US" sz="3600" b="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Your own Time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D54495C-56B5-1C17-F73E-A2662AFE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2963">
            <a:off x="4497211" y="1146340"/>
            <a:ext cx="400948" cy="2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B3B83034-83C7-42D8-08DD-7F32BE9E36B8}"/>
              </a:ext>
            </a:extLst>
          </p:cNvPr>
          <p:cNvSpPr/>
          <p:nvPr/>
        </p:nvSpPr>
        <p:spPr>
          <a:xfrm>
            <a:off x="-504825" y="3016241"/>
            <a:ext cx="12884728" cy="1803355"/>
          </a:xfrm>
          <a:custGeom>
            <a:avLst/>
            <a:gdLst>
              <a:gd name="connsiteX0" fmla="*/ 0 w 12611595"/>
              <a:gd name="connsiteY0" fmla="*/ 0 h 1399594"/>
              <a:gd name="connsiteX1" fmla="*/ 12611595 w 12611595"/>
              <a:gd name="connsiteY1" fmla="*/ 0 h 1399594"/>
              <a:gd name="connsiteX2" fmla="*/ 12611595 w 12611595"/>
              <a:gd name="connsiteY2" fmla="*/ 1399594 h 1399594"/>
              <a:gd name="connsiteX3" fmla="*/ 0 w 12611595"/>
              <a:gd name="connsiteY3" fmla="*/ 1399594 h 1399594"/>
              <a:gd name="connsiteX4" fmla="*/ 0 w 12611595"/>
              <a:gd name="connsiteY4" fmla="*/ 0 h 1399594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884728"/>
              <a:gd name="connsiteY0" fmla="*/ 0 h 1803355"/>
              <a:gd name="connsiteX1" fmla="*/ 12884728 w 12884728"/>
              <a:gd name="connsiteY1" fmla="*/ 106878 h 1803355"/>
              <a:gd name="connsiteX2" fmla="*/ 12872852 w 12884728"/>
              <a:gd name="connsiteY2" fmla="*/ 1803355 h 1803355"/>
              <a:gd name="connsiteX3" fmla="*/ 273133 w 12884728"/>
              <a:gd name="connsiteY3" fmla="*/ 1506472 h 1803355"/>
              <a:gd name="connsiteX4" fmla="*/ 0 w 12884728"/>
              <a:gd name="connsiteY4" fmla="*/ 0 h 1803355"/>
              <a:gd name="connsiteX0" fmla="*/ 0 w 12884728"/>
              <a:gd name="connsiteY0" fmla="*/ 0 h 1803355"/>
              <a:gd name="connsiteX1" fmla="*/ 12884728 w 12884728"/>
              <a:gd name="connsiteY1" fmla="*/ 106878 h 1803355"/>
              <a:gd name="connsiteX2" fmla="*/ 12872852 w 12884728"/>
              <a:gd name="connsiteY2" fmla="*/ 1803355 h 1803355"/>
              <a:gd name="connsiteX3" fmla="*/ 273133 w 12884728"/>
              <a:gd name="connsiteY3" fmla="*/ 1506472 h 1803355"/>
              <a:gd name="connsiteX4" fmla="*/ 0 w 12884728"/>
              <a:gd name="connsiteY4" fmla="*/ 0 h 180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4728" h="1803355">
                <a:moveTo>
                  <a:pt x="0" y="0"/>
                </a:moveTo>
                <a:cubicBezTo>
                  <a:pt x="10224654" y="1219200"/>
                  <a:pt x="8562110" y="360218"/>
                  <a:pt x="12884728" y="106878"/>
                </a:cubicBezTo>
                <a:cubicBezTo>
                  <a:pt x="12880769" y="672370"/>
                  <a:pt x="12876811" y="1237863"/>
                  <a:pt x="12872852" y="1803355"/>
                </a:cubicBezTo>
                <a:cubicBezTo>
                  <a:pt x="8744198" y="1170005"/>
                  <a:pt x="4473039" y="1605433"/>
                  <a:pt x="273133" y="15064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7000">
                <a:srgbClr val="86B17A"/>
              </a:gs>
              <a:gs pos="76000">
                <a:srgbClr val="545A5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" name="Content Placeholder 4" descr="A door with a light in the middle&#10;&#10;Description automatically generated with medium confidence">
            <a:extLst>
              <a:ext uri="{FF2B5EF4-FFF2-40B4-BE49-F238E27FC236}">
                <a16:creationId xmlns:a16="http://schemas.microsoft.com/office/drawing/2014/main" id="{98D64228-96FB-268D-73B7-02D31D614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7214579" y="2121079"/>
            <a:ext cx="4125471" cy="3264691"/>
          </a:xfrm>
        </p:spPr>
      </p:pic>
      <p:pic>
        <p:nvPicPr>
          <p:cNvPr id="4" name="Picture 6" descr="A small toy house on a rock in a forest&#10;&#10;Description automatically generated">
            <a:extLst>
              <a:ext uri="{FF2B5EF4-FFF2-40B4-BE49-F238E27FC236}">
                <a16:creationId xmlns:a16="http://schemas.microsoft.com/office/drawing/2014/main" id="{AB4FD0B1-D806-7C8E-F9C0-1AACF7E469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316093" y="2161482"/>
            <a:ext cx="4176778" cy="31325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small red shed in the woods&#10;&#10;Description automatically generated">
            <a:extLst>
              <a:ext uri="{FF2B5EF4-FFF2-40B4-BE49-F238E27FC236}">
                <a16:creationId xmlns:a16="http://schemas.microsoft.com/office/drawing/2014/main" id="{0DC466AA-4B2B-96F3-0F7A-BA924E0519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3719481" y="2296858"/>
            <a:ext cx="4176778" cy="29131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C3B678-6FB9-D4FD-C563-8F8291D8DD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8389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5A3B3850-B0C0-FC33-0918-612760232A39}"/>
              </a:ext>
            </a:extLst>
          </p:cNvPr>
          <p:cNvSpPr/>
          <p:nvPr/>
        </p:nvSpPr>
        <p:spPr>
          <a:xfrm>
            <a:off x="-391709" y="-963664"/>
            <a:ext cx="12975417" cy="2151161"/>
          </a:xfrm>
          <a:custGeom>
            <a:avLst/>
            <a:gdLst>
              <a:gd name="connsiteX0" fmla="*/ 0 w 12658726"/>
              <a:gd name="connsiteY0" fmla="*/ 0 h 1250680"/>
              <a:gd name="connsiteX1" fmla="*/ 12658726 w 12658726"/>
              <a:gd name="connsiteY1" fmla="*/ 0 h 1250680"/>
              <a:gd name="connsiteX2" fmla="*/ 12658726 w 12658726"/>
              <a:gd name="connsiteY2" fmla="*/ 1250680 h 1250680"/>
              <a:gd name="connsiteX3" fmla="*/ 0 w 12658726"/>
              <a:gd name="connsiteY3" fmla="*/ 1250680 h 1250680"/>
              <a:gd name="connsiteX4" fmla="*/ 0 w 12658726"/>
              <a:gd name="connsiteY4" fmla="*/ 0 h 1250680"/>
              <a:gd name="connsiteX0" fmla="*/ 0 w 12658726"/>
              <a:gd name="connsiteY0" fmla="*/ 1628775 h 2879455"/>
              <a:gd name="connsiteX1" fmla="*/ 12644439 w 12658726"/>
              <a:gd name="connsiteY1" fmla="*/ 0 h 2879455"/>
              <a:gd name="connsiteX2" fmla="*/ 12658726 w 12658726"/>
              <a:gd name="connsiteY2" fmla="*/ 2879455 h 2879455"/>
              <a:gd name="connsiteX3" fmla="*/ 0 w 12658726"/>
              <a:gd name="connsiteY3" fmla="*/ 2879455 h 2879455"/>
              <a:gd name="connsiteX4" fmla="*/ 0 w 12658726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976994"/>
              <a:gd name="connsiteY0" fmla="*/ 575117 h 2354434"/>
              <a:gd name="connsiteX1" fmla="*/ 12976949 w 12976994"/>
              <a:gd name="connsiteY1" fmla="*/ 0 h 2354434"/>
              <a:gd name="connsiteX2" fmla="*/ 12615863 w 12976994"/>
              <a:gd name="connsiteY2" fmla="*/ 2168696 h 2354434"/>
              <a:gd name="connsiteX3" fmla="*/ 0 w 12976994"/>
              <a:gd name="connsiteY3" fmla="*/ 2354434 h 2354434"/>
              <a:gd name="connsiteX4" fmla="*/ 71437 w 12976994"/>
              <a:gd name="connsiteY4" fmla="*/ 575117 h 2354434"/>
              <a:gd name="connsiteX0" fmla="*/ 71437 w 12983998"/>
              <a:gd name="connsiteY0" fmla="*/ 575117 h 2354434"/>
              <a:gd name="connsiteX1" fmla="*/ 12976949 w 12983998"/>
              <a:gd name="connsiteY1" fmla="*/ 0 h 2354434"/>
              <a:gd name="connsiteX2" fmla="*/ 12983998 w 12983998"/>
              <a:gd name="connsiteY2" fmla="*/ 1358918 h 2354434"/>
              <a:gd name="connsiteX3" fmla="*/ 0 w 12983998"/>
              <a:gd name="connsiteY3" fmla="*/ 2354434 h 2354434"/>
              <a:gd name="connsiteX4" fmla="*/ 71437 w 12983998"/>
              <a:gd name="connsiteY4" fmla="*/ 575117 h 2354434"/>
              <a:gd name="connsiteX0" fmla="*/ 71437 w 12983998"/>
              <a:gd name="connsiteY0" fmla="*/ 744192 h 2523509"/>
              <a:gd name="connsiteX1" fmla="*/ 12976949 w 12983998"/>
              <a:gd name="connsiteY1" fmla="*/ 0 h 2523509"/>
              <a:gd name="connsiteX2" fmla="*/ 12983998 w 12983998"/>
              <a:gd name="connsiteY2" fmla="*/ 1527993 h 2523509"/>
              <a:gd name="connsiteX3" fmla="*/ 0 w 12983998"/>
              <a:gd name="connsiteY3" fmla="*/ 2523509 h 2523509"/>
              <a:gd name="connsiteX4" fmla="*/ 71437 w 12983998"/>
              <a:gd name="connsiteY4" fmla="*/ 744192 h 2523509"/>
              <a:gd name="connsiteX0" fmla="*/ 71437 w 12983998"/>
              <a:gd name="connsiteY0" fmla="*/ 843666 h 2622983"/>
              <a:gd name="connsiteX1" fmla="*/ 12976949 w 12983998"/>
              <a:gd name="connsiteY1" fmla="*/ 99474 h 2622983"/>
              <a:gd name="connsiteX2" fmla="*/ 12983998 w 12983998"/>
              <a:gd name="connsiteY2" fmla="*/ 1627467 h 2622983"/>
              <a:gd name="connsiteX3" fmla="*/ 0 w 12983998"/>
              <a:gd name="connsiteY3" fmla="*/ 2622983 h 2622983"/>
              <a:gd name="connsiteX4" fmla="*/ 71437 w 12983998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3024542"/>
              <a:gd name="connsiteY0" fmla="*/ 156195 h 1935512"/>
              <a:gd name="connsiteX1" fmla="*/ 13024450 w 13024542"/>
              <a:gd name="connsiteY1" fmla="*/ 141694 h 1935512"/>
              <a:gd name="connsiteX2" fmla="*/ 12853370 w 13024542"/>
              <a:gd name="connsiteY2" fmla="*/ 957794 h 1935512"/>
              <a:gd name="connsiteX3" fmla="*/ 0 w 13024542"/>
              <a:gd name="connsiteY3" fmla="*/ 1935512 h 1935512"/>
              <a:gd name="connsiteX4" fmla="*/ 71437 w 13024542"/>
              <a:gd name="connsiteY4" fmla="*/ 156195 h 1935512"/>
              <a:gd name="connsiteX0" fmla="*/ 71437 w 13024542"/>
              <a:gd name="connsiteY0" fmla="*/ 164354 h 1934773"/>
              <a:gd name="connsiteX1" fmla="*/ 13024450 w 13024542"/>
              <a:gd name="connsiteY1" fmla="*/ 140955 h 1934773"/>
              <a:gd name="connsiteX2" fmla="*/ 12853370 w 13024542"/>
              <a:gd name="connsiteY2" fmla="*/ 957055 h 1934773"/>
              <a:gd name="connsiteX3" fmla="*/ 0 w 13024542"/>
              <a:gd name="connsiteY3" fmla="*/ 1934773 h 1934773"/>
              <a:gd name="connsiteX4" fmla="*/ 71437 w 13024542"/>
              <a:gd name="connsiteY4" fmla="*/ 164354 h 1934773"/>
              <a:gd name="connsiteX0" fmla="*/ 0 w 12953105"/>
              <a:gd name="connsiteY0" fmla="*/ 164354 h 1036008"/>
              <a:gd name="connsiteX1" fmla="*/ 12953013 w 12953105"/>
              <a:gd name="connsiteY1" fmla="*/ 140955 h 1036008"/>
              <a:gd name="connsiteX2" fmla="*/ 12781933 w 12953105"/>
              <a:gd name="connsiteY2" fmla="*/ 957055 h 1036008"/>
              <a:gd name="connsiteX3" fmla="*/ 94818 w 12953105"/>
              <a:gd name="connsiteY3" fmla="*/ 1036008 h 1036008"/>
              <a:gd name="connsiteX4" fmla="*/ 0 w 12953105"/>
              <a:gd name="connsiteY4" fmla="*/ 164354 h 1036008"/>
              <a:gd name="connsiteX0" fmla="*/ 0 w 12953105"/>
              <a:gd name="connsiteY0" fmla="*/ 164354 h 1264141"/>
              <a:gd name="connsiteX1" fmla="*/ 12953013 w 12953105"/>
              <a:gd name="connsiteY1" fmla="*/ 140955 h 1264141"/>
              <a:gd name="connsiteX2" fmla="*/ 12781933 w 12953105"/>
              <a:gd name="connsiteY2" fmla="*/ 957055 h 1264141"/>
              <a:gd name="connsiteX3" fmla="*/ 94818 w 12953105"/>
              <a:gd name="connsiteY3" fmla="*/ 1036008 h 1264141"/>
              <a:gd name="connsiteX4" fmla="*/ 0 w 12953105"/>
              <a:gd name="connsiteY4" fmla="*/ 164354 h 1264141"/>
              <a:gd name="connsiteX0" fmla="*/ 19497 w 12972602"/>
              <a:gd name="connsiteY0" fmla="*/ 203287 h 1303074"/>
              <a:gd name="connsiteX1" fmla="*/ 12972510 w 12972602"/>
              <a:gd name="connsiteY1" fmla="*/ 179888 h 1303074"/>
              <a:gd name="connsiteX2" fmla="*/ 12801430 w 12972602"/>
              <a:gd name="connsiteY2" fmla="*/ 995988 h 1303074"/>
              <a:gd name="connsiteX3" fmla="*/ 114315 w 12972602"/>
              <a:gd name="connsiteY3" fmla="*/ 1074941 h 1303074"/>
              <a:gd name="connsiteX4" fmla="*/ 0 w 12972602"/>
              <a:gd name="connsiteY4" fmla="*/ 0 h 1303074"/>
              <a:gd name="connsiteX5" fmla="*/ 19497 w 12972602"/>
              <a:gd name="connsiteY5" fmla="*/ 203287 h 1303074"/>
              <a:gd name="connsiteX0" fmla="*/ 69310 w 13022415"/>
              <a:gd name="connsiteY0" fmla="*/ 205279 h 1305066"/>
              <a:gd name="connsiteX1" fmla="*/ 13022323 w 13022415"/>
              <a:gd name="connsiteY1" fmla="*/ 181880 h 1305066"/>
              <a:gd name="connsiteX2" fmla="*/ 12851243 w 13022415"/>
              <a:gd name="connsiteY2" fmla="*/ 997980 h 1305066"/>
              <a:gd name="connsiteX3" fmla="*/ 164128 w 13022415"/>
              <a:gd name="connsiteY3" fmla="*/ 1076933 h 1305066"/>
              <a:gd name="connsiteX4" fmla="*/ 49813 w 13022415"/>
              <a:gd name="connsiteY4" fmla="*/ 1992 h 1305066"/>
              <a:gd name="connsiteX5" fmla="*/ 69310 w 13022415"/>
              <a:gd name="connsiteY5" fmla="*/ 205279 h 1305066"/>
              <a:gd name="connsiteX0" fmla="*/ 22312 w 12975417"/>
              <a:gd name="connsiteY0" fmla="*/ 366336 h 1466123"/>
              <a:gd name="connsiteX1" fmla="*/ 12975325 w 12975417"/>
              <a:gd name="connsiteY1" fmla="*/ 342937 h 1466123"/>
              <a:gd name="connsiteX2" fmla="*/ 12804245 w 12975417"/>
              <a:gd name="connsiteY2" fmla="*/ 1159037 h 1466123"/>
              <a:gd name="connsiteX3" fmla="*/ 117130 w 12975417"/>
              <a:gd name="connsiteY3" fmla="*/ 1237990 h 1466123"/>
              <a:gd name="connsiteX4" fmla="*/ 59965 w 12975417"/>
              <a:gd name="connsiteY4" fmla="*/ 1685 h 1466123"/>
              <a:gd name="connsiteX5" fmla="*/ 22312 w 12975417"/>
              <a:gd name="connsiteY5" fmla="*/ 366336 h 1466123"/>
              <a:gd name="connsiteX0" fmla="*/ 36600 w 12975417"/>
              <a:gd name="connsiteY0" fmla="*/ 215058 h 1466123"/>
              <a:gd name="connsiteX1" fmla="*/ 12975325 w 12975417"/>
              <a:gd name="connsiteY1" fmla="*/ 342937 h 1466123"/>
              <a:gd name="connsiteX2" fmla="*/ 12804245 w 12975417"/>
              <a:gd name="connsiteY2" fmla="*/ 1159037 h 1466123"/>
              <a:gd name="connsiteX3" fmla="*/ 117130 w 12975417"/>
              <a:gd name="connsiteY3" fmla="*/ 1237990 h 1466123"/>
              <a:gd name="connsiteX4" fmla="*/ 59965 w 12975417"/>
              <a:gd name="connsiteY4" fmla="*/ 1685 h 1466123"/>
              <a:gd name="connsiteX5" fmla="*/ 36600 w 12975417"/>
              <a:gd name="connsiteY5" fmla="*/ 215058 h 1466123"/>
              <a:gd name="connsiteX0" fmla="*/ 36600 w 12975417"/>
              <a:gd name="connsiteY0" fmla="*/ 215058 h 1458497"/>
              <a:gd name="connsiteX1" fmla="*/ 12975325 w 12975417"/>
              <a:gd name="connsiteY1" fmla="*/ 342937 h 1458497"/>
              <a:gd name="connsiteX2" fmla="*/ 12804245 w 12975417"/>
              <a:gd name="connsiteY2" fmla="*/ 1068269 h 1458497"/>
              <a:gd name="connsiteX3" fmla="*/ 117130 w 12975417"/>
              <a:gd name="connsiteY3" fmla="*/ 1237990 h 1458497"/>
              <a:gd name="connsiteX4" fmla="*/ 59965 w 12975417"/>
              <a:gd name="connsiteY4" fmla="*/ 1685 h 1458497"/>
              <a:gd name="connsiteX5" fmla="*/ 36600 w 12975417"/>
              <a:gd name="connsiteY5" fmla="*/ 215058 h 1458497"/>
              <a:gd name="connsiteX0" fmla="*/ 36600 w 12975417"/>
              <a:gd name="connsiteY0" fmla="*/ 215058 h 1672563"/>
              <a:gd name="connsiteX1" fmla="*/ 12975325 w 12975417"/>
              <a:gd name="connsiteY1" fmla="*/ 342937 h 1672563"/>
              <a:gd name="connsiteX2" fmla="*/ 12804245 w 12975417"/>
              <a:gd name="connsiteY2" fmla="*/ 1068269 h 1672563"/>
              <a:gd name="connsiteX3" fmla="*/ 117130 w 12975417"/>
              <a:gd name="connsiteY3" fmla="*/ 1237990 h 1672563"/>
              <a:gd name="connsiteX4" fmla="*/ 59965 w 12975417"/>
              <a:gd name="connsiteY4" fmla="*/ 1685 h 1672563"/>
              <a:gd name="connsiteX5" fmla="*/ 36600 w 12975417"/>
              <a:gd name="connsiteY5" fmla="*/ 215058 h 1672563"/>
              <a:gd name="connsiteX0" fmla="*/ 36600 w 12975417"/>
              <a:gd name="connsiteY0" fmla="*/ 215058 h 1237990"/>
              <a:gd name="connsiteX1" fmla="*/ 12975325 w 12975417"/>
              <a:gd name="connsiteY1" fmla="*/ 342937 h 1237990"/>
              <a:gd name="connsiteX2" fmla="*/ 12804245 w 12975417"/>
              <a:gd name="connsiteY2" fmla="*/ 1068269 h 1237990"/>
              <a:gd name="connsiteX3" fmla="*/ 117130 w 12975417"/>
              <a:gd name="connsiteY3" fmla="*/ 1237990 h 1237990"/>
              <a:gd name="connsiteX4" fmla="*/ 59965 w 12975417"/>
              <a:gd name="connsiteY4" fmla="*/ 1685 h 1237990"/>
              <a:gd name="connsiteX5" fmla="*/ 36600 w 12975417"/>
              <a:gd name="connsiteY5" fmla="*/ 215058 h 12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5417" h="1237990">
                <a:moveTo>
                  <a:pt x="36600" y="215058"/>
                </a:moveTo>
                <a:cubicBezTo>
                  <a:pt x="3470363" y="1048495"/>
                  <a:pt x="10648750" y="-233608"/>
                  <a:pt x="12975325" y="342937"/>
                </a:cubicBezTo>
                <a:cubicBezTo>
                  <a:pt x="12980087" y="1302755"/>
                  <a:pt x="12799483" y="108451"/>
                  <a:pt x="12804245" y="1068269"/>
                </a:cubicBezTo>
                <a:cubicBezTo>
                  <a:pt x="12066922" y="1401285"/>
                  <a:pt x="3796935" y="935803"/>
                  <a:pt x="117130" y="1237990"/>
                </a:cubicBezTo>
                <a:cubicBezTo>
                  <a:pt x="79025" y="963720"/>
                  <a:pt x="-87667" y="-46773"/>
                  <a:pt x="59965" y="1685"/>
                </a:cubicBezTo>
                <a:lnTo>
                  <a:pt x="36600" y="215058"/>
                </a:lnTo>
                <a:close/>
              </a:path>
            </a:pathLst>
          </a:custGeom>
          <a:gradFill>
            <a:gsLst>
              <a:gs pos="99000">
                <a:srgbClr val="6C804B"/>
              </a:gs>
              <a:gs pos="7000">
                <a:srgbClr val="545A5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BB657-79C1-4A95-7BB5-4316E0E1A2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45622"/>
            <a:ext cx="10515600" cy="1325559"/>
          </a:xfrm>
          <a:noFill/>
          <a:ln>
            <a:noFill/>
          </a:ln>
        </p:spPr>
        <p:txBody>
          <a:bodyPr/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+mj-lt"/>
              </a:rPr>
              <a:t>Sleep –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Activities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(incl meals) daily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07.15- 19.00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 descr="En bild som visar text, skärmbild, Webbplats, Webbsida&#10;&#10;Automatiskt genererad beskrivning">
            <a:extLst>
              <a:ext uri="{FF2B5EF4-FFF2-40B4-BE49-F238E27FC236}">
                <a16:creationId xmlns:a16="http://schemas.microsoft.com/office/drawing/2014/main" id="{F3372CEC-5523-E51C-06CF-08589E887F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F9E4-B9E2-3FBE-3F06-433063F5B2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8389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Diagram 12">
            <a:extLst>
              <a:ext uri="{FF2B5EF4-FFF2-40B4-BE49-F238E27FC236}">
                <a16:creationId xmlns:a16="http://schemas.microsoft.com/office/drawing/2014/main" id="{7F0DEB90-53A5-8CE6-749A-FFC3592B01BF}"/>
              </a:ext>
            </a:extLst>
          </p:cNvPr>
          <p:cNvGrpSpPr>
            <a:grpSpLocks/>
          </p:cNvGrpSpPr>
          <p:nvPr/>
        </p:nvGrpSpPr>
        <p:grpSpPr bwMode="auto">
          <a:xfrm>
            <a:off x="3649663" y="1173163"/>
            <a:ext cx="7704137" cy="5418137"/>
            <a:chOff x="3650111" y="1173376"/>
            <a:chExt cx="7704267" cy="5418670"/>
          </a:xfrm>
        </p:grpSpPr>
        <p:sp>
          <p:nvSpPr>
            <p:cNvPr id="33822" name="Freeform: Shape 2">
              <a:extLst>
                <a:ext uri="{FF2B5EF4-FFF2-40B4-BE49-F238E27FC236}">
                  <a16:creationId xmlns:a16="http://schemas.microsoft.com/office/drawing/2014/main" id="{B33B19B2-BC1F-CEBE-D3BB-20EC851B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917" y="1987512"/>
              <a:ext cx="3513079" cy="3805559"/>
            </a:xfrm>
            <a:custGeom>
              <a:avLst/>
              <a:gdLst>
                <a:gd name="T0" fmla="*/ 2393091 w 2578616"/>
                <a:gd name="T1" fmla="*/ 0 h 2578743"/>
                <a:gd name="T2" fmla="*/ 4786181 w 2578616"/>
                <a:gd name="T3" fmla="*/ 2808012 h 2578743"/>
                <a:gd name="T4" fmla="*/ 2393091 w 2578616"/>
                <a:gd name="T5" fmla="*/ 5616023 h 2578743"/>
                <a:gd name="T6" fmla="*/ 0 w 2578616"/>
                <a:gd name="T7" fmla="*/ 2808012 h 2578743"/>
                <a:gd name="T8" fmla="*/ 0 w 2578616"/>
                <a:gd name="T9" fmla="*/ 2808012 h 2578743"/>
                <a:gd name="T10" fmla="*/ 2393091 w 2578616"/>
                <a:gd name="T11" fmla="*/ 0 h 2578743"/>
                <a:gd name="T12" fmla="*/ 4786181 w 2578616"/>
                <a:gd name="T13" fmla="*/ 2808012 h 2578743"/>
                <a:gd name="T14" fmla="*/ 2393091 w 2578616"/>
                <a:gd name="T15" fmla="*/ 5616024 h 2578743"/>
                <a:gd name="T16" fmla="*/ 0 w 2578616"/>
                <a:gd name="T17" fmla="*/ 2808012 h 257874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78616"/>
                <a:gd name="T28" fmla="*/ 0 h 2578743"/>
                <a:gd name="T29" fmla="*/ 2578616 w 2578616"/>
                <a:gd name="T30" fmla="*/ 2578743 h 25787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78616" h="2578743">
                  <a:moveTo>
                    <a:pt x="0" y="1289372"/>
                  </a:moveTo>
                  <a:cubicBezTo>
                    <a:pt x="0" y="577272"/>
                    <a:pt x="577243" y="0"/>
                    <a:pt x="1289308" y="0"/>
                  </a:cubicBezTo>
                  <a:cubicBezTo>
                    <a:pt x="2001373" y="0"/>
                    <a:pt x="2578616" y="577272"/>
                    <a:pt x="2578616" y="1289372"/>
                  </a:cubicBezTo>
                  <a:cubicBezTo>
                    <a:pt x="2578616" y="2001472"/>
                    <a:pt x="2001373" y="2578744"/>
                    <a:pt x="1289308" y="2578744"/>
                  </a:cubicBezTo>
                  <a:cubicBezTo>
                    <a:pt x="577243" y="2578744"/>
                    <a:pt x="0" y="2001472"/>
                    <a:pt x="0" y="1289372"/>
                  </a:cubicBez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451292" tIns="451311" rIns="451292" bIns="451311" anchor="ctr" anchorCtr="1"/>
            <a:lstStyle/>
            <a:p>
              <a:endParaRPr lang="en-US"/>
            </a:p>
          </p:txBody>
        </p:sp>
        <p:sp>
          <p:nvSpPr>
            <p:cNvPr id="33823" name="Freeform: Shape 3">
              <a:extLst>
                <a:ext uri="{FF2B5EF4-FFF2-40B4-BE49-F238E27FC236}">
                  <a16:creationId xmlns:a16="http://schemas.microsoft.com/office/drawing/2014/main" id="{03213B93-738B-7FF1-25B8-B74BD94FE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111" y="1173376"/>
              <a:ext cx="5198062" cy="5418670"/>
            </a:xfrm>
            <a:custGeom>
              <a:avLst/>
              <a:gdLst>
                <a:gd name="T0" fmla="*/ 2599031 w 5198062"/>
                <a:gd name="T1" fmla="*/ 0 h 5418670"/>
                <a:gd name="T2" fmla="*/ 5198062 w 5198062"/>
                <a:gd name="T3" fmla="*/ 2709335 h 5418670"/>
                <a:gd name="T4" fmla="*/ 2599031 w 5198062"/>
                <a:gd name="T5" fmla="*/ 5418670 h 5418670"/>
                <a:gd name="T6" fmla="*/ 0 w 5198062"/>
                <a:gd name="T7" fmla="*/ 2709335 h 5418670"/>
                <a:gd name="T8" fmla="*/ 3551845 w 5198062"/>
                <a:gd name="T9" fmla="*/ 351038 h 5418670"/>
                <a:gd name="T10" fmla="*/ 3551845 w 5198062"/>
                <a:gd name="T11" fmla="*/ 5067632 h 5418670"/>
                <a:gd name="T12" fmla="*/ 2599031 w 5198062"/>
                <a:gd name="T13" fmla="*/ 2709335 h 5418670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1796480 60000 65536"/>
                <a:gd name="T19" fmla="*/ 11796480 60000 65536"/>
                <a:gd name="T20" fmla="*/ 11796480 60000 65536"/>
                <a:gd name="T21" fmla="*/ 3495841 w 5198062"/>
                <a:gd name="T22" fmla="*/ 212424 h 5418670"/>
                <a:gd name="T23" fmla="*/ 5198062 w 5198062"/>
                <a:gd name="T24" fmla="*/ 5206246 h 54186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98062" h="5418670">
                  <a:moveTo>
                    <a:pt x="3607849" y="212424"/>
                  </a:moveTo>
                  <a:lnTo>
                    <a:pt x="3607849" y="212423"/>
                  </a:lnTo>
                  <a:cubicBezTo>
                    <a:pt x="4571474" y="635502"/>
                    <a:pt x="5198062" y="1619352"/>
                    <a:pt x="5198062" y="2709335"/>
                  </a:cubicBezTo>
                  <a:cubicBezTo>
                    <a:pt x="5198062" y="3799317"/>
                    <a:pt x="4571474" y="4783167"/>
                    <a:pt x="3607849" y="5206246"/>
                  </a:cubicBezTo>
                  <a:lnTo>
                    <a:pt x="3495841" y="4929019"/>
                  </a:lnTo>
                  <a:cubicBezTo>
                    <a:pt x="4346512" y="4551571"/>
                    <a:pt x="4899173" y="3677415"/>
                    <a:pt x="4899173" y="2709336"/>
                  </a:cubicBezTo>
                  <a:cubicBezTo>
                    <a:pt x="4899173" y="1741255"/>
                    <a:pt x="4346512" y="867100"/>
                    <a:pt x="3495840" y="489652"/>
                  </a:cubicBezTo>
                  <a:lnTo>
                    <a:pt x="3607849" y="212424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421F12-0965-B468-09EA-331FD63F0921}"/>
                </a:ext>
              </a:extLst>
            </p:cNvPr>
            <p:cNvSpPr/>
            <p:nvPr/>
          </p:nvSpPr>
          <p:spPr>
            <a:xfrm>
              <a:off x="7395086" y="1689364"/>
              <a:ext cx="1381148" cy="13812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E2BC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kern="0">
                  <a:solidFill>
                    <a:srgbClr val="2F5597"/>
                  </a:solidFill>
                  <a:latin typeface="Calibri"/>
                </a:rPr>
                <a:t>Health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kern="0">
                  <a:solidFill>
                    <a:srgbClr val="2F5597"/>
                  </a:solidFill>
                  <a:latin typeface="Calibri"/>
                </a:rPr>
                <a:t>Literacy</a:t>
              </a:r>
            </a:p>
          </p:txBody>
        </p:sp>
        <p:sp>
          <p:nvSpPr>
            <p:cNvPr id="33825" name="Freeform: Shape 5">
              <a:extLst>
                <a:ext uri="{FF2B5EF4-FFF2-40B4-BE49-F238E27FC236}">
                  <a16:creationId xmlns:a16="http://schemas.microsoft.com/office/drawing/2014/main" id="{CF64C4CD-49EE-454D-9568-7141A7FE7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3744" y="1652375"/>
              <a:ext cx="1849026" cy="1337328"/>
            </a:xfrm>
            <a:custGeom>
              <a:avLst/>
              <a:gdLst>
                <a:gd name="T0" fmla="*/ 924515 w 1849022"/>
                <a:gd name="T1" fmla="*/ 0 h 1337327"/>
                <a:gd name="T2" fmla="*/ 1849030 w 1849022"/>
                <a:gd name="T3" fmla="*/ 668665 h 1337327"/>
                <a:gd name="T4" fmla="*/ 924515 w 1849022"/>
                <a:gd name="T5" fmla="*/ 1337329 h 1337327"/>
                <a:gd name="T6" fmla="*/ 0 w 1849022"/>
                <a:gd name="T7" fmla="*/ 668665 h 1337327"/>
                <a:gd name="T8" fmla="*/ 0 w 1849022"/>
                <a:gd name="T9" fmla="*/ 0 h 1337327"/>
                <a:gd name="T10" fmla="*/ 1849030 w 1849022"/>
                <a:gd name="T11" fmla="*/ 0 h 1337327"/>
                <a:gd name="T12" fmla="*/ 1849030 w 1849022"/>
                <a:gd name="T13" fmla="*/ 1337329 h 1337327"/>
                <a:gd name="T14" fmla="*/ 0 w 1849022"/>
                <a:gd name="T15" fmla="*/ 1337329 h 1337327"/>
                <a:gd name="T16" fmla="*/ 0 w 1849022"/>
                <a:gd name="T17" fmla="*/ 0 h 133732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49022"/>
                <a:gd name="T28" fmla="*/ 0 h 1337327"/>
                <a:gd name="T29" fmla="*/ 1849022 w 1849022"/>
                <a:gd name="T30" fmla="*/ 1337327 h 13373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49022" h="1337327">
                  <a:moveTo>
                    <a:pt x="0" y="0"/>
                  </a:moveTo>
                  <a:lnTo>
                    <a:pt x="1849022" y="0"/>
                  </a:lnTo>
                  <a:lnTo>
                    <a:pt x="1849022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74925" tIns="74925" rIns="74925" bIns="74925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4BCB003-AD58-EC21-939A-C5A544118CA8}"/>
                </a:ext>
              </a:extLst>
            </p:cNvPr>
            <p:cNvSpPr/>
            <p:nvPr/>
          </p:nvSpPr>
          <p:spPr>
            <a:xfrm>
              <a:off x="7909445" y="3200812"/>
              <a:ext cx="1381148" cy="13812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F6C3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kern="0">
                  <a:solidFill>
                    <a:srgbClr val="2F5597"/>
                  </a:solidFill>
                  <a:latin typeface="Calibri"/>
                </a:rPr>
                <a:t>SMA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kern="0">
                  <a:solidFill>
                    <a:srgbClr val="2F5597"/>
                  </a:solidFill>
                  <a:latin typeface="Calibri"/>
                </a:rPr>
                <a:t>Shared medical appointments</a:t>
              </a:r>
            </a:p>
          </p:txBody>
        </p:sp>
        <p:sp>
          <p:nvSpPr>
            <p:cNvPr id="33827" name="Freeform: Shape 7">
              <a:extLst>
                <a:ext uri="{FF2B5EF4-FFF2-40B4-BE49-F238E27FC236}">
                  <a16:creationId xmlns:a16="http://schemas.microsoft.com/office/drawing/2014/main" id="{F32656D5-9CBE-9786-2859-1297C0F02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5352" y="3221632"/>
              <a:ext cx="1849026" cy="1337328"/>
            </a:xfrm>
            <a:custGeom>
              <a:avLst/>
              <a:gdLst>
                <a:gd name="T0" fmla="*/ 924515 w 1849022"/>
                <a:gd name="T1" fmla="*/ 0 h 1337327"/>
                <a:gd name="T2" fmla="*/ 1849030 w 1849022"/>
                <a:gd name="T3" fmla="*/ 668665 h 1337327"/>
                <a:gd name="T4" fmla="*/ 924515 w 1849022"/>
                <a:gd name="T5" fmla="*/ 1337329 h 1337327"/>
                <a:gd name="T6" fmla="*/ 0 w 1849022"/>
                <a:gd name="T7" fmla="*/ 668665 h 1337327"/>
                <a:gd name="T8" fmla="*/ 0 w 1849022"/>
                <a:gd name="T9" fmla="*/ 0 h 1337327"/>
                <a:gd name="T10" fmla="*/ 1849030 w 1849022"/>
                <a:gd name="T11" fmla="*/ 0 h 1337327"/>
                <a:gd name="T12" fmla="*/ 1849030 w 1849022"/>
                <a:gd name="T13" fmla="*/ 1337329 h 1337327"/>
                <a:gd name="T14" fmla="*/ 0 w 1849022"/>
                <a:gd name="T15" fmla="*/ 1337329 h 1337327"/>
                <a:gd name="T16" fmla="*/ 0 w 1849022"/>
                <a:gd name="T17" fmla="*/ 0 h 133732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49022"/>
                <a:gd name="T28" fmla="*/ 0 h 1337327"/>
                <a:gd name="T29" fmla="*/ 1849022 w 1849022"/>
                <a:gd name="T30" fmla="*/ 1337327 h 13373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49022" h="1337327">
                  <a:moveTo>
                    <a:pt x="0" y="0"/>
                  </a:moveTo>
                  <a:lnTo>
                    <a:pt x="1849022" y="0"/>
                  </a:lnTo>
                  <a:lnTo>
                    <a:pt x="1849022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74925" tIns="74925" rIns="74925" bIns="74925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865016-A87F-C92C-4FFB-FE30D62B4DD3}"/>
                </a:ext>
              </a:extLst>
            </p:cNvPr>
            <p:cNvSpPr/>
            <p:nvPr/>
          </p:nvSpPr>
          <p:spPr>
            <a:xfrm>
              <a:off x="7371274" y="4847212"/>
              <a:ext cx="1381148" cy="13812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4D5EB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kern="0">
                  <a:solidFill>
                    <a:srgbClr val="2F5597"/>
                  </a:solidFill>
                  <a:latin typeface="Calibri"/>
                </a:rPr>
                <a:t>Extras</a:t>
              </a:r>
              <a:r>
                <a:rPr lang="en-US" b="1" kern="0">
                  <a:solidFill>
                    <a:srgbClr val="2F5597"/>
                  </a:solidFill>
                  <a:latin typeface="Calibri"/>
                </a:rPr>
                <a:t>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kern="0">
                  <a:solidFill>
                    <a:srgbClr val="2F5597"/>
                  </a:solidFill>
                  <a:latin typeface="Calibri"/>
                </a:rPr>
                <a:t>-LSM&amp; </a:t>
              </a:r>
              <a:r>
                <a:rPr lang="en-US" sz="1400" b="1" kern="0">
                  <a:solidFill>
                    <a:srgbClr val="2F5597"/>
                  </a:solidFill>
                  <a:latin typeface="Calibri"/>
                </a:rPr>
                <a:t>Community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kern="0">
                  <a:solidFill>
                    <a:srgbClr val="1F4E79"/>
                  </a:solidFill>
                  <a:latin typeface="Calibri"/>
                </a:rPr>
                <a:t>-SK Course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kern="0">
                  <a:solidFill>
                    <a:srgbClr val="1F4E79"/>
                  </a:solidFill>
                  <a:latin typeface="Calibri"/>
                </a:rPr>
                <a:t>- </a:t>
              </a:r>
              <a:r>
                <a:rPr lang="en-US" sz="1200" b="1" kern="0">
                  <a:solidFill>
                    <a:srgbClr val="1F4E79"/>
                  </a:solidFill>
                  <a:latin typeface="Calibri"/>
                </a:rPr>
                <a:t>Culture&amp; History</a:t>
              </a:r>
            </a:p>
          </p:txBody>
        </p:sp>
        <p:sp>
          <p:nvSpPr>
            <p:cNvPr id="33829" name="Freeform: Shape 9">
              <a:extLst>
                <a:ext uri="{FF2B5EF4-FFF2-40B4-BE49-F238E27FC236}">
                  <a16:creationId xmlns:a16="http://schemas.microsoft.com/office/drawing/2014/main" id="{B7E8CE66-7829-32B9-FBB1-B052C275A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3744" y="4824456"/>
              <a:ext cx="1849026" cy="1337328"/>
            </a:xfrm>
            <a:custGeom>
              <a:avLst/>
              <a:gdLst>
                <a:gd name="T0" fmla="*/ 924515 w 1849022"/>
                <a:gd name="T1" fmla="*/ 0 h 1337327"/>
                <a:gd name="T2" fmla="*/ 1849030 w 1849022"/>
                <a:gd name="T3" fmla="*/ 668665 h 1337327"/>
                <a:gd name="T4" fmla="*/ 924515 w 1849022"/>
                <a:gd name="T5" fmla="*/ 1337329 h 1337327"/>
                <a:gd name="T6" fmla="*/ 0 w 1849022"/>
                <a:gd name="T7" fmla="*/ 668665 h 1337327"/>
                <a:gd name="T8" fmla="*/ 0 w 1849022"/>
                <a:gd name="T9" fmla="*/ 0 h 1337327"/>
                <a:gd name="T10" fmla="*/ 1849030 w 1849022"/>
                <a:gd name="T11" fmla="*/ 0 h 1337327"/>
                <a:gd name="T12" fmla="*/ 1849030 w 1849022"/>
                <a:gd name="T13" fmla="*/ 1337329 h 1337327"/>
                <a:gd name="T14" fmla="*/ 0 w 1849022"/>
                <a:gd name="T15" fmla="*/ 1337329 h 1337327"/>
                <a:gd name="T16" fmla="*/ 0 w 1849022"/>
                <a:gd name="T17" fmla="*/ 0 h 133732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49022"/>
                <a:gd name="T28" fmla="*/ 0 h 1337327"/>
                <a:gd name="T29" fmla="*/ 1849022 w 1849022"/>
                <a:gd name="T30" fmla="*/ 1337327 h 13373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49022" h="1337327">
                  <a:moveTo>
                    <a:pt x="0" y="0"/>
                  </a:moveTo>
                  <a:lnTo>
                    <a:pt x="1849022" y="0"/>
                  </a:lnTo>
                  <a:lnTo>
                    <a:pt x="1849022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74925" tIns="74925" rIns="74925" bIns="74925" anchor="ctr"/>
            <a:lstStyle/>
            <a:p>
              <a:endParaRPr lang="en-US"/>
            </a:p>
          </p:txBody>
        </p:sp>
      </p:grpSp>
      <p:grpSp>
        <p:nvGrpSpPr>
          <p:cNvPr id="33795" name="Diagram 15">
            <a:extLst>
              <a:ext uri="{FF2B5EF4-FFF2-40B4-BE49-F238E27FC236}">
                <a16:creationId xmlns:a16="http://schemas.microsoft.com/office/drawing/2014/main" id="{C4B03B68-7C88-1816-0C18-C33F2FCA13EC}"/>
              </a:ext>
            </a:extLst>
          </p:cNvPr>
          <p:cNvGrpSpPr>
            <a:grpSpLocks/>
          </p:cNvGrpSpPr>
          <p:nvPr/>
        </p:nvGrpSpPr>
        <p:grpSpPr bwMode="auto">
          <a:xfrm>
            <a:off x="730250" y="1227138"/>
            <a:ext cx="7704138" cy="5418137"/>
            <a:chOff x="730084" y="1226475"/>
            <a:chExt cx="7704240" cy="541867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E9B382A-5059-3336-F3FB-5BEB9AB77A0C}"/>
                </a:ext>
              </a:extLst>
            </p:cNvPr>
            <p:cNvSpPr/>
            <p:nvPr/>
          </p:nvSpPr>
          <p:spPr>
            <a:xfrm>
              <a:off x="4736987" y="2668067"/>
              <a:ext cx="2579722" cy="25783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78616"/>
                <a:gd name="f7" fmla="val 2578743"/>
                <a:gd name="f8" fmla="val 1289372"/>
                <a:gd name="f9" fmla="val 577272"/>
                <a:gd name="f10" fmla="val 577243"/>
                <a:gd name="f11" fmla="val 1289308"/>
                <a:gd name="f12" fmla="val 2001373"/>
                <a:gd name="f13" fmla="val 2001472"/>
                <a:gd name="f14" fmla="val 2578744"/>
                <a:gd name="f15" fmla="+- 0 0 -90"/>
                <a:gd name="f16" fmla="*/ f3 1 2578616"/>
                <a:gd name="f17" fmla="*/ f4 1 2578743"/>
                <a:gd name="f18" fmla="+- f7 0 f5"/>
                <a:gd name="f19" fmla="+- f6 0 f5"/>
                <a:gd name="f20" fmla="*/ f15 f0 1"/>
                <a:gd name="f21" fmla="*/ f19 1 2578616"/>
                <a:gd name="f22" fmla="*/ f18 1 2578743"/>
                <a:gd name="f23" fmla="*/ 0 f19 1"/>
                <a:gd name="f24" fmla="*/ 1289372 f18 1"/>
                <a:gd name="f25" fmla="*/ 1289308 f19 1"/>
                <a:gd name="f26" fmla="*/ 0 f18 1"/>
                <a:gd name="f27" fmla="*/ 2578616 f19 1"/>
                <a:gd name="f28" fmla="*/ 2578744 f18 1"/>
                <a:gd name="f29" fmla="*/ f20 1 f2"/>
                <a:gd name="f30" fmla="*/ f23 1 2578616"/>
                <a:gd name="f31" fmla="*/ f24 1 2578743"/>
                <a:gd name="f32" fmla="*/ f25 1 2578616"/>
                <a:gd name="f33" fmla="*/ f26 1 2578743"/>
                <a:gd name="f34" fmla="*/ f27 1 2578616"/>
                <a:gd name="f35" fmla="*/ f28 1 2578743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2578616" h="2578743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451292" tIns="451311" rIns="451292" bIns="451311" anchor="ctr" anchorCtr="1"/>
            <a:lstStyle/>
            <a:p>
              <a:pPr algn="ctr" defTabSz="257809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4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kern="0">
                  <a:solidFill>
                    <a:srgbClr val="FF0000"/>
                  </a:solidFill>
                  <a:latin typeface="Calibri"/>
                </a:rPr>
                <a:t>(H)ITLSC</a:t>
              </a:r>
            </a:p>
            <a:p>
              <a:pPr algn="ctr" defTabSz="257809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4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kern="0">
                  <a:solidFill>
                    <a:srgbClr val="FF0000"/>
                  </a:solidFill>
                  <a:latin typeface="Calibri"/>
                </a:rPr>
                <a:t>ILCT</a:t>
              </a:r>
            </a:p>
            <a:p>
              <a:pPr algn="ctr" defTabSz="257809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4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3815" name="Freeform: Shape 12">
              <a:extLst>
                <a:ext uri="{FF2B5EF4-FFF2-40B4-BE49-F238E27FC236}">
                  <a16:creationId xmlns:a16="http://schemas.microsoft.com/office/drawing/2014/main" id="{E61044F2-013A-5FBB-9EE9-4D71C351DEF7}"/>
                </a:ext>
              </a:extLst>
            </p:cNvPr>
            <p:cNvSpPr>
              <a:spLocks/>
            </p:cNvSpPr>
            <p:nvPr/>
          </p:nvSpPr>
          <p:spPr bwMode="auto">
            <a:xfrm rot="10799991">
              <a:off x="3236262" y="1226475"/>
              <a:ext cx="5198062" cy="5418670"/>
            </a:xfrm>
            <a:custGeom>
              <a:avLst/>
              <a:gdLst>
                <a:gd name="T0" fmla="*/ 2599031 w 5198062"/>
                <a:gd name="T1" fmla="*/ 0 h 5418670"/>
                <a:gd name="T2" fmla="*/ 5198062 w 5198062"/>
                <a:gd name="T3" fmla="*/ 2709335 h 5418670"/>
                <a:gd name="T4" fmla="*/ 2599031 w 5198062"/>
                <a:gd name="T5" fmla="*/ 5418670 h 5418670"/>
                <a:gd name="T6" fmla="*/ 0 w 5198062"/>
                <a:gd name="T7" fmla="*/ 2709335 h 5418670"/>
                <a:gd name="T8" fmla="*/ 3551845 w 5198062"/>
                <a:gd name="T9" fmla="*/ 351038 h 5418670"/>
                <a:gd name="T10" fmla="*/ 3551845 w 5198062"/>
                <a:gd name="T11" fmla="*/ 5067632 h 5418670"/>
                <a:gd name="T12" fmla="*/ 2599031 w 5198062"/>
                <a:gd name="T13" fmla="*/ 2709335 h 5418670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1796480 60000 65536"/>
                <a:gd name="T19" fmla="*/ 11796480 60000 65536"/>
                <a:gd name="T20" fmla="*/ 11796480 60000 65536"/>
                <a:gd name="T21" fmla="*/ 3495841 w 5198062"/>
                <a:gd name="T22" fmla="*/ 212424 h 5418670"/>
                <a:gd name="T23" fmla="*/ 5198062 w 5198062"/>
                <a:gd name="T24" fmla="*/ 5206246 h 54186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98062" h="5418670">
                  <a:moveTo>
                    <a:pt x="3607849" y="212424"/>
                  </a:moveTo>
                  <a:lnTo>
                    <a:pt x="3607849" y="212423"/>
                  </a:lnTo>
                  <a:cubicBezTo>
                    <a:pt x="4571474" y="635502"/>
                    <a:pt x="5198062" y="1619352"/>
                    <a:pt x="5198062" y="2709335"/>
                  </a:cubicBezTo>
                  <a:cubicBezTo>
                    <a:pt x="5198062" y="3799317"/>
                    <a:pt x="4571474" y="4783167"/>
                    <a:pt x="3607849" y="5206246"/>
                  </a:cubicBezTo>
                  <a:lnTo>
                    <a:pt x="3495841" y="4929019"/>
                  </a:lnTo>
                  <a:cubicBezTo>
                    <a:pt x="4346512" y="4551571"/>
                    <a:pt x="4899173" y="3677415"/>
                    <a:pt x="4899173" y="2709336"/>
                  </a:cubicBezTo>
                  <a:cubicBezTo>
                    <a:pt x="4899173" y="1741255"/>
                    <a:pt x="4346512" y="867100"/>
                    <a:pt x="3495840" y="489652"/>
                  </a:cubicBezTo>
                  <a:lnTo>
                    <a:pt x="3607849" y="212424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16" name="Freeform: Shape 13">
              <a:extLst>
                <a:ext uri="{FF2B5EF4-FFF2-40B4-BE49-F238E27FC236}">
                  <a16:creationId xmlns:a16="http://schemas.microsoft.com/office/drawing/2014/main" id="{0E676F2F-82FB-93F7-D33F-A32C80E2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00" y="1683291"/>
              <a:ext cx="1381374" cy="1381758"/>
            </a:xfrm>
            <a:custGeom>
              <a:avLst/>
              <a:gdLst>
                <a:gd name="T0" fmla="*/ 690687 w 1381374"/>
                <a:gd name="T1" fmla="*/ 0 h 1381758"/>
                <a:gd name="T2" fmla="*/ 1381374 w 1381374"/>
                <a:gd name="T3" fmla="*/ 690879 h 1381758"/>
                <a:gd name="T4" fmla="*/ 690687 w 1381374"/>
                <a:gd name="T5" fmla="*/ 1381758 h 1381758"/>
                <a:gd name="T6" fmla="*/ 0 w 1381374"/>
                <a:gd name="T7" fmla="*/ 690879 h 1381758"/>
                <a:gd name="T8" fmla="*/ 202298 w 1381374"/>
                <a:gd name="T9" fmla="*/ 202354 h 1381758"/>
                <a:gd name="T10" fmla="*/ 202298 w 1381374"/>
                <a:gd name="T11" fmla="*/ 1179404 h 1381758"/>
                <a:gd name="T12" fmla="*/ 1179076 w 1381374"/>
                <a:gd name="T13" fmla="*/ 1179404 h 1381758"/>
                <a:gd name="T14" fmla="*/ 1179076 w 1381374"/>
                <a:gd name="T15" fmla="*/ 202354 h 138175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02298 w 1381374"/>
                <a:gd name="T25" fmla="*/ 202354 h 1381758"/>
                <a:gd name="T26" fmla="*/ 1179076 w 1381374"/>
                <a:gd name="T27" fmla="*/ 1179404 h 13817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1374" h="1381758">
                  <a:moveTo>
                    <a:pt x="0" y="690879"/>
                  </a:moveTo>
                  <a:lnTo>
                    <a:pt x="0" y="690878"/>
                  </a:lnTo>
                  <a:cubicBezTo>
                    <a:pt x="0" y="1072440"/>
                    <a:pt x="309231" y="1381758"/>
                    <a:pt x="690687" y="1381758"/>
                  </a:cubicBezTo>
                  <a:cubicBezTo>
                    <a:pt x="1072142" y="1381758"/>
                    <a:pt x="1381374" y="1072440"/>
                    <a:pt x="1381374" y="690879"/>
                  </a:cubicBezTo>
                  <a:cubicBezTo>
                    <a:pt x="1381374" y="309317"/>
                    <a:pt x="1072142" y="0"/>
                    <a:pt x="690687" y="0"/>
                  </a:cubicBezTo>
                  <a:cubicBezTo>
                    <a:pt x="309231" y="-1"/>
                    <a:pt x="0" y="309317"/>
                    <a:pt x="0" y="690878"/>
                  </a:cubicBezTo>
                  <a:lnTo>
                    <a:pt x="0" y="690879"/>
                  </a:lnTo>
                  <a:close/>
                </a:path>
              </a:pathLst>
            </a:custGeom>
            <a:solidFill>
              <a:srgbClr val="FFE2BC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>
                  <a:solidFill>
                    <a:srgbClr val="2F5597"/>
                  </a:solidFill>
                </a:rPr>
                <a:t>Nutrition</a:t>
              </a:r>
            </a:p>
          </p:txBody>
        </p:sp>
        <p:sp>
          <p:nvSpPr>
            <p:cNvPr id="33817" name="Freeform: Shape 14">
              <a:extLst>
                <a:ext uri="{FF2B5EF4-FFF2-40B4-BE49-F238E27FC236}">
                  <a16:creationId xmlns:a16="http://schemas.microsoft.com/office/drawing/2014/main" id="{0D7A79A7-3682-9ED6-9DDF-D6469D819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692" y="1705511"/>
              <a:ext cx="1849026" cy="1337328"/>
            </a:xfrm>
            <a:custGeom>
              <a:avLst/>
              <a:gdLst>
                <a:gd name="T0" fmla="*/ 924515 w 1849022"/>
                <a:gd name="T1" fmla="*/ 0 h 1337327"/>
                <a:gd name="T2" fmla="*/ 1849030 w 1849022"/>
                <a:gd name="T3" fmla="*/ 668665 h 1337327"/>
                <a:gd name="T4" fmla="*/ 924515 w 1849022"/>
                <a:gd name="T5" fmla="*/ 1337329 h 1337327"/>
                <a:gd name="T6" fmla="*/ 0 w 1849022"/>
                <a:gd name="T7" fmla="*/ 668665 h 1337327"/>
                <a:gd name="T8" fmla="*/ 0 w 1849022"/>
                <a:gd name="T9" fmla="*/ 0 h 1337327"/>
                <a:gd name="T10" fmla="*/ 1849030 w 1849022"/>
                <a:gd name="T11" fmla="*/ 0 h 1337327"/>
                <a:gd name="T12" fmla="*/ 1849030 w 1849022"/>
                <a:gd name="T13" fmla="*/ 1337329 h 1337327"/>
                <a:gd name="T14" fmla="*/ 0 w 1849022"/>
                <a:gd name="T15" fmla="*/ 1337329 h 1337327"/>
                <a:gd name="T16" fmla="*/ 0 w 1849022"/>
                <a:gd name="T17" fmla="*/ 0 h 133732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49022"/>
                <a:gd name="T28" fmla="*/ 0 h 1337327"/>
                <a:gd name="T29" fmla="*/ 1849022 w 1849022"/>
                <a:gd name="T30" fmla="*/ 1337327 h 13373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49022" h="1337327">
                  <a:moveTo>
                    <a:pt x="0" y="0"/>
                  </a:moveTo>
                  <a:lnTo>
                    <a:pt x="1849022" y="0"/>
                  </a:lnTo>
                  <a:lnTo>
                    <a:pt x="1849022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74925" tIns="74925" rIns="74925" bIns="74925" anchor="ctr"/>
            <a:lstStyle/>
            <a:p>
              <a:endParaRPr lang="en-US"/>
            </a:p>
          </p:txBody>
        </p:sp>
        <p:sp>
          <p:nvSpPr>
            <p:cNvPr id="33818" name="Freeform: Shape 15">
              <a:extLst>
                <a:ext uri="{FF2B5EF4-FFF2-40B4-BE49-F238E27FC236}">
                  <a16:creationId xmlns:a16="http://schemas.microsoft.com/office/drawing/2014/main" id="{D310420D-1CE2-EC8B-80E4-15817A9A2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862" y="3266355"/>
              <a:ext cx="1381374" cy="1381758"/>
            </a:xfrm>
            <a:custGeom>
              <a:avLst/>
              <a:gdLst>
                <a:gd name="T0" fmla="*/ 690687 w 1381374"/>
                <a:gd name="T1" fmla="*/ 0 h 1381758"/>
                <a:gd name="T2" fmla="*/ 1381374 w 1381374"/>
                <a:gd name="T3" fmla="*/ 690879 h 1381758"/>
                <a:gd name="T4" fmla="*/ 690687 w 1381374"/>
                <a:gd name="T5" fmla="*/ 1381758 h 1381758"/>
                <a:gd name="T6" fmla="*/ 0 w 1381374"/>
                <a:gd name="T7" fmla="*/ 690879 h 1381758"/>
                <a:gd name="T8" fmla="*/ 202298 w 1381374"/>
                <a:gd name="T9" fmla="*/ 202354 h 1381758"/>
                <a:gd name="T10" fmla="*/ 202298 w 1381374"/>
                <a:gd name="T11" fmla="*/ 1179404 h 1381758"/>
                <a:gd name="T12" fmla="*/ 1179076 w 1381374"/>
                <a:gd name="T13" fmla="*/ 1179404 h 1381758"/>
                <a:gd name="T14" fmla="*/ 1179076 w 1381374"/>
                <a:gd name="T15" fmla="*/ 202354 h 138175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02298 w 1381374"/>
                <a:gd name="T25" fmla="*/ 202354 h 1381758"/>
                <a:gd name="T26" fmla="*/ 1179076 w 1381374"/>
                <a:gd name="T27" fmla="*/ 1179404 h 13817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1374" h="1381758">
                  <a:moveTo>
                    <a:pt x="0" y="690879"/>
                  </a:moveTo>
                  <a:lnTo>
                    <a:pt x="0" y="690878"/>
                  </a:lnTo>
                  <a:cubicBezTo>
                    <a:pt x="0" y="1072440"/>
                    <a:pt x="309231" y="1381758"/>
                    <a:pt x="690687" y="1381758"/>
                  </a:cubicBezTo>
                  <a:cubicBezTo>
                    <a:pt x="1072142" y="1381758"/>
                    <a:pt x="1381374" y="1072440"/>
                    <a:pt x="1381374" y="690879"/>
                  </a:cubicBezTo>
                  <a:cubicBezTo>
                    <a:pt x="1381374" y="309317"/>
                    <a:pt x="1072142" y="0"/>
                    <a:pt x="690687" y="0"/>
                  </a:cubicBezTo>
                  <a:cubicBezTo>
                    <a:pt x="309231" y="-1"/>
                    <a:pt x="0" y="309317"/>
                    <a:pt x="0" y="690878"/>
                  </a:cubicBezTo>
                  <a:lnTo>
                    <a:pt x="0" y="690879"/>
                  </a:lnTo>
                  <a:close/>
                </a:path>
              </a:pathLst>
            </a:custGeom>
            <a:solidFill>
              <a:srgbClr val="BFF6C3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>
                  <a:solidFill>
                    <a:srgbClr val="2F5597"/>
                  </a:solidFill>
                </a:rPr>
                <a:t>Physical exercise</a:t>
              </a:r>
            </a:p>
          </p:txBody>
        </p:sp>
        <p:sp>
          <p:nvSpPr>
            <p:cNvPr id="33819" name="Freeform: Shape 16">
              <a:extLst>
                <a:ext uri="{FF2B5EF4-FFF2-40B4-BE49-F238E27FC236}">
                  <a16:creationId xmlns:a16="http://schemas.microsoft.com/office/drawing/2014/main" id="{266B46D0-DE46-5B54-8EBE-774B62602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84" y="3274759"/>
              <a:ext cx="1849026" cy="1337328"/>
            </a:xfrm>
            <a:custGeom>
              <a:avLst/>
              <a:gdLst>
                <a:gd name="T0" fmla="*/ 924515 w 1849022"/>
                <a:gd name="T1" fmla="*/ 0 h 1337327"/>
                <a:gd name="T2" fmla="*/ 1849030 w 1849022"/>
                <a:gd name="T3" fmla="*/ 668665 h 1337327"/>
                <a:gd name="T4" fmla="*/ 924515 w 1849022"/>
                <a:gd name="T5" fmla="*/ 1337329 h 1337327"/>
                <a:gd name="T6" fmla="*/ 0 w 1849022"/>
                <a:gd name="T7" fmla="*/ 668665 h 1337327"/>
                <a:gd name="T8" fmla="*/ 0 w 1849022"/>
                <a:gd name="T9" fmla="*/ 0 h 1337327"/>
                <a:gd name="T10" fmla="*/ 1849030 w 1849022"/>
                <a:gd name="T11" fmla="*/ 0 h 1337327"/>
                <a:gd name="T12" fmla="*/ 1849030 w 1849022"/>
                <a:gd name="T13" fmla="*/ 1337329 h 1337327"/>
                <a:gd name="T14" fmla="*/ 0 w 1849022"/>
                <a:gd name="T15" fmla="*/ 1337329 h 1337327"/>
                <a:gd name="T16" fmla="*/ 0 w 1849022"/>
                <a:gd name="T17" fmla="*/ 0 h 133732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49022"/>
                <a:gd name="T28" fmla="*/ 0 h 1337327"/>
                <a:gd name="T29" fmla="*/ 1849022 w 1849022"/>
                <a:gd name="T30" fmla="*/ 1337327 h 13373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49022" h="1337327">
                  <a:moveTo>
                    <a:pt x="0" y="0"/>
                  </a:moveTo>
                  <a:lnTo>
                    <a:pt x="1849022" y="0"/>
                  </a:lnTo>
                  <a:lnTo>
                    <a:pt x="1849022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74925" tIns="74925" rIns="74925" bIns="74925" anchor="ctr"/>
            <a:lstStyle/>
            <a:p>
              <a:endParaRPr lang="en-US"/>
            </a:p>
          </p:txBody>
        </p:sp>
        <p:sp>
          <p:nvSpPr>
            <p:cNvPr id="33820" name="Freeform: Shape 17">
              <a:extLst>
                <a:ext uri="{FF2B5EF4-FFF2-40B4-BE49-F238E27FC236}">
                  <a16:creationId xmlns:a16="http://schemas.microsoft.com/office/drawing/2014/main" id="{ECC556F9-C195-13DA-69D0-E893782F8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00" y="4849419"/>
              <a:ext cx="1381374" cy="1381758"/>
            </a:xfrm>
            <a:custGeom>
              <a:avLst/>
              <a:gdLst>
                <a:gd name="T0" fmla="*/ 690687 w 1381374"/>
                <a:gd name="T1" fmla="*/ 0 h 1381758"/>
                <a:gd name="T2" fmla="*/ 1381374 w 1381374"/>
                <a:gd name="T3" fmla="*/ 690879 h 1381758"/>
                <a:gd name="T4" fmla="*/ 690687 w 1381374"/>
                <a:gd name="T5" fmla="*/ 1381758 h 1381758"/>
                <a:gd name="T6" fmla="*/ 0 w 1381374"/>
                <a:gd name="T7" fmla="*/ 690879 h 1381758"/>
                <a:gd name="T8" fmla="*/ 202298 w 1381374"/>
                <a:gd name="T9" fmla="*/ 202354 h 1381758"/>
                <a:gd name="T10" fmla="*/ 202298 w 1381374"/>
                <a:gd name="T11" fmla="*/ 1179404 h 1381758"/>
                <a:gd name="T12" fmla="*/ 1179076 w 1381374"/>
                <a:gd name="T13" fmla="*/ 1179404 h 1381758"/>
                <a:gd name="T14" fmla="*/ 1179076 w 1381374"/>
                <a:gd name="T15" fmla="*/ 202354 h 138175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02298 w 1381374"/>
                <a:gd name="T25" fmla="*/ 202354 h 1381758"/>
                <a:gd name="T26" fmla="*/ 1179076 w 1381374"/>
                <a:gd name="T27" fmla="*/ 1179404 h 13817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1374" h="1381758">
                  <a:moveTo>
                    <a:pt x="0" y="690879"/>
                  </a:moveTo>
                  <a:lnTo>
                    <a:pt x="0" y="690878"/>
                  </a:lnTo>
                  <a:cubicBezTo>
                    <a:pt x="0" y="1072440"/>
                    <a:pt x="309231" y="1381758"/>
                    <a:pt x="690687" y="1381758"/>
                  </a:cubicBezTo>
                  <a:cubicBezTo>
                    <a:pt x="1072142" y="1381758"/>
                    <a:pt x="1381374" y="1072440"/>
                    <a:pt x="1381374" y="690879"/>
                  </a:cubicBezTo>
                  <a:cubicBezTo>
                    <a:pt x="1381374" y="309317"/>
                    <a:pt x="1072142" y="0"/>
                    <a:pt x="690687" y="0"/>
                  </a:cubicBezTo>
                  <a:cubicBezTo>
                    <a:pt x="309231" y="-1"/>
                    <a:pt x="0" y="309317"/>
                    <a:pt x="0" y="690878"/>
                  </a:cubicBezTo>
                  <a:lnTo>
                    <a:pt x="0" y="690879"/>
                  </a:lnTo>
                  <a:close/>
                </a:path>
              </a:pathLst>
            </a:custGeom>
            <a:solidFill>
              <a:srgbClr val="C4D5EB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>
                  <a:solidFill>
                    <a:srgbClr val="2F5597"/>
                  </a:solidFill>
                </a:rPr>
                <a:t>Stress</a:t>
              </a:r>
              <a:r>
                <a:rPr lang="en-US" altLang="en-US" sz="1400" b="1">
                  <a:solidFill>
                    <a:srgbClr val="2F5597"/>
                  </a:solidFill>
                </a:rPr>
                <a:t> management</a:t>
              </a:r>
            </a:p>
          </p:txBody>
        </p:sp>
        <p:sp>
          <p:nvSpPr>
            <p:cNvPr id="33821" name="Freeform: Shape 18">
              <a:extLst>
                <a:ext uri="{FF2B5EF4-FFF2-40B4-BE49-F238E27FC236}">
                  <a16:creationId xmlns:a16="http://schemas.microsoft.com/office/drawing/2014/main" id="{A6A62A71-C7F9-D2D6-AD52-B9EACCB2C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692" y="4877592"/>
              <a:ext cx="1849026" cy="1337328"/>
            </a:xfrm>
            <a:custGeom>
              <a:avLst/>
              <a:gdLst>
                <a:gd name="T0" fmla="*/ 924515 w 1849022"/>
                <a:gd name="T1" fmla="*/ 0 h 1337327"/>
                <a:gd name="T2" fmla="*/ 1849030 w 1849022"/>
                <a:gd name="T3" fmla="*/ 668665 h 1337327"/>
                <a:gd name="T4" fmla="*/ 924515 w 1849022"/>
                <a:gd name="T5" fmla="*/ 1337329 h 1337327"/>
                <a:gd name="T6" fmla="*/ 0 w 1849022"/>
                <a:gd name="T7" fmla="*/ 668665 h 1337327"/>
                <a:gd name="T8" fmla="*/ 0 w 1849022"/>
                <a:gd name="T9" fmla="*/ 0 h 1337327"/>
                <a:gd name="T10" fmla="*/ 1849030 w 1849022"/>
                <a:gd name="T11" fmla="*/ 0 h 1337327"/>
                <a:gd name="T12" fmla="*/ 1849030 w 1849022"/>
                <a:gd name="T13" fmla="*/ 1337329 h 1337327"/>
                <a:gd name="T14" fmla="*/ 0 w 1849022"/>
                <a:gd name="T15" fmla="*/ 1337329 h 1337327"/>
                <a:gd name="T16" fmla="*/ 0 w 1849022"/>
                <a:gd name="T17" fmla="*/ 0 h 133732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49022"/>
                <a:gd name="T28" fmla="*/ 0 h 1337327"/>
                <a:gd name="T29" fmla="*/ 1849022 w 1849022"/>
                <a:gd name="T30" fmla="*/ 1337327 h 13373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49022" h="1337327">
                  <a:moveTo>
                    <a:pt x="0" y="0"/>
                  </a:moveTo>
                  <a:lnTo>
                    <a:pt x="1849022" y="0"/>
                  </a:lnTo>
                  <a:lnTo>
                    <a:pt x="1849022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74925" tIns="74925" rIns="74925" bIns="74925" anchor="ctr"/>
            <a:lstStyle/>
            <a:p>
              <a:endParaRPr lang="en-US"/>
            </a:p>
          </p:txBody>
        </p:sp>
      </p:grpSp>
      <p:sp>
        <p:nvSpPr>
          <p:cNvPr id="33796" name="TextBox 20">
            <a:extLst>
              <a:ext uri="{FF2B5EF4-FFF2-40B4-BE49-F238E27FC236}">
                <a16:creationId xmlns:a16="http://schemas.microsoft.com/office/drawing/2014/main" id="{52DDF799-3400-5CF2-DA78-EE599944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3524250"/>
            <a:ext cx="3243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High Intensity Lifestyle Change</a:t>
            </a:r>
          </a:p>
        </p:txBody>
      </p:sp>
      <p:sp>
        <p:nvSpPr>
          <p:cNvPr id="33797" name="TextBox 21">
            <a:extLst>
              <a:ext uri="{FF2B5EF4-FFF2-40B4-BE49-F238E27FC236}">
                <a16:creationId xmlns:a16="http://schemas.microsoft.com/office/drawing/2014/main" id="{3997C57F-3298-6EF7-6C6E-3772D434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4202113"/>
            <a:ext cx="3741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Intensive Lifestyle Change Treatment</a:t>
            </a:r>
          </a:p>
        </p:txBody>
      </p:sp>
      <p:sp>
        <p:nvSpPr>
          <p:cNvPr id="33798" name="TextBox 22">
            <a:extLst>
              <a:ext uri="{FF2B5EF4-FFF2-40B4-BE49-F238E27FC236}">
                <a16:creationId xmlns:a16="http://schemas.microsoft.com/office/drawing/2014/main" id="{DFC49DED-F43B-AFAE-2C1A-944AAE8D0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3417888"/>
            <a:ext cx="2644775" cy="892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defTabSz="576263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114300" indent="-114300" defTabSz="57626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57626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57626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57626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576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576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576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576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800" dirty="0"/>
              <a:t>Gym indoor outdoor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800" dirty="0"/>
              <a:t>Water  gym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800" dirty="0"/>
              <a:t>Guided forest  walking </a:t>
            </a:r>
          </a:p>
        </p:txBody>
      </p:sp>
      <p:sp>
        <p:nvSpPr>
          <p:cNvPr id="33799" name="TextBox 23">
            <a:extLst>
              <a:ext uri="{FF2B5EF4-FFF2-40B4-BE49-F238E27FC236}">
                <a16:creationId xmlns:a16="http://schemas.microsoft.com/office/drawing/2014/main" id="{25EBCD6D-993C-ADC9-DED1-9AF3D1A4B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870075"/>
            <a:ext cx="2803525" cy="1416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576263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114300" indent="-114300" defTabSz="57626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57626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57626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57626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576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576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576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576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800" dirty="0"/>
              <a:t>Meals( 3 X day)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800" dirty="0"/>
              <a:t> Meal preparations(3):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800" dirty="0"/>
              <a:t>Vegetarian Scandinavian plant-based cuisine 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800" dirty="0"/>
              <a:t> Fodmap</a:t>
            </a:r>
          </a:p>
        </p:txBody>
      </p:sp>
      <p:sp>
        <p:nvSpPr>
          <p:cNvPr id="33800" name="TextBox 24">
            <a:extLst>
              <a:ext uri="{FF2B5EF4-FFF2-40B4-BE49-F238E27FC236}">
                <a16:creationId xmlns:a16="http://schemas.microsoft.com/office/drawing/2014/main" id="{8C70C5E4-B000-F8B0-FEBB-A0BB54823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1260475"/>
            <a:ext cx="2708275" cy="1822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defTabSz="4000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57150" indent="-57150" defTabSz="4000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4000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4000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4000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00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00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00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00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400" dirty="0"/>
              <a:t>Nutrition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400" dirty="0"/>
              <a:t>,stress, relaxing,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400" dirty="0"/>
              <a:t> physical exercise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400" dirty="0"/>
              <a:t>, mindfulness,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400" dirty="0"/>
              <a:t> diabetes ,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400" dirty="0"/>
              <a:t>lymphedema, 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400" dirty="0"/>
              <a:t>chronic pain,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Tx/>
              <a:buChar char="•"/>
            </a:pPr>
            <a:r>
              <a:rPr lang="en-US" altLang="en-US" sz="1400" dirty="0"/>
              <a:t> nicotine and alcohol control</a:t>
            </a:r>
            <a:endParaRPr lang="en-US" altLang="en-US" sz="1100" dirty="0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847FBDC9-6CFB-CA33-9D67-44FA90BA6866}"/>
              </a:ext>
            </a:extLst>
          </p:cNvPr>
          <p:cNvSpPr txBox="1"/>
          <p:nvPr/>
        </p:nvSpPr>
        <p:spPr>
          <a:xfrm>
            <a:off x="9377363" y="3408363"/>
            <a:ext cx="2708275" cy="1165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noFill/>
          </a:ln>
        </p:spPr>
        <p:txBody>
          <a:bodyPr>
            <a:spAutoFit/>
          </a:bodyPr>
          <a:lstStyle/>
          <a:p>
            <a:pPr marL="57150" lvl="1" indent="-57150" defTabSz="4000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Calibri"/>
              </a:rPr>
              <a:t>Diabetes</a:t>
            </a:r>
          </a:p>
          <a:p>
            <a:pPr marL="57150" lvl="1" indent="-57150" defTabSz="4000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Calibri"/>
              </a:rPr>
              <a:t>low FODMAP,</a:t>
            </a:r>
          </a:p>
          <a:p>
            <a:pPr marL="57150" lvl="1" indent="-57150" defTabSz="4000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Calibri"/>
              </a:rPr>
              <a:t> tobacco cessation (5)</a:t>
            </a:r>
          </a:p>
          <a:p>
            <a:pPr marL="57150" lvl="1" indent="-57150" defTabSz="4000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Calibri"/>
              </a:rPr>
              <a:t> Stress (6)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357E7EC7-24AC-6754-0485-852BCFDDB41B}"/>
              </a:ext>
            </a:extLst>
          </p:cNvPr>
          <p:cNvSpPr txBox="1"/>
          <p:nvPr/>
        </p:nvSpPr>
        <p:spPr>
          <a:xfrm>
            <a:off x="895350" y="200025"/>
            <a:ext cx="10274300" cy="817563"/>
          </a:xfrm>
          <a:prstGeom prst="rect">
            <a:avLst/>
          </a:prstGeom>
          <a:noFill/>
          <a:ln cap="flat">
            <a:noFill/>
          </a:ln>
        </p:spPr>
        <p:txBody>
          <a:bodyPr anchorCtr="1">
            <a:spAutoFit/>
          </a:bodyPr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>
                <a:solidFill>
                  <a:srgbClr val="00B0F0"/>
                </a:solidFill>
                <a:latin typeface="Calibri"/>
              </a:rPr>
              <a:t> </a:t>
            </a:r>
            <a:r>
              <a:rPr lang="en-US" sz="2800" kern="0">
                <a:solidFill>
                  <a:srgbClr val="0070C0"/>
                </a:solidFill>
                <a:latin typeface="Calibri"/>
              </a:rPr>
              <a:t>2023 September 11-October 7 </a:t>
            </a:r>
            <a:endParaRPr lang="en-US" sz="2000" kern="0">
              <a:solidFill>
                <a:srgbClr val="0070C0"/>
              </a:solidFill>
              <a:latin typeface="Calibri"/>
            </a:endParaRPr>
          </a:p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C000"/>
              </a:solidFill>
              <a:latin typeface="Calibri"/>
            </a:endParaRPr>
          </a:p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>
                <a:solidFill>
                  <a:srgbClr val="000000"/>
                </a:solidFill>
                <a:latin typeface="Calibri"/>
              </a:rPr>
              <a:t>2 different groups of patients (31-37 each )</a:t>
            </a:r>
          </a:p>
        </p:txBody>
      </p:sp>
      <p:pic>
        <p:nvPicPr>
          <p:cNvPr id="33803" name="Picture 27">
            <a:extLst>
              <a:ext uri="{FF2B5EF4-FFF2-40B4-BE49-F238E27FC236}">
                <a16:creationId xmlns:a16="http://schemas.microsoft.com/office/drawing/2014/main" id="{0679DDDD-3F78-3463-F297-D0ADEB1A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463" y="952500"/>
            <a:ext cx="9810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Oval 28">
            <a:extLst>
              <a:ext uri="{FF2B5EF4-FFF2-40B4-BE49-F238E27FC236}">
                <a16:creationId xmlns:a16="http://schemas.microsoft.com/office/drawing/2014/main" id="{7A716DEA-518C-3D33-E38A-D20A005AB1BB}"/>
              </a:ext>
            </a:extLst>
          </p:cNvPr>
          <p:cNvSpPr>
            <a:spLocks/>
          </p:cNvSpPr>
          <p:nvPr/>
        </p:nvSpPr>
        <p:spPr bwMode="auto">
          <a:xfrm>
            <a:off x="4292600" y="2400300"/>
            <a:ext cx="555625" cy="471488"/>
          </a:xfrm>
          <a:custGeom>
            <a:avLst/>
            <a:gdLst>
              <a:gd name="T0" fmla="*/ 277813 w 555836"/>
              <a:gd name="T1" fmla="*/ 0 h 471784"/>
              <a:gd name="T2" fmla="*/ 555625 w 555836"/>
              <a:gd name="T3" fmla="*/ 235744 h 471784"/>
              <a:gd name="T4" fmla="*/ 277813 w 555836"/>
              <a:gd name="T5" fmla="*/ 471488 h 471784"/>
              <a:gd name="T6" fmla="*/ 0 w 555836"/>
              <a:gd name="T7" fmla="*/ 235744 h 471784"/>
              <a:gd name="T8" fmla="*/ 81369 w 555836"/>
              <a:gd name="T9" fmla="*/ 69048 h 471784"/>
              <a:gd name="T10" fmla="*/ 81369 w 555836"/>
              <a:gd name="T11" fmla="*/ 402440 h 471784"/>
              <a:gd name="T12" fmla="*/ 474256 w 555836"/>
              <a:gd name="T13" fmla="*/ 402440 h 471784"/>
              <a:gd name="T14" fmla="*/ 474256 w 555836"/>
              <a:gd name="T15" fmla="*/ 69048 h 47178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1400 w 555836"/>
              <a:gd name="T25" fmla="*/ 69091 h 471784"/>
              <a:gd name="T26" fmla="*/ 474436 w 555836"/>
              <a:gd name="T27" fmla="*/ 402693 h 4717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5836" h="471784">
                <a:moveTo>
                  <a:pt x="0" y="235892"/>
                </a:moveTo>
                <a:lnTo>
                  <a:pt x="0" y="235891"/>
                </a:lnTo>
                <a:cubicBezTo>
                  <a:pt x="0" y="366171"/>
                  <a:pt x="124428" y="471784"/>
                  <a:pt x="277918" y="471784"/>
                </a:cubicBezTo>
                <a:cubicBezTo>
                  <a:pt x="431407" y="471784"/>
                  <a:pt x="555836" y="366171"/>
                  <a:pt x="555836" y="235892"/>
                </a:cubicBezTo>
                <a:cubicBezTo>
                  <a:pt x="555836" y="105612"/>
                  <a:pt x="431407" y="0"/>
                  <a:pt x="277918" y="0"/>
                </a:cubicBezTo>
                <a:cubicBezTo>
                  <a:pt x="124428" y="-1"/>
                  <a:pt x="0" y="105612"/>
                  <a:pt x="0" y="235891"/>
                </a:cubicBezTo>
                <a:lnTo>
                  <a:pt x="0" y="235892"/>
                </a:lnTo>
                <a:close/>
              </a:path>
            </a:pathLst>
          </a:custGeom>
          <a:solidFill>
            <a:srgbClr val="FFE699"/>
          </a:solidFill>
          <a:ln w="12701">
            <a:solidFill>
              <a:srgbClr val="172C5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33</a:t>
            </a:r>
          </a:p>
        </p:txBody>
      </p:sp>
      <p:sp>
        <p:nvSpPr>
          <p:cNvPr id="33805" name="Oval 29">
            <a:extLst>
              <a:ext uri="{FF2B5EF4-FFF2-40B4-BE49-F238E27FC236}">
                <a16:creationId xmlns:a16="http://schemas.microsoft.com/office/drawing/2014/main" id="{70FB5432-3AA9-F8A9-C6C4-D25C4AD8A2CE}"/>
              </a:ext>
            </a:extLst>
          </p:cNvPr>
          <p:cNvSpPr>
            <a:spLocks/>
          </p:cNvSpPr>
          <p:nvPr/>
        </p:nvSpPr>
        <p:spPr bwMode="auto">
          <a:xfrm>
            <a:off x="3971925" y="3752850"/>
            <a:ext cx="557213" cy="471488"/>
          </a:xfrm>
          <a:custGeom>
            <a:avLst/>
            <a:gdLst>
              <a:gd name="T0" fmla="*/ 278607 w 555836"/>
              <a:gd name="T1" fmla="*/ 0 h 471784"/>
              <a:gd name="T2" fmla="*/ 557213 w 555836"/>
              <a:gd name="T3" fmla="*/ 235744 h 471784"/>
              <a:gd name="T4" fmla="*/ 278607 w 555836"/>
              <a:gd name="T5" fmla="*/ 471488 h 471784"/>
              <a:gd name="T6" fmla="*/ 0 w 555836"/>
              <a:gd name="T7" fmla="*/ 235744 h 471784"/>
              <a:gd name="T8" fmla="*/ 81602 w 555836"/>
              <a:gd name="T9" fmla="*/ 69048 h 471784"/>
              <a:gd name="T10" fmla="*/ 81602 w 555836"/>
              <a:gd name="T11" fmla="*/ 402440 h 471784"/>
              <a:gd name="T12" fmla="*/ 475611 w 555836"/>
              <a:gd name="T13" fmla="*/ 402440 h 471784"/>
              <a:gd name="T14" fmla="*/ 475611 w 555836"/>
              <a:gd name="T15" fmla="*/ 69048 h 47178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1400 w 555836"/>
              <a:gd name="T25" fmla="*/ 69091 h 471784"/>
              <a:gd name="T26" fmla="*/ 474436 w 555836"/>
              <a:gd name="T27" fmla="*/ 402693 h 4717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5836" h="471784">
                <a:moveTo>
                  <a:pt x="0" y="235892"/>
                </a:moveTo>
                <a:lnTo>
                  <a:pt x="0" y="235891"/>
                </a:lnTo>
                <a:cubicBezTo>
                  <a:pt x="0" y="366171"/>
                  <a:pt x="124428" y="471784"/>
                  <a:pt x="277918" y="471784"/>
                </a:cubicBezTo>
                <a:cubicBezTo>
                  <a:pt x="431407" y="471784"/>
                  <a:pt x="555836" y="366171"/>
                  <a:pt x="555836" y="235892"/>
                </a:cubicBezTo>
                <a:cubicBezTo>
                  <a:pt x="555836" y="105612"/>
                  <a:pt x="431407" y="0"/>
                  <a:pt x="277918" y="0"/>
                </a:cubicBezTo>
                <a:cubicBezTo>
                  <a:pt x="124428" y="-1"/>
                  <a:pt x="0" y="105612"/>
                  <a:pt x="0" y="235891"/>
                </a:cubicBezTo>
                <a:lnTo>
                  <a:pt x="0" y="235892"/>
                </a:lnTo>
                <a:close/>
              </a:path>
            </a:pathLst>
          </a:custGeom>
          <a:solidFill>
            <a:srgbClr val="FFE699"/>
          </a:solidFill>
          <a:ln w="12701">
            <a:solidFill>
              <a:srgbClr val="172C5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30</a:t>
            </a:r>
          </a:p>
        </p:txBody>
      </p:sp>
      <p:sp>
        <p:nvSpPr>
          <p:cNvPr id="33806" name="Oval 30">
            <a:extLst>
              <a:ext uri="{FF2B5EF4-FFF2-40B4-BE49-F238E27FC236}">
                <a16:creationId xmlns:a16="http://schemas.microsoft.com/office/drawing/2014/main" id="{C4B549A0-144F-EDFA-6BCB-AEA9A7945783}"/>
              </a:ext>
            </a:extLst>
          </p:cNvPr>
          <p:cNvSpPr>
            <a:spLocks/>
          </p:cNvSpPr>
          <p:nvPr/>
        </p:nvSpPr>
        <p:spPr bwMode="auto">
          <a:xfrm>
            <a:off x="4297363" y="4906963"/>
            <a:ext cx="555625" cy="471487"/>
          </a:xfrm>
          <a:custGeom>
            <a:avLst/>
            <a:gdLst>
              <a:gd name="T0" fmla="*/ 277813 w 555836"/>
              <a:gd name="T1" fmla="*/ 0 h 471784"/>
              <a:gd name="T2" fmla="*/ 555625 w 555836"/>
              <a:gd name="T3" fmla="*/ 235744 h 471784"/>
              <a:gd name="T4" fmla="*/ 277813 w 555836"/>
              <a:gd name="T5" fmla="*/ 471487 h 471784"/>
              <a:gd name="T6" fmla="*/ 0 w 555836"/>
              <a:gd name="T7" fmla="*/ 235744 h 471784"/>
              <a:gd name="T8" fmla="*/ 81369 w 555836"/>
              <a:gd name="T9" fmla="*/ 69048 h 471784"/>
              <a:gd name="T10" fmla="*/ 81369 w 555836"/>
              <a:gd name="T11" fmla="*/ 402439 h 471784"/>
              <a:gd name="T12" fmla="*/ 474256 w 555836"/>
              <a:gd name="T13" fmla="*/ 402439 h 471784"/>
              <a:gd name="T14" fmla="*/ 474256 w 555836"/>
              <a:gd name="T15" fmla="*/ 69048 h 47178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1400 w 555836"/>
              <a:gd name="T25" fmla="*/ 69091 h 471784"/>
              <a:gd name="T26" fmla="*/ 474436 w 555836"/>
              <a:gd name="T27" fmla="*/ 402693 h 4717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5836" h="471784">
                <a:moveTo>
                  <a:pt x="0" y="235892"/>
                </a:moveTo>
                <a:lnTo>
                  <a:pt x="0" y="235891"/>
                </a:lnTo>
                <a:cubicBezTo>
                  <a:pt x="0" y="366171"/>
                  <a:pt x="124428" y="471784"/>
                  <a:pt x="277918" y="471784"/>
                </a:cubicBezTo>
                <a:cubicBezTo>
                  <a:pt x="431407" y="471784"/>
                  <a:pt x="555836" y="366171"/>
                  <a:pt x="555836" y="235892"/>
                </a:cubicBezTo>
                <a:cubicBezTo>
                  <a:pt x="555836" y="105612"/>
                  <a:pt x="431407" y="0"/>
                  <a:pt x="277918" y="0"/>
                </a:cubicBezTo>
                <a:cubicBezTo>
                  <a:pt x="124428" y="-1"/>
                  <a:pt x="0" y="105612"/>
                  <a:pt x="0" y="235891"/>
                </a:cubicBezTo>
                <a:lnTo>
                  <a:pt x="0" y="235892"/>
                </a:lnTo>
                <a:close/>
              </a:path>
            </a:pathLst>
          </a:custGeom>
          <a:solidFill>
            <a:srgbClr val="FFE699"/>
          </a:solidFill>
          <a:ln w="12701">
            <a:solidFill>
              <a:srgbClr val="172C5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19</a:t>
            </a:r>
          </a:p>
        </p:txBody>
      </p:sp>
      <p:sp>
        <p:nvSpPr>
          <p:cNvPr id="33807" name="Oval 31">
            <a:extLst>
              <a:ext uri="{FF2B5EF4-FFF2-40B4-BE49-F238E27FC236}">
                <a16:creationId xmlns:a16="http://schemas.microsoft.com/office/drawing/2014/main" id="{BF9A2187-5B8C-6F16-94BD-018F21FB855C}"/>
              </a:ext>
            </a:extLst>
          </p:cNvPr>
          <p:cNvSpPr>
            <a:spLocks/>
          </p:cNvSpPr>
          <p:nvPr/>
        </p:nvSpPr>
        <p:spPr bwMode="auto">
          <a:xfrm>
            <a:off x="6986588" y="2287588"/>
            <a:ext cx="555625" cy="473075"/>
          </a:xfrm>
          <a:custGeom>
            <a:avLst/>
            <a:gdLst>
              <a:gd name="T0" fmla="*/ 277813 w 555836"/>
              <a:gd name="T1" fmla="*/ 0 h 471784"/>
              <a:gd name="T2" fmla="*/ 555625 w 555836"/>
              <a:gd name="T3" fmla="*/ 236538 h 471784"/>
              <a:gd name="T4" fmla="*/ 277813 w 555836"/>
              <a:gd name="T5" fmla="*/ 473075 h 471784"/>
              <a:gd name="T6" fmla="*/ 0 w 555836"/>
              <a:gd name="T7" fmla="*/ 236538 h 471784"/>
              <a:gd name="T8" fmla="*/ 81369 w 555836"/>
              <a:gd name="T9" fmla="*/ 69280 h 471784"/>
              <a:gd name="T10" fmla="*/ 81369 w 555836"/>
              <a:gd name="T11" fmla="*/ 403795 h 471784"/>
              <a:gd name="T12" fmla="*/ 474256 w 555836"/>
              <a:gd name="T13" fmla="*/ 403795 h 471784"/>
              <a:gd name="T14" fmla="*/ 474256 w 555836"/>
              <a:gd name="T15" fmla="*/ 69280 h 47178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1400 w 555836"/>
              <a:gd name="T25" fmla="*/ 69091 h 471784"/>
              <a:gd name="T26" fmla="*/ 474436 w 555836"/>
              <a:gd name="T27" fmla="*/ 402693 h 4717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5836" h="471784">
                <a:moveTo>
                  <a:pt x="0" y="235892"/>
                </a:moveTo>
                <a:lnTo>
                  <a:pt x="0" y="235891"/>
                </a:lnTo>
                <a:cubicBezTo>
                  <a:pt x="0" y="366171"/>
                  <a:pt x="124428" y="471784"/>
                  <a:pt x="277918" y="471784"/>
                </a:cubicBezTo>
                <a:cubicBezTo>
                  <a:pt x="431407" y="471784"/>
                  <a:pt x="555836" y="366171"/>
                  <a:pt x="555836" y="235892"/>
                </a:cubicBezTo>
                <a:cubicBezTo>
                  <a:pt x="555836" y="105612"/>
                  <a:pt x="431407" y="0"/>
                  <a:pt x="277918" y="0"/>
                </a:cubicBezTo>
                <a:cubicBezTo>
                  <a:pt x="124428" y="-1"/>
                  <a:pt x="0" y="105612"/>
                  <a:pt x="0" y="235891"/>
                </a:cubicBezTo>
                <a:lnTo>
                  <a:pt x="0" y="235892"/>
                </a:lnTo>
                <a:close/>
              </a:path>
            </a:pathLst>
          </a:custGeom>
          <a:solidFill>
            <a:srgbClr val="FFE699"/>
          </a:solidFill>
          <a:ln w="12701">
            <a:solidFill>
              <a:srgbClr val="172C5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14</a:t>
            </a:r>
          </a:p>
        </p:txBody>
      </p:sp>
      <p:sp>
        <p:nvSpPr>
          <p:cNvPr id="33808" name="Oval 32">
            <a:extLst>
              <a:ext uri="{FF2B5EF4-FFF2-40B4-BE49-F238E27FC236}">
                <a16:creationId xmlns:a16="http://schemas.microsoft.com/office/drawing/2014/main" id="{D7261C9A-F51C-DED5-3C99-3D47364A80A4}"/>
              </a:ext>
            </a:extLst>
          </p:cNvPr>
          <p:cNvSpPr>
            <a:spLocks/>
          </p:cNvSpPr>
          <p:nvPr/>
        </p:nvSpPr>
        <p:spPr bwMode="auto">
          <a:xfrm>
            <a:off x="7451725" y="3622675"/>
            <a:ext cx="555625" cy="471488"/>
          </a:xfrm>
          <a:custGeom>
            <a:avLst/>
            <a:gdLst>
              <a:gd name="T0" fmla="*/ 277813 w 555836"/>
              <a:gd name="T1" fmla="*/ 0 h 471784"/>
              <a:gd name="T2" fmla="*/ 555625 w 555836"/>
              <a:gd name="T3" fmla="*/ 235744 h 471784"/>
              <a:gd name="T4" fmla="*/ 277813 w 555836"/>
              <a:gd name="T5" fmla="*/ 471488 h 471784"/>
              <a:gd name="T6" fmla="*/ 0 w 555836"/>
              <a:gd name="T7" fmla="*/ 235744 h 471784"/>
              <a:gd name="T8" fmla="*/ 81369 w 555836"/>
              <a:gd name="T9" fmla="*/ 69048 h 471784"/>
              <a:gd name="T10" fmla="*/ 81369 w 555836"/>
              <a:gd name="T11" fmla="*/ 402440 h 471784"/>
              <a:gd name="T12" fmla="*/ 474256 w 555836"/>
              <a:gd name="T13" fmla="*/ 402440 h 471784"/>
              <a:gd name="T14" fmla="*/ 474256 w 555836"/>
              <a:gd name="T15" fmla="*/ 69048 h 47178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1400 w 555836"/>
              <a:gd name="T25" fmla="*/ 69091 h 471784"/>
              <a:gd name="T26" fmla="*/ 474436 w 555836"/>
              <a:gd name="T27" fmla="*/ 402693 h 4717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5836" h="471784">
                <a:moveTo>
                  <a:pt x="0" y="235892"/>
                </a:moveTo>
                <a:lnTo>
                  <a:pt x="0" y="235891"/>
                </a:lnTo>
                <a:cubicBezTo>
                  <a:pt x="0" y="366171"/>
                  <a:pt x="124428" y="471784"/>
                  <a:pt x="277918" y="471784"/>
                </a:cubicBezTo>
                <a:cubicBezTo>
                  <a:pt x="431407" y="471784"/>
                  <a:pt x="555836" y="366171"/>
                  <a:pt x="555836" y="235892"/>
                </a:cubicBezTo>
                <a:cubicBezTo>
                  <a:pt x="555836" y="105612"/>
                  <a:pt x="431407" y="0"/>
                  <a:pt x="277918" y="0"/>
                </a:cubicBezTo>
                <a:cubicBezTo>
                  <a:pt x="124428" y="-1"/>
                  <a:pt x="0" y="105612"/>
                  <a:pt x="0" y="235891"/>
                </a:cubicBezTo>
                <a:lnTo>
                  <a:pt x="0" y="235892"/>
                </a:lnTo>
                <a:close/>
              </a:path>
            </a:pathLst>
          </a:custGeom>
          <a:solidFill>
            <a:srgbClr val="FFE699"/>
          </a:solidFill>
          <a:ln w="12701">
            <a:solidFill>
              <a:srgbClr val="172C5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13</a:t>
            </a:r>
          </a:p>
        </p:txBody>
      </p:sp>
      <p:sp>
        <p:nvSpPr>
          <p:cNvPr id="33809" name="Oval 33">
            <a:extLst>
              <a:ext uri="{FF2B5EF4-FFF2-40B4-BE49-F238E27FC236}">
                <a16:creationId xmlns:a16="http://schemas.microsoft.com/office/drawing/2014/main" id="{2AEFBFB4-629C-2ED3-F15B-C8B795FA96FF}"/>
              </a:ext>
            </a:extLst>
          </p:cNvPr>
          <p:cNvSpPr>
            <a:spLocks/>
          </p:cNvSpPr>
          <p:nvPr/>
        </p:nvSpPr>
        <p:spPr bwMode="auto">
          <a:xfrm>
            <a:off x="6997700" y="4824413"/>
            <a:ext cx="555625" cy="471487"/>
          </a:xfrm>
          <a:custGeom>
            <a:avLst/>
            <a:gdLst>
              <a:gd name="T0" fmla="*/ 277813 w 555836"/>
              <a:gd name="T1" fmla="*/ 0 h 471784"/>
              <a:gd name="T2" fmla="*/ 555625 w 555836"/>
              <a:gd name="T3" fmla="*/ 235744 h 471784"/>
              <a:gd name="T4" fmla="*/ 277813 w 555836"/>
              <a:gd name="T5" fmla="*/ 471487 h 471784"/>
              <a:gd name="T6" fmla="*/ 0 w 555836"/>
              <a:gd name="T7" fmla="*/ 235744 h 471784"/>
              <a:gd name="T8" fmla="*/ 81369 w 555836"/>
              <a:gd name="T9" fmla="*/ 69048 h 471784"/>
              <a:gd name="T10" fmla="*/ 81369 w 555836"/>
              <a:gd name="T11" fmla="*/ 402439 h 471784"/>
              <a:gd name="T12" fmla="*/ 474256 w 555836"/>
              <a:gd name="T13" fmla="*/ 402439 h 471784"/>
              <a:gd name="T14" fmla="*/ 474256 w 555836"/>
              <a:gd name="T15" fmla="*/ 69048 h 47178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1400 w 555836"/>
              <a:gd name="T25" fmla="*/ 69091 h 471784"/>
              <a:gd name="T26" fmla="*/ 474436 w 555836"/>
              <a:gd name="T27" fmla="*/ 402693 h 4717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5836" h="471784">
                <a:moveTo>
                  <a:pt x="0" y="235892"/>
                </a:moveTo>
                <a:lnTo>
                  <a:pt x="0" y="235891"/>
                </a:lnTo>
                <a:cubicBezTo>
                  <a:pt x="0" y="366171"/>
                  <a:pt x="124428" y="471784"/>
                  <a:pt x="277918" y="471784"/>
                </a:cubicBezTo>
                <a:cubicBezTo>
                  <a:pt x="431407" y="471784"/>
                  <a:pt x="555836" y="366171"/>
                  <a:pt x="555836" y="235892"/>
                </a:cubicBezTo>
                <a:cubicBezTo>
                  <a:pt x="555836" y="105612"/>
                  <a:pt x="431407" y="0"/>
                  <a:pt x="277918" y="0"/>
                </a:cubicBezTo>
                <a:cubicBezTo>
                  <a:pt x="124428" y="-1"/>
                  <a:pt x="0" y="105612"/>
                  <a:pt x="0" y="235891"/>
                </a:cubicBezTo>
                <a:lnTo>
                  <a:pt x="0" y="235892"/>
                </a:lnTo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172C51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33810" name="TextBox 34">
            <a:extLst>
              <a:ext uri="{FF2B5EF4-FFF2-40B4-BE49-F238E27FC236}">
                <a16:creationId xmlns:a16="http://schemas.microsoft.com/office/drawing/2014/main" id="{06F709B2-9281-C625-E529-A2840E05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5737225"/>
            <a:ext cx="214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1 basic week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1 SK course week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2 Emersion weeks</a:t>
            </a:r>
          </a:p>
        </p:txBody>
      </p:sp>
      <p:sp>
        <p:nvSpPr>
          <p:cNvPr id="33811" name="TextBox 35">
            <a:extLst>
              <a:ext uri="{FF2B5EF4-FFF2-40B4-BE49-F238E27FC236}">
                <a16:creationId xmlns:a16="http://schemas.microsoft.com/office/drawing/2014/main" id="{68832A48-F2A2-C4AC-1E87-B556BC9E3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563" y="4876800"/>
            <a:ext cx="2420937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dirty="0"/>
              <a:t>SK course= 5day training course in LSM for doctors in Swedish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dirty="0"/>
              <a:t>LSM &amp; Community= health promotion weekend open for community</a:t>
            </a:r>
          </a:p>
        </p:txBody>
      </p:sp>
      <p:sp>
        <p:nvSpPr>
          <p:cNvPr id="33812" name="Oval 36">
            <a:extLst>
              <a:ext uri="{FF2B5EF4-FFF2-40B4-BE49-F238E27FC236}">
                <a16:creationId xmlns:a16="http://schemas.microsoft.com/office/drawing/2014/main" id="{1FA7F34F-D565-C53D-699B-6F10FDAA0961}"/>
              </a:ext>
            </a:extLst>
          </p:cNvPr>
          <p:cNvSpPr>
            <a:spLocks/>
          </p:cNvSpPr>
          <p:nvPr/>
        </p:nvSpPr>
        <p:spPr bwMode="auto">
          <a:xfrm>
            <a:off x="5280025" y="2649538"/>
            <a:ext cx="1468438" cy="471487"/>
          </a:xfrm>
          <a:custGeom>
            <a:avLst/>
            <a:gdLst>
              <a:gd name="T0" fmla="*/ 734219 w 1468736"/>
              <a:gd name="T1" fmla="*/ 0 h 471784"/>
              <a:gd name="T2" fmla="*/ 1468438 w 1468736"/>
              <a:gd name="T3" fmla="*/ 235744 h 471784"/>
              <a:gd name="T4" fmla="*/ 734219 w 1468736"/>
              <a:gd name="T5" fmla="*/ 471487 h 471784"/>
              <a:gd name="T6" fmla="*/ 0 w 1468736"/>
              <a:gd name="T7" fmla="*/ 235744 h 471784"/>
              <a:gd name="T8" fmla="*/ 215047 w 1468736"/>
              <a:gd name="T9" fmla="*/ 69048 h 471784"/>
              <a:gd name="T10" fmla="*/ 215047 w 1468736"/>
              <a:gd name="T11" fmla="*/ 402439 h 471784"/>
              <a:gd name="T12" fmla="*/ 1253391 w 1468736"/>
              <a:gd name="T13" fmla="*/ 402439 h 471784"/>
              <a:gd name="T14" fmla="*/ 1253391 w 1468736"/>
              <a:gd name="T15" fmla="*/ 69048 h 47178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15091 w 1468736"/>
              <a:gd name="T25" fmla="*/ 69091 h 471784"/>
              <a:gd name="T26" fmla="*/ 1253645 w 1468736"/>
              <a:gd name="T27" fmla="*/ 402693 h 4717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8736" h="471784">
                <a:moveTo>
                  <a:pt x="0" y="235892"/>
                </a:moveTo>
                <a:lnTo>
                  <a:pt x="0" y="235891"/>
                </a:lnTo>
                <a:cubicBezTo>
                  <a:pt x="0" y="366171"/>
                  <a:pt x="328787" y="471784"/>
                  <a:pt x="734368" y="471784"/>
                </a:cubicBezTo>
                <a:cubicBezTo>
                  <a:pt x="1139948" y="471784"/>
                  <a:pt x="1468736" y="366171"/>
                  <a:pt x="1468736" y="235892"/>
                </a:cubicBezTo>
                <a:cubicBezTo>
                  <a:pt x="1468736" y="105612"/>
                  <a:pt x="1139948" y="0"/>
                  <a:pt x="734368" y="0"/>
                </a:cubicBezTo>
                <a:cubicBezTo>
                  <a:pt x="328787" y="-1"/>
                  <a:pt x="0" y="105612"/>
                  <a:pt x="0" y="235891"/>
                </a:cubicBezTo>
                <a:lnTo>
                  <a:pt x="0" y="235892"/>
                </a:lnTo>
                <a:close/>
              </a:path>
            </a:pathLst>
          </a:custGeom>
          <a:solidFill>
            <a:srgbClr val="FFE699"/>
          </a:solidFill>
          <a:ln w="12701">
            <a:solidFill>
              <a:srgbClr val="172C5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900" b="1"/>
              <a:t>Daily 07.15-18.00</a:t>
            </a:r>
          </a:p>
        </p:txBody>
      </p:sp>
      <p:sp>
        <p:nvSpPr>
          <p:cNvPr id="33813" name="TextBox 37">
            <a:extLst>
              <a:ext uri="{FF2B5EF4-FFF2-40B4-BE49-F238E27FC236}">
                <a16:creationId xmlns:a16="http://schemas.microsoft.com/office/drawing/2014/main" id="{1B7E580F-9CAE-9A5B-C829-FF777C1C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1949450"/>
            <a:ext cx="1970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>
                <a:solidFill>
                  <a:srgbClr val="2E75B6"/>
                </a:solidFill>
              </a:rPr>
              <a:t>Environment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2E75B6"/>
                </a:solidFill>
              </a:rPr>
              <a:t>Social Connection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Diagram 1">
            <a:extLst>
              <a:ext uri="{FF2B5EF4-FFF2-40B4-BE49-F238E27FC236}">
                <a16:creationId xmlns:a16="http://schemas.microsoft.com/office/drawing/2014/main" id="{E6CCFB74-1A5C-B8D6-1A98-C1E37FAAA582}"/>
              </a:ext>
            </a:extLst>
          </p:cNvPr>
          <p:cNvGrpSpPr>
            <a:grpSpLocks/>
          </p:cNvGrpSpPr>
          <p:nvPr/>
        </p:nvGrpSpPr>
        <p:grpSpPr bwMode="auto">
          <a:xfrm>
            <a:off x="1122363" y="1184275"/>
            <a:ext cx="9131300" cy="3470275"/>
            <a:chOff x="1122215" y="1184989"/>
            <a:chExt cx="9131298" cy="3469708"/>
          </a:xfrm>
        </p:grpSpPr>
        <p:sp>
          <p:nvSpPr>
            <p:cNvPr id="35849" name="Freeform: Shape 2">
              <a:extLst>
                <a:ext uri="{FF2B5EF4-FFF2-40B4-BE49-F238E27FC236}">
                  <a16:creationId xmlns:a16="http://schemas.microsoft.com/office/drawing/2014/main" id="{006B9A6F-B7DE-B138-AC1F-573D8A0CE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3892088"/>
              <a:ext cx="9131298" cy="0"/>
            </a:xfrm>
            <a:custGeom>
              <a:avLst/>
              <a:gdLst>
                <a:gd name="T0" fmla="*/ 4565649 w 9131298"/>
                <a:gd name="T1" fmla="*/ 9131298 w 9131298"/>
                <a:gd name="T2" fmla="*/ 4565649 w 9131298"/>
                <a:gd name="T3" fmla="*/ 0 w 9131298"/>
                <a:gd name="T4" fmla="*/ 0 w 9131298"/>
                <a:gd name="T5" fmla="*/ 9131298 w 9131298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9131298"/>
                <a:gd name="T13" fmla="*/ 9131298 w 9131298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9131298">
                  <a:moveTo>
                    <a:pt x="0" y="0"/>
                  </a:moveTo>
                  <a:lnTo>
                    <a:pt x="9131298" y="1"/>
                  </a:lnTo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0" name="Freeform: Shape 3">
              <a:extLst>
                <a:ext uri="{FF2B5EF4-FFF2-40B4-BE49-F238E27FC236}">
                  <a16:creationId xmlns:a16="http://schemas.microsoft.com/office/drawing/2014/main" id="{BA79C215-AD90-C561-119B-350FD46C8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2729163"/>
              <a:ext cx="9131298" cy="0"/>
            </a:xfrm>
            <a:custGeom>
              <a:avLst/>
              <a:gdLst>
                <a:gd name="T0" fmla="*/ 4565649 w 9131298"/>
                <a:gd name="T1" fmla="*/ 9131298 w 9131298"/>
                <a:gd name="T2" fmla="*/ 4565649 w 9131298"/>
                <a:gd name="T3" fmla="*/ 0 w 9131298"/>
                <a:gd name="T4" fmla="*/ 0 w 9131298"/>
                <a:gd name="T5" fmla="*/ 9131298 w 9131298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9131298"/>
                <a:gd name="T13" fmla="*/ 9131298 w 9131298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9131298">
                  <a:moveTo>
                    <a:pt x="0" y="0"/>
                  </a:moveTo>
                  <a:lnTo>
                    <a:pt x="9131298" y="1"/>
                  </a:lnTo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1" name="Freeform: Shape 4">
              <a:extLst>
                <a:ext uri="{FF2B5EF4-FFF2-40B4-BE49-F238E27FC236}">
                  <a16:creationId xmlns:a16="http://schemas.microsoft.com/office/drawing/2014/main" id="{8B0F872D-9E6E-89F1-3203-484E15EBB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1566239"/>
              <a:ext cx="9131298" cy="0"/>
            </a:xfrm>
            <a:custGeom>
              <a:avLst/>
              <a:gdLst>
                <a:gd name="T0" fmla="*/ 4565649 w 9131298"/>
                <a:gd name="T1" fmla="*/ 9131298 w 9131298"/>
                <a:gd name="T2" fmla="*/ 4565649 w 9131298"/>
                <a:gd name="T3" fmla="*/ 0 w 9131298"/>
                <a:gd name="T4" fmla="*/ 0 w 9131298"/>
                <a:gd name="T5" fmla="*/ 9131298 w 9131298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9131298"/>
                <a:gd name="T13" fmla="*/ 9131298 w 9131298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9131298">
                  <a:moveTo>
                    <a:pt x="0" y="0"/>
                  </a:moveTo>
                  <a:lnTo>
                    <a:pt x="9131298" y="1"/>
                  </a:lnTo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2" name="Freeform: Shape 5">
              <a:extLst>
                <a:ext uri="{FF2B5EF4-FFF2-40B4-BE49-F238E27FC236}">
                  <a16:creationId xmlns:a16="http://schemas.microsoft.com/office/drawing/2014/main" id="{048096F4-ECB8-74B9-C06F-BC8D3C7B2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354" y="1184989"/>
              <a:ext cx="6757159" cy="381249"/>
            </a:xfrm>
            <a:custGeom>
              <a:avLst/>
              <a:gdLst>
                <a:gd name="T0" fmla="*/ 3378579 w 6757162"/>
                <a:gd name="T1" fmla="*/ 0 h 381249"/>
                <a:gd name="T2" fmla="*/ 6757156 w 6757162"/>
                <a:gd name="T3" fmla="*/ 190625 h 381249"/>
                <a:gd name="T4" fmla="*/ 3378579 w 6757162"/>
                <a:gd name="T5" fmla="*/ 381249 h 381249"/>
                <a:gd name="T6" fmla="*/ 0 w 6757162"/>
                <a:gd name="T7" fmla="*/ 190625 h 381249"/>
                <a:gd name="T8" fmla="*/ 0 w 6757162"/>
                <a:gd name="T9" fmla="*/ 0 h 381249"/>
                <a:gd name="T10" fmla="*/ 6757156 w 6757162"/>
                <a:gd name="T11" fmla="*/ 0 h 381249"/>
                <a:gd name="T12" fmla="*/ 6757156 w 6757162"/>
                <a:gd name="T13" fmla="*/ 381249 h 381249"/>
                <a:gd name="T14" fmla="*/ 0 w 6757162"/>
                <a:gd name="T15" fmla="*/ 381249 h 381249"/>
                <a:gd name="T16" fmla="*/ 0 w 6757162"/>
                <a:gd name="T17" fmla="*/ 0 h 38124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7162"/>
                <a:gd name="T28" fmla="*/ 0 h 381249"/>
                <a:gd name="T29" fmla="*/ 6757162 w 6757162"/>
                <a:gd name="T30" fmla="*/ 381249 h 381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7162" h="381249">
                  <a:moveTo>
                    <a:pt x="0" y="0"/>
                  </a:moveTo>
                  <a:lnTo>
                    <a:pt x="6757162" y="0"/>
                  </a:lnTo>
                  <a:lnTo>
                    <a:pt x="6757162" y="381249"/>
                  </a:lnTo>
                  <a:lnTo>
                    <a:pt x="0" y="3812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3" tIns="38103" rIns="38103" bIns="38103" anchor="b"/>
            <a:lstStyle>
              <a:lvl1pPr defTabSz="8874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2000"/>
                <a:t>The Science</a:t>
              </a:r>
            </a:p>
          </p:txBody>
        </p:sp>
        <p:sp>
          <p:nvSpPr>
            <p:cNvPr id="35853" name="Freeform: Shape 6">
              <a:extLst>
                <a:ext uri="{FF2B5EF4-FFF2-40B4-BE49-F238E27FC236}">
                  <a16:creationId xmlns:a16="http://schemas.microsoft.com/office/drawing/2014/main" id="{F4F492D8-1EC1-E255-5FC1-D827C2F94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1184989"/>
              <a:ext cx="2374139" cy="381249"/>
            </a:xfrm>
            <a:custGeom>
              <a:avLst/>
              <a:gdLst>
                <a:gd name="T0" fmla="*/ 1187071 w 2374138"/>
                <a:gd name="T1" fmla="*/ 0 h 381249"/>
                <a:gd name="T2" fmla="*/ 2374140 w 2374138"/>
                <a:gd name="T3" fmla="*/ 190625 h 381249"/>
                <a:gd name="T4" fmla="*/ 1187071 w 2374138"/>
                <a:gd name="T5" fmla="*/ 381249 h 381249"/>
                <a:gd name="T6" fmla="*/ 0 w 2374138"/>
                <a:gd name="T7" fmla="*/ 190625 h 381249"/>
                <a:gd name="T8" fmla="*/ 63554 w 2374138"/>
                <a:gd name="T9" fmla="*/ 0 h 381249"/>
                <a:gd name="T10" fmla="*/ 2310586 w 2374138"/>
                <a:gd name="T11" fmla="*/ 0 h 381249"/>
                <a:gd name="T12" fmla="*/ 2374140 w 2374138"/>
                <a:gd name="T13" fmla="*/ 63554 h 381249"/>
                <a:gd name="T14" fmla="*/ 2374140 w 2374138"/>
                <a:gd name="T15" fmla="*/ 381249 h 381249"/>
                <a:gd name="T16" fmla="*/ 2374140 w 2374138"/>
                <a:gd name="T17" fmla="*/ 381249 h 381249"/>
                <a:gd name="T18" fmla="*/ 0 w 2374138"/>
                <a:gd name="T19" fmla="*/ 381249 h 381249"/>
                <a:gd name="T20" fmla="*/ 0 w 2374138"/>
                <a:gd name="T21" fmla="*/ 381249 h 381249"/>
                <a:gd name="T22" fmla="*/ 0 w 2374138"/>
                <a:gd name="T23" fmla="*/ 63554 h 381249"/>
                <a:gd name="T24" fmla="*/ 63554 w 2374138"/>
                <a:gd name="T25" fmla="*/ 0 h 381249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4138"/>
                <a:gd name="T40" fmla="*/ 0 h 381249"/>
                <a:gd name="T41" fmla="*/ 2374138 w 2374138"/>
                <a:gd name="T42" fmla="*/ 381249 h 3812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4138" h="381249">
                  <a:moveTo>
                    <a:pt x="63554" y="0"/>
                  </a:moveTo>
                  <a:lnTo>
                    <a:pt x="2310584" y="0"/>
                  </a:lnTo>
                  <a:cubicBezTo>
                    <a:pt x="2345684" y="0"/>
                    <a:pt x="2374138" y="28454"/>
                    <a:pt x="2374138" y="63554"/>
                  </a:cubicBezTo>
                  <a:lnTo>
                    <a:pt x="2374138" y="381249"/>
                  </a:lnTo>
                  <a:lnTo>
                    <a:pt x="0" y="381249"/>
                  </a:lnTo>
                  <a:lnTo>
                    <a:pt x="0" y="63554"/>
                  </a:lnTo>
                  <a:cubicBezTo>
                    <a:pt x="0" y="28454"/>
                    <a:pt x="28454" y="0"/>
                    <a:pt x="63554" y="0"/>
                  </a:cubicBez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56711" tIns="56711" rIns="56711" bIns="38103" anchor="ctr" anchorCtr="1"/>
            <a:lstStyle>
              <a:lvl1pPr defTabSz="8874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</a:rPr>
                <a:t>Knowledge</a:t>
              </a:r>
            </a:p>
          </p:txBody>
        </p:sp>
        <p:sp>
          <p:nvSpPr>
            <p:cNvPr id="35854" name="Freeform: Shape 7">
              <a:extLst>
                <a:ext uri="{FF2B5EF4-FFF2-40B4-BE49-F238E27FC236}">
                  <a16:creationId xmlns:a16="http://schemas.microsoft.com/office/drawing/2014/main" id="{53087C2F-8BE2-8975-5DAF-E086384E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1566239"/>
              <a:ext cx="9131298" cy="762609"/>
            </a:xfrm>
            <a:custGeom>
              <a:avLst/>
              <a:gdLst>
                <a:gd name="T0" fmla="*/ 4565648 w 9131300"/>
                <a:gd name="T1" fmla="*/ 0 h 762613"/>
                <a:gd name="T2" fmla="*/ 9131296 w 9131300"/>
                <a:gd name="T3" fmla="*/ 381303 h 762613"/>
                <a:gd name="T4" fmla="*/ 4565648 w 9131300"/>
                <a:gd name="T5" fmla="*/ 762605 h 762613"/>
                <a:gd name="T6" fmla="*/ 0 w 9131300"/>
                <a:gd name="T7" fmla="*/ 381303 h 762613"/>
                <a:gd name="T8" fmla="*/ 0 w 9131300"/>
                <a:gd name="T9" fmla="*/ 0 h 762613"/>
                <a:gd name="T10" fmla="*/ 9131296 w 9131300"/>
                <a:gd name="T11" fmla="*/ 0 h 762613"/>
                <a:gd name="T12" fmla="*/ 9131296 w 9131300"/>
                <a:gd name="T13" fmla="*/ 762605 h 762613"/>
                <a:gd name="T14" fmla="*/ 0 w 9131300"/>
                <a:gd name="T15" fmla="*/ 762605 h 762613"/>
                <a:gd name="T16" fmla="*/ 0 w 9131300"/>
                <a:gd name="T17" fmla="*/ 0 h 76261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31300"/>
                <a:gd name="T28" fmla="*/ 0 h 762613"/>
                <a:gd name="T29" fmla="*/ 9131300 w 9131300"/>
                <a:gd name="T30" fmla="*/ 762613 h 7626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31300" h="762613">
                  <a:moveTo>
                    <a:pt x="0" y="0"/>
                  </a:moveTo>
                  <a:lnTo>
                    <a:pt x="9131300" y="0"/>
                  </a:lnTo>
                  <a:lnTo>
                    <a:pt x="9131300" y="762613"/>
                  </a:lnTo>
                  <a:lnTo>
                    <a:pt x="0" y="7626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3" tIns="38103" rIns="38103" bIns="38103"/>
            <a:lstStyle>
              <a:lvl1pPr marL="342900" indent="-342900" defTabSz="7112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171450" indent="-17145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spcAft>
                  <a:spcPts val="300"/>
                </a:spcAft>
                <a:buFontTx/>
                <a:buChar char="•"/>
              </a:pPr>
              <a:r>
                <a:rPr lang="en-US" altLang="en-US" sz="1800" dirty="0"/>
                <a:t>Evidence based and nationally recognized practice guidelines</a:t>
              </a:r>
            </a:p>
          </p:txBody>
        </p:sp>
        <p:sp>
          <p:nvSpPr>
            <p:cNvPr id="35855" name="Freeform: Shape 8">
              <a:extLst>
                <a:ext uri="{FF2B5EF4-FFF2-40B4-BE49-F238E27FC236}">
                  <a16:creationId xmlns:a16="http://schemas.microsoft.com/office/drawing/2014/main" id="{CCAFF1A0-1D11-DB3D-8420-2751EB59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354" y="2347914"/>
              <a:ext cx="6757159" cy="381249"/>
            </a:xfrm>
            <a:custGeom>
              <a:avLst/>
              <a:gdLst>
                <a:gd name="T0" fmla="*/ 3378579 w 6757162"/>
                <a:gd name="T1" fmla="*/ 0 h 381249"/>
                <a:gd name="T2" fmla="*/ 6757156 w 6757162"/>
                <a:gd name="T3" fmla="*/ 190625 h 381249"/>
                <a:gd name="T4" fmla="*/ 3378579 w 6757162"/>
                <a:gd name="T5" fmla="*/ 381249 h 381249"/>
                <a:gd name="T6" fmla="*/ 0 w 6757162"/>
                <a:gd name="T7" fmla="*/ 190625 h 381249"/>
                <a:gd name="T8" fmla="*/ 0 w 6757162"/>
                <a:gd name="T9" fmla="*/ 0 h 381249"/>
                <a:gd name="T10" fmla="*/ 6757156 w 6757162"/>
                <a:gd name="T11" fmla="*/ 0 h 381249"/>
                <a:gd name="T12" fmla="*/ 6757156 w 6757162"/>
                <a:gd name="T13" fmla="*/ 381249 h 381249"/>
                <a:gd name="T14" fmla="*/ 0 w 6757162"/>
                <a:gd name="T15" fmla="*/ 381249 h 381249"/>
                <a:gd name="T16" fmla="*/ 0 w 6757162"/>
                <a:gd name="T17" fmla="*/ 0 h 38124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7162"/>
                <a:gd name="T28" fmla="*/ 0 h 381249"/>
                <a:gd name="T29" fmla="*/ 6757162 w 6757162"/>
                <a:gd name="T30" fmla="*/ 381249 h 381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7162" h="381249">
                  <a:moveTo>
                    <a:pt x="0" y="0"/>
                  </a:moveTo>
                  <a:lnTo>
                    <a:pt x="6757162" y="0"/>
                  </a:lnTo>
                  <a:lnTo>
                    <a:pt x="6757162" y="381249"/>
                  </a:lnTo>
                  <a:lnTo>
                    <a:pt x="0" y="3812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3" tIns="38103" rIns="38103" bIns="38103" anchor="b"/>
            <a:lstStyle>
              <a:lvl1pPr defTabSz="8874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2000"/>
                <a:t>The Art</a:t>
              </a:r>
            </a:p>
          </p:txBody>
        </p:sp>
        <p:sp>
          <p:nvSpPr>
            <p:cNvPr id="35856" name="Freeform: Shape 9">
              <a:extLst>
                <a:ext uri="{FF2B5EF4-FFF2-40B4-BE49-F238E27FC236}">
                  <a16:creationId xmlns:a16="http://schemas.microsoft.com/office/drawing/2014/main" id="{1E279C26-49A7-341C-5DA9-59EB607C1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2347914"/>
              <a:ext cx="2374139" cy="381249"/>
            </a:xfrm>
            <a:custGeom>
              <a:avLst/>
              <a:gdLst>
                <a:gd name="T0" fmla="*/ 1187071 w 2374138"/>
                <a:gd name="T1" fmla="*/ 0 h 381249"/>
                <a:gd name="T2" fmla="*/ 2374140 w 2374138"/>
                <a:gd name="T3" fmla="*/ 190625 h 381249"/>
                <a:gd name="T4" fmla="*/ 1187071 w 2374138"/>
                <a:gd name="T5" fmla="*/ 381249 h 381249"/>
                <a:gd name="T6" fmla="*/ 0 w 2374138"/>
                <a:gd name="T7" fmla="*/ 190625 h 381249"/>
                <a:gd name="T8" fmla="*/ 63554 w 2374138"/>
                <a:gd name="T9" fmla="*/ 0 h 381249"/>
                <a:gd name="T10" fmla="*/ 2310586 w 2374138"/>
                <a:gd name="T11" fmla="*/ 0 h 381249"/>
                <a:gd name="T12" fmla="*/ 2374140 w 2374138"/>
                <a:gd name="T13" fmla="*/ 63554 h 381249"/>
                <a:gd name="T14" fmla="*/ 2374140 w 2374138"/>
                <a:gd name="T15" fmla="*/ 381249 h 381249"/>
                <a:gd name="T16" fmla="*/ 2374140 w 2374138"/>
                <a:gd name="T17" fmla="*/ 381249 h 381249"/>
                <a:gd name="T18" fmla="*/ 0 w 2374138"/>
                <a:gd name="T19" fmla="*/ 381249 h 381249"/>
                <a:gd name="T20" fmla="*/ 0 w 2374138"/>
                <a:gd name="T21" fmla="*/ 381249 h 381249"/>
                <a:gd name="T22" fmla="*/ 0 w 2374138"/>
                <a:gd name="T23" fmla="*/ 63554 h 381249"/>
                <a:gd name="T24" fmla="*/ 63554 w 2374138"/>
                <a:gd name="T25" fmla="*/ 0 h 381249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4138"/>
                <a:gd name="T40" fmla="*/ 0 h 381249"/>
                <a:gd name="T41" fmla="*/ 2374138 w 2374138"/>
                <a:gd name="T42" fmla="*/ 381249 h 3812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4138" h="381249">
                  <a:moveTo>
                    <a:pt x="63554" y="0"/>
                  </a:moveTo>
                  <a:lnTo>
                    <a:pt x="2310584" y="0"/>
                  </a:lnTo>
                  <a:cubicBezTo>
                    <a:pt x="2345684" y="0"/>
                    <a:pt x="2374138" y="28454"/>
                    <a:pt x="2374138" y="63554"/>
                  </a:cubicBezTo>
                  <a:lnTo>
                    <a:pt x="2374138" y="381249"/>
                  </a:lnTo>
                  <a:lnTo>
                    <a:pt x="0" y="381249"/>
                  </a:lnTo>
                  <a:lnTo>
                    <a:pt x="0" y="63554"/>
                  </a:lnTo>
                  <a:cubicBezTo>
                    <a:pt x="0" y="28454"/>
                    <a:pt x="28454" y="0"/>
                    <a:pt x="63554" y="0"/>
                  </a:cubicBezTo>
                  <a:close/>
                </a:path>
              </a:pathLst>
            </a:custGeom>
            <a:solidFill>
              <a:srgbClr val="30E845"/>
            </a:solidFill>
            <a:ln w="12701">
              <a:solidFill>
                <a:srgbClr val="30E845"/>
              </a:solidFill>
              <a:miter lim="800000"/>
              <a:headEnd/>
              <a:tailEnd/>
            </a:ln>
          </p:spPr>
          <p:txBody>
            <a:bodyPr lIns="56711" tIns="56711" rIns="56711" bIns="38103" anchor="ctr" anchorCtr="1"/>
            <a:lstStyle>
              <a:lvl1pPr defTabSz="8874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</a:rPr>
                <a:t>The skills</a:t>
              </a:r>
            </a:p>
          </p:txBody>
        </p:sp>
        <p:sp>
          <p:nvSpPr>
            <p:cNvPr id="35857" name="Freeform: Shape 10">
              <a:extLst>
                <a:ext uri="{FF2B5EF4-FFF2-40B4-BE49-F238E27FC236}">
                  <a16:creationId xmlns:a16="http://schemas.microsoft.com/office/drawing/2014/main" id="{2BF74EFE-98FA-1781-E20C-C775446A2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2729163"/>
              <a:ext cx="9131298" cy="762609"/>
            </a:xfrm>
            <a:custGeom>
              <a:avLst/>
              <a:gdLst>
                <a:gd name="T0" fmla="*/ 4565648 w 9131300"/>
                <a:gd name="T1" fmla="*/ 0 h 762613"/>
                <a:gd name="T2" fmla="*/ 9131296 w 9131300"/>
                <a:gd name="T3" fmla="*/ 381303 h 762613"/>
                <a:gd name="T4" fmla="*/ 4565648 w 9131300"/>
                <a:gd name="T5" fmla="*/ 762605 h 762613"/>
                <a:gd name="T6" fmla="*/ 0 w 9131300"/>
                <a:gd name="T7" fmla="*/ 381303 h 762613"/>
                <a:gd name="T8" fmla="*/ 0 w 9131300"/>
                <a:gd name="T9" fmla="*/ 0 h 762613"/>
                <a:gd name="T10" fmla="*/ 9131296 w 9131300"/>
                <a:gd name="T11" fmla="*/ 0 h 762613"/>
                <a:gd name="T12" fmla="*/ 9131296 w 9131300"/>
                <a:gd name="T13" fmla="*/ 762605 h 762613"/>
                <a:gd name="T14" fmla="*/ 0 w 9131300"/>
                <a:gd name="T15" fmla="*/ 762605 h 762613"/>
                <a:gd name="T16" fmla="*/ 0 w 9131300"/>
                <a:gd name="T17" fmla="*/ 0 h 76261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31300"/>
                <a:gd name="T28" fmla="*/ 0 h 762613"/>
                <a:gd name="T29" fmla="*/ 9131300 w 9131300"/>
                <a:gd name="T30" fmla="*/ 762613 h 7626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31300" h="762613">
                  <a:moveTo>
                    <a:pt x="0" y="0"/>
                  </a:moveTo>
                  <a:lnTo>
                    <a:pt x="9131300" y="0"/>
                  </a:lnTo>
                  <a:lnTo>
                    <a:pt x="9131300" y="762613"/>
                  </a:lnTo>
                  <a:lnTo>
                    <a:pt x="0" y="7626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38103" tIns="38103" rIns="38103" bIns="38103"/>
            <a:lstStyle/>
            <a:p>
              <a:endParaRPr lang="en-US"/>
            </a:p>
          </p:txBody>
        </p:sp>
        <p:sp>
          <p:nvSpPr>
            <p:cNvPr id="35858" name="Freeform: Shape 11">
              <a:extLst>
                <a:ext uri="{FF2B5EF4-FFF2-40B4-BE49-F238E27FC236}">
                  <a16:creationId xmlns:a16="http://schemas.microsoft.com/office/drawing/2014/main" id="{7C415789-0CA2-3DD2-C180-79E6374B3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354" y="3510838"/>
              <a:ext cx="6757159" cy="381249"/>
            </a:xfrm>
            <a:custGeom>
              <a:avLst/>
              <a:gdLst>
                <a:gd name="T0" fmla="*/ 3378579 w 6757162"/>
                <a:gd name="T1" fmla="*/ 0 h 381249"/>
                <a:gd name="T2" fmla="*/ 6757156 w 6757162"/>
                <a:gd name="T3" fmla="*/ 190625 h 381249"/>
                <a:gd name="T4" fmla="*/ 3378579 w 6757162"/>
                <a:gd name="T5" fmla="*/ 381249 h 381249"/>
                <a:gd name="T6" fmla="*/ 0 w 6757162"/>
                <a:gd name="T7" fmla="*/ 190625 h 381249"/>
                <a:gd name="T8" fmla="*/ 0 w 6757162"/>
                <a:gd name="T9" fmla="*/ 0 h 381249"/>
                <a:gd name="T10" fmla="*/ 6757156 w 6757162"/>
                <a:gd name="T11" fmla="*/ 0 h 381249"/>
                <a:gd name="T12" fmla="*/ 6757156 w 6757162"/>
                <a:gd name="T13" fmla="*/ 381249 h 381249"/>
                <a:gd name="T14" fmla="*/ 0 w 6757162"/>
                <a:gd name="T15" fmla="*/ 381249 h 381249"/>
                <a:gd name="T16" fmla="*/ 0 w 6757162"/>
                <a:gd name="T17" fmla="*/ 0 h 38124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7162"/>
                <a:gd name="T28" fmla="*/ 0 h 381249"/>
                <a:gd name="T29" fmla="*/ 6757162 w 6757162"/>
                <a:gd name="T30" fmla="*/ 381249 h 381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7162" h="381249">
                  <a:moveTo>
                    <a:pt x="0" y="0"/>
                  </a:moveTo>
                  <a:lnTo>
                    <a:pt x="6757162" y="0"/>
                  </a:lnTo>
                  <a:lnTo>
                    <a:pt x="6757162" y="381249"/>
                  </a:lnTo>
                  <a:lnTo>
                    <a:pt x="0" y="3812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3" tIns="38103" rIns="38103" bIns="38103" anchor="b"/>
            <a:lstStyle>
              <a:lvl1pPr defTabSz="8874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2000"/>
                <a:t>Materials and Ways</a:t>
              </a:r>
            </a:p>
          </p:txBody>
        </p:sp>
        <p:sp>
          <p:nvSpPr>
            <p:cNvPr id="35859" name="Freeform: Shape 12">
              <a:extLst>
                <a:ext uri="{FF2B5EF4-FFF2-40B4-BE49-F238E27FC236}">
                  <a16:creationId xmlns:a16="http://schemas.microsoft.com/office/drawing/2014/main" id="{D321EE56-3B72-F446-8956-43A95B0D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3510838"/>
              <a:ext cx="2374139" cy="381249"/>
            </a:xfrm>
            <a:custGeom>
              <a:avLst/>
              <a:gdLst>
                <a:gd name="T0" fmla="*/ 1187071 w 2374138"/>
                <a:gd name="T1" fmla="*/ 0 h 381249"/>
                <a:gd name="T2" fmla="*/ 2374140 w 2374138"/>
                <a:gd name="T3" fmla="*/ 190625 h 381249"/>
                <a:gd name="T4" fmla="*/ 1187071 w 2374138"/>
                <a:gd name="T5" fmla="*/ 381249 h 381249"/>
                <a:gd name="T6" fmla="*/ 0 w 2374138"/>
                <a:gd name="T7" fmla="*/ 190625 h 381249"/>
                <a:gd name="T8" fmla="*/ 63554 w 2374138"/>
                <a:gd name="T9" fmla="*/ 0 h 381249"/>
                <a:gd name="T10" fmla="*/ 2310586 w 2374138"/>
                <a:gd name="T11" fmla="*/ 0 h 381249"/>
                <a:gd name="T12" fmla="*/ 2374140 w 2374138"/>
                <a:gd name="T13" fmla="*/ 63554 h 381249"/>
                <a:gd name="T14" fmla="*/ 2374140 w 2374138"/>
                <a:gd name="T15" fmla="*/ 381249 h 381249"/>
                <a:gd name="T16" fmla="*/ 2374140 w 2374138"/>
                <a:gd name="T17" fmla="*/ 381249 h 381249"/>
                <a:gd name="T18" fmla="*/ 0 w 2374138"/>
                <a:gd name="T19" fmla="*/ 381249 h 381249"/>
                <a:gd name="T20" fmla="*/ 0 w 2374138"/>
                <a:gd name="T21" fmla="*/ 381249 h 381249"/>
                <a:gd name="T22" fmla="*/ 0 w 2374138"/>
                <a:gd name="T23" fmla="*/ 63554 h 381249"/>
                <a:gd name="T24" fmla="*/ 63554 w 2374138"/>
                <a:gd name="T25" fmla="*/ 0 h 381249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4138"/>
                <a:gd name="T40" fmla="*/ 0 h 381249"/>
                <a:gd name="T41" fmla="*/ 2374138 w 2374138"/>
                <a:gd name="T42" fmla="*/ 381249 h 3812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4138" h="381249">
                  <a:moveTo>
                    <a:pt x="63554" y="0"/>
                  </a:moveTo>
                  <a:lnTo>
                    <a:pt x="2310584" y="0"/>
                  </a:lnTo>
                  <a:cubicBezTo>
                    <a:pt x="2345684" y="0"/>
                    <a:pt x="2374138" y="28454"/>
                    <a:pt x="2374138" y="63554"/>
                  </a:cubicBezTo>
                  <a:lnTo>
                    <a:pt x="2374138" y="381249"/>
                  </a:lnTo>
                  <a:lnTo>
                    <a:pt x="0" y="381249"/>
                  </a:lnTo>
                  <a:lnTo>
                    <a:pt x="0" y="63554"/>
                  </a:lnTo>
                  <a:cubicBezTo>
                    <a:pt x="0" y="28454"/>
                    <a:pt x="28454" y="0"/>
                    <a:pt x="63554" y="0"/>
                  </a:cubicBez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5B9BD5"/>
              </a:solidFill>
              <a:miter lim="800000"/>
              <a:headEnd/>
              <a:tailEnd/>
            </a:ln>
          </p:spPr>
          <p:txBody>
            <a:bodyPr lIns="56711" tIns="56711" rIns="56711" bIns="38103" anchor="ctr" anchorCtr="1"/>
            <a:lstStyle>
              <a:lvl1pPr defTabSz="8874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</a:rPr>
                <a:t>Tools</a:t>
              </a:r>
            </a:p>
          </p:txBody>
        </p:sp>
        <p:sp>
          <p:nvSpPr>
            <p:cNvPr id="35860" name="Freeform: Shape 13">
              <a:extLst>
                <a:ext uri="{FF2B5EF4-FFF2-40B4-BE49-F238E27FC236}">
                  <a16:creationId xmlns:a16="http://schemas.microsoft.com/office/drawing/2014/main" id="{E3C522F7-3602-498F-5BEF-29569C477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3892088"/>
              <a:ext cx="9131298" cy="762609"/>
            </a:xfrm>
            <a:custGeom>
              <a:avLst/>
              <a:gdLst>
                <a:gd name="T0" fmla="*/ 4565648 w 9131300"/>
                <a:gd name="T1" fmla="*/ 0 h 762613"/>
                <a:gd name="T2" fmla="*/ 9131296 w 9131300"/>
                <a:gd name="T3" fmla="*/ 381303 h 762613"/>
                <a:gd name="T4" fmla="*/ 4565648 w 9131300"/>
                <a:gd name="T5" fmla="*/ 762605 h 762613"/>
                <a:gd name="T6" fmla="*/ 0 w 9131300"/>
                <a:gd name="T7" fmla="*/ 381303 h 762613"/>
                <a:gd name="T8" fmla="*/ 0 w 9131300"/>
                <a:gd name="T9" fmla="*/ 0 h 762613"/>
                <a:gd name="T10" fmla="*/ 9131296 w 9131300"/>
                <a:gd name="T11" fmla="*/ 0 h 762613"/>
                <a:gd name="T12" fmla="*/ 9131296 w 9131300"/>
                <a:gd name="T13" fmla="*/ 762605 h 762613"/>
                <a:gd name="T14" fmla="*/ 0 w 9131300"/>
                <a:gd name="T15" fmla="*/ 762605 h 762613"/>
                <a:gd name="T16" fmla="*/ 0 w 9131300"/>
                <a:gd name="T17" fmla="*/ 0 h 76261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31300"/>
                <a:gd name="T28" fmla="*/ 0 h 762613"/>
                <a:gd name="T29" fmla="*/ 9131300 w 9131300"/>
                <a:gd name="T30" fmla="*/ 762613 h 7626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31300" h="762613">
                  <a:moveTo>
                    <a:pt x="0" y="0"/>
                  </a:moveTo>
                  <a:lnTo>
                    <a:pt x="9131300" y="0"/>
                  </a:lnTo>
                  <a:lnTo>
                    <a:pt x="9131300" y="762613"/>
                  </a:lnTo>
                  <a:lnTo>
                    <a:pt x="0" y="7626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38103" tIns="38103" rIns="38103" bIns="38103"/>
            <a:lstStyle/>
            <a:p>
              <a:endParaRPr lang="en-US"/>
            </a:p>
          </p:txBody>
        </p:sp>
      </p:grpSp>
      <p:grpSp>
        <p:nvGrpSpPr>
          <p:cNvPr id="35843" name="Diagram 2">
            <a:extLst>
              <a:ext uri="{FF2B5EF4-FFF2-40B4-BE49-F238E27FC236}">
                <a16:creationId xmlns:a16="http://schemas.microsoft.com/office/drawing/2014/main" id="{115076E4-B590-CB10-51C8-E0C35C64CE1D}"/>
              </a:ext>
            </a:extLst>
          </p:cNvPr>
          <p:cNvGrpSpPr>
            <a:grpSpLocks/>
          </p:cNvGrpSpPr>
          <p:nvPr/>
        </p:nvGrpSpPr>
        <p:grpSpPr bwMode="auto">
          <a:xfrm>
            <a:off x="1122363" y="4530725"/>
            <a:ext cx="9632950" cy="1143000"/>
            <a:chOff x="1122215" y="4530440"/>
            <a:chExt cx="9632381" cy="1142990"/>
          </a:xfrm>
        </p:grpSpPr>
        <p:sp>
          <p:nvSpPr>
            <p:cNvPr id="35845" name="Freeform: Shape 15">
              <a:extLst>
                <a:ext uri="{FF2B5EF4-FFF2-40B4-BE49-F238E27FC236}">
                  <a16:creationId xmlns:a16="http://schemas.microsoft.com/office/drawing/2014/main" id="{D936813B-9127-4160-7AD5-3B6BB8CAA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4911397"/>
              <a:ext cx="9632371" cy="0"/>
            </a:xfrm>
            <a:custGeom>
              <a:avLst/>
              <a:gdLst>
                <a:gd name="T0" fmla="*/ 4816186 w 9632371"/>
                <a:gd name="T1" fmla="*/ 9632371 w 9632371"/>
                <a:gd name="T2" fmla="*/ 4816186 w 9632371"/>
                <a:gd name="T3" fmla="*/ 0 w 9632371"/>
                <a:gd name="T4" fmla="*/ 0 w 9632371"/>
                <a:gd name="T5" fmla="*/ 9632371 w 963237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9632371"/>
                <a:gd name="T13" fmla="*/ 9632371 w 963237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9632371">
                  <a:moveTo>
                    <a:pt x="0" y="0"/>
                  </a:moveTo>
                  <a:lnTo>
                    <a:pt x="9632371" y="1"/>
                  </a:lnTo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46" name="Freeform: Shape 16">
              <a:extLst>
                <a:ext uri="{FF2B5EF4-FFF2-40B4-BE49-F238E27FC236}">
                  <a16:creationId xmlns:a16="http://schemas.microsoft.com/office/drawing/2014/main" id="{E4A37D9D-A1FB-20BF-4AED-C2B17DB88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638" y="4530440"/>
              <a:ext cx="7127958" cy="380957"/>
            </a:xfrm>
            <a:custGeom>
              <a:avLst/>
              <a:gdLst>
                <a:gd name="T0" fmla="*/ 3563981 w 7127955"/>
                <a:gd name="T1" fmla="*/ 0 h 380961"/>
                <a:gd name="T2" fmla="*/ 7127961 w 7127955"/>
                <a:gd name="T3" fmla="*/ 190477 h 380961"/>
                <a:gd name="T4" fmla="*/ 3563981 w 7127955"/>
                <a:gd name="T5" fmla="*/ 380953 h 380961"/>
                <a:gd name="T6" fmla="*/ 0 w 7127955"/>
                <a:gd name="T7" fmla="*/ 190477 h 380961"/>
                <a:gd name="T8" fmla="*/ 0 w 7127955"/>
                <a:gd name="T9" fmla="*/ 0 h 380961"/>
                <a:gd name="T10" fmla="*/ 7127961 w 7127955"/>
                <a:gd name="T11" fmla="*/ 0 h 380961"/>
                <a:gd name="T12" fmla="*/ 7127961 w 7127955"/>
                <a:gd name="T13" fmla="*/ 380953 h 380961"/>
                <a:gd name="T14" fmla="*/ 0 w 7127955"/>
                <a:gd name="T15" fmla="*/ 380953 h 380961"/>
                <a:gd name="T16" fmla="*/ 0 w 7127955"/>
                <a:gd name="T17" fmla="*/ 0 h 380961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27955"/>
                <a:gd name="T28" fmla="*/ 0 h 380961"/>
                <a:gd name="T29" fmla="*/ 7127955 w 7127955"/>
                <a:gd name="T30" fmla="*/ 380961 h 3809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27955" h="380961">
                  <a:moveTo>
                    <a:pt x="0" y="0"/>
                  </a:moveTo>
                  <a:lnTo>
                    <a:pt x="7127955" y="0"/>
                  </a:lnTo>
                  <a:lnTo>
                    <a:pt x="7127955" y="380961"/>
                  </a:lnTo>
                  <a:lnTo>
                    <a:pt x="0" y="38096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3" tIns="38103" rIns="38103" bIns="38103" anchor="b"/>
            <a:lstStyle>
              <a:lvl1pPr defTabSz="8874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2000"/>
                <a:t>  Actions</a:t>
              </a:r>
            </a:p>
          </p:txBody>
        </p:sp>
        <p:sp>
          <p:nvSpPr>
            <p:cNvPr id="35847" name="Freeform: Shape 17">
              <a:extLst>
                <a:ext uri="{FF2B5EF4-FFF2-40B4-BE49-F238E27FC236}">
                  <a16:creationId xmlns:a16="http://schemas.microsoft.com/office/drawing/2014/main" id="{888B0B96-9980-06EA-B4BF-66EB16CC9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33" y="4592784"/>
              <a:ext cx="2436574" cy="380957"/>
            </a:xfrm>
            <a:custGeom>
              <a:avLst/>
              <a:gdLst>
                <a:gd name="T0" fmla="*/ 1218288 w 2436572"/>
                <a:gd name="T1" fmla="*/ 0 h 380961"/>
                <a:gd name="T2" fmla="*/ 2436576 w 2436572"/>
                <a:gd name="T3" fmla="*/ 190477 h 380961"/>
                <a:gd name="T4" fmla="*/ 1218288 w 2436572"/>
                <a:gd name="T5" fmla="*/ 380953 h 380961"/>
                <a:gd name="T6" fmla="*/ 0 w 2436572"/>
                <a:gd name="T7" fmla="*/ 190477 h 380961"/>
                <a:gd name="T8" fmla="*/ 63506 w 2436572"/>
                <a:gd name="T9" fmla="*/ 0 h 380961"/>
                <a:gd name="T10" fmla="*/ 2373070 w 2436572"/>
                <a:gd name="T11" fmla="*/ 0 h 380961"/>
                <a:gd name="T12" fmla="*/ 2436576 w 2436572"/>
                <a:gd name="T13" fmla="*/ 63504 h 380961"/>
                <a:gd name="T14" fmla="*/ 2436576 w 2436572"/>
                <a:gd name="T15" fmla="*/ 380953 h 380961"/>
                <a:gd name="T16" fmla="*/ 2436576 w 2436572"/>
                <a:gd name="T17" fmla="*/ 380953 h 380961"/>
                <a:gd name="T18" fmla="*/ 0 w 2436572"/>
                <a:gd name="T19" fmla="*/ 380953 h 380961"/>
                <a:gd name="T20" fmla="*/ 0 w 2436572"/>
                <a:gd name="T21" fmla="*/ 380953 h 380961"/>
                <a:gd name="T22" fmla="*/ 0 w 2436572"/>
                <a:gd name="T23" fmla="*/ 63504 h 380961"/>
                <a:gd name="T24" fmla="*/ 63506 w 2436572"/>
                <a:gd name="T25" fmla="*/ 0 h 38096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6572"/>
                <a:gd name="T40" fmla="*/ 0 h 380961"/>
                <a:gd name="T41" fmla="*/ 2436572 w 2436572"/>
                <a:gd name="T42" fmla="*/ 380961 h 380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6572" h="380961">
                  <a:moveTo>
                    <a:pt x="63506" y="0"/>
                  </a:moveTo>
                  <a:lnTo>
                    <a:pt x="2373066" y="0"/>
                  </a:lnTo>
                  <a:cubicBezTo>
                    <a:pt x="2408139" y="0"/>
                    <a:pt x="2436572" y="28433"/>
                    <a:pt x="2436572" y="63506"/>
                  </a:cubicBezTo>
                  <a:lnTo>
                    <a:pt x="2436572" y="380961"/>
                  </a:lnTo>
                  <a:lnTo>
                    <a:pt x="0" y="380961"/>
                  </a:lnTo>
                  <a:lnTo>
                    <a:pt x="0" y="63506"/>
                  </a:lnTo>
                  <a:cubicBezTo>
                    <a:pt x="0" y="28433"/>
                    <a:pt x="28433" y="0"/>
                    <a:pt x="63506" y="0"/>
                  </a:cubicBezTo>
                  <a:close/>
                </a:path>
              </a:pathLst>
            </a:custGeom>
            <a:solidFill>
              <a:srgbClr val="7030A0"/>
            </a:solidFill>
            <a:ln w="12701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56701" tIns="56701" rIns="56701" bIns="38103" anchor="ctr" anchorCtr="1"/>
            <a:lstStyle>
              <a:lvl1pPr defTabSz="8874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</a:rPr>
                <a:t>Procedures</a:t>
              </a:r>
            </a:p>
          </p:txBody>
        </p:sp>
        <p:sp>
          <p:nvSpPr>
            <p:cNvPr id="35848" name="Freeform: Shape 18">
              <a:extLst>
                <a:ext uri="{FF2B5EF4-FFF2-40B4-BE49-F238E27FC236}">
                  <a16:creationId xmlns:a16="http://schemas.microsoft.com/office/drawing/2014/main" id="{8AE6CC74-6252-20D2-4E13-5767788B1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215" y="4911397"/>
              <a:ext cx="9632371" cy="762033"/>
            </a:xfrm>
            <a:custGeom>
              <a:avLst/>
              <a:gdLst>
                <a:gd name="T0" fmla="*/ 4816186 w 9632372"/>
                <a:gd name="T1" fmla="*/ 0 h 762037"/>
                <a:gd name="T2" fmla="*/ 9632370 w 9632372"/>
                <a:gd name="T3" fmla="*/ 381015 h 762037"/>
                <a:gd name="T4" fmla="*/ 4816186 w 9632372"/>
                <a:gd name="T5" fmla="*/ 762029 h 762037"/>
                <a:gd name="T6" fmla="*/ 0 w 9632372"/>
                <a:gd name="T7" fmla="*/ 381015 h 762037"/>
                <a:gd name="T8" fmla="*/ 0 w 9632372"/>
                <a:gd name="T9" fmla="*/ 0 h 762037"/>
                <a:gd name="T10" fmla="*/ 9632370 w 9632372"/>
                <a:gd name="T11" fmla="*/ 0 h 762037"/>
                <a:gd name="T12" fmla="*/ 9632370 w 9632372"/>
                <a:gd name="T13" fmla="*/ 762029 h 762037"/>
                <a:gd name="T14" fmla="*/ 0 w 9632372"/>
                <a:gd name="T15" fmla="*/ 762029 h 762037"/>
                <a:gd name="T16" fmla="*/ 0 w 9632372"/>
                <a:gd name="T17" fmla="*/ 0 h 76203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32372"/>
                <a:gd name="T28" fmla="*/ 0 h 762037"/>
                <a:gd name="T29" fmla="*/ 9632372 w 9632372"/>
                <a:gd name="T30" fmla="*/ 762037 h 7620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32372" h="762037">
                  <a:moveTo>
                    <a:pt x="0" y="0"/>
                  </a:moveTo>
                  <a:lnTo>
                    <a:pt x="9632372" y="0"/>
                  </a:lnTo>
                  <a:lnTo>
                    <a:pt x="9632372" y="762037"/>
                  </a:lnTo>
                  <a:lnTo>
                    <a:pt x="0" y="76203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38103" tIns="38103" rIns="38103" bIns="38103"/>
            <a:lstStyle/>
            <a:p>
              <a:endParaRPr lang="en-US"/>
            </a:p>
          </p:txBody>
        </p:sp>
      </p:grpSp>
      <p:sp>
        <p:nvSpPr>
          <p:cNvPr id="20" name="TextBox 3">
            <a:extLst>
              <a:ext uri="{FF2B5EF4-FFF2-40B4-BE49-F238E27FC236}">
                <a16:creationId xmlns:a16="http://schemas.microsoft.com/office/drawing/2014/main" id="{A33D7647-613C-4604-791B-A7916456C234}"/>
              </a:ext>
            </a:extLst>
          </p:cNvPr>
          <p:cNvSpPr txBox="1"/>
          <p:nvPr/>
        </p:nvSpPr>
        <p:spPr>
          <a:xfrm>
            <a:off x="1018312" y="487914"/>
            <a:ext cx="9736284" cy="546628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kern="0">
                <a:solidFill>
                  <a:srgbClr val="000000"/>
                </a:solidFill>
                <a:latin typeface="Calibri"/>
              </a:rPr>
              <a:t>Model of Pedagogy  </a:t>
            </a:r>
            <a:r>
              <a:rPr lang="en-US" sz="2000" kern="0">
                <a:solidFill>
                  <a:srgbClr val="000000"/>
                </a:solidFill>
                <a:latin typeface="Calibri"/>
              </a:rPr>
              <a:t>source: Lifestyle Medicine, Garry Egger 3rd ed.</a:t>
            </a:r>
            <a:r>
              <a:rPr lang="en-US" sz="2000" kern="0">
                <a:solidFill>
                  <a:srgbClr val="000000"/>
                </a:solidFill>
                <a:highlight>
                  <a:srgbClr val="C0C0C0"/>
                </a:highlight>
                <a:latin typeface="Calibri"/>
              </a:rPr>
              <a:t> </a:t>
            </a:r>
            <a:endParaRPr lang="en-US" sz="3600" kern="0">
              <a:solidFill>
                <a:srgbClr val="000000"/>
              </a:solidFill>
              <a:highlight>
                <a:srgbClr val="C0C0C0"/>
              </a:highlight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ABB15-B967-2B97-25E4-48469E6FA8B1}"/>
              </a:ext>
            </a:extLst>
          </p:cNvPr>
          <p:cNvSpPr txBox="1"/>
          <p:nvPr/>
        </p:nvSpPr>
        <p:spPr>
          <a:xfrm>
            <a:off x="1122363" y="2891261"/>
            <a:ext cx="63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Diagnosis, Prescription, De-prescription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8CE9A-DDA5-F950-472E-F324F21DEE61}"/>
              </a:ext>
            </a:extLst>
          </p:cNvPr>
          <p:cNvSpPr txBox="1"/>
          <p:nvPr/>
        </p:nvSpPr>
        <p:spPr>
          <a:xfrm>
            <a:off x="1122363" y="4032826"/>
            <a:ext cx="420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Conventional tools, mHealth, digital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AAA39-F34D-76BC-2CAC-3E085C3294AE}"/>
              </a:ext>
            </a:extLst>
          </p:cNvPr>
          <p:cNvSpPr txBox="1"/>
          <p:nvPr/>
        </p:nvSpPr>
        <p:spPr>
          <a:xfrm>
            <a:off x="1018312" y="5072117"/>
            <a:ext cx="526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Programs, SMAs, Self-management training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E1AF1A1-7D88-59F9-7D13-DE4197F2A26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365125"/>
            <a:ext cx="9977438" cy="352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altLang="en-US" sz="3600" b="1">
                <a:solidFill>
                  <a:srgbClr val="FFC000"/>
                </a:solidFill>
                <a:latin typeface="Calibri" panose="020F0502020204030204" pitchFamily="34" charset="0"/>
              </a:rPr>
              <a:t>General Competencies for practice of LSM (ELMO)</a:t>
            </a:r>
            <a:endParaRPr altLang="en-US" sz="360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7891" name="Content Placeholder 3">
            <a:extLst>
              <a:ext uri="{FF2B5EF4-FFF2-40B4-BE49-F238E27FC236}">
                <a16:creationId xmlns:a16="http://schemas.microsoft.com/office/drawing/2014/main" id="{CE49261F-6A54-E8D1-AD41-E186458F855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012825"/>
            <a:ext cx="11018838" cy="3197225"/>
            <a:chOff x="838203" y="1012917"/>
            <a:chExt cx="11019498" cy="3197547"/>
          </a:xfrm>
        </p:grpSpPr>
        <p:sp>
          <p:nvSpPr>
            <p:cNvPr id="37912" name="Freeform: Shape 3">
              <a:extLst>
                <a:ext uri="{FF2B5EF4-FFF2-40B4-BE49-F238E27FC236}">
                  <a16:creationId xmlns:a16="http://schemas.microsoft.com/office/drawing/2014/main" id="{E73063C5-86AB-5AB9-951C-9539A7AF7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3063907"/>
              <a:ext cx="11019498" cy="0"/>
            </a:xfrm>
            <a:custGeom>
              <a:avLst/>
              <a:gdLst>
                <a:gd name="T0" fmla="*/ 5509749 w 11019498"/>
                <a:gd name="T1" fmla="*/ 11019498 w 11019498"/>
                <a:gd name="T2" fmla="*/ 5509749 w 11019498"/>
                <a:gd name="T3" fmla="*/ 0 w 11019498"/>
                <a:gd name="T4" fmla="*/ 0 w 11019498"/>
                <a:gd name="T5" fmla="*/ 11019498 w 11019498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1019498"/>
                <a:gd name="T13" fmla="*/ 11019498 w 11019498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019498">
                  <a:moveTo>
                    <a:pt x="0" y="0"/>
                  </a:moveTo>
                  <a:lnTo>
                    <a:pt x="11019498" y="1"/>
                  </a:lnTo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3" name="Freeform: Shape 4">
              <a:extLst>
                <a:ext uri="{FF2B5EF4-FFF2-40B4-BE49-F238E27FC236}">
                  <a16:creationId xmlns:a16="http://schemas.microsoft.com/office/drawing/2014/main" id="{4E117E56-AC8D-6AEF-25C7-04530637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2182837"/>
              <a:ext cx="11019498" cy="0"/>
            </a:xfrm>
            <a:custGeom>
              <a:avLst/>
              <a:gdLst>
                <a:gd name="T0" fmla="*/ 5509749 w 11019498"/>
                <a:gd name="T1" fmla="*/ 11019498 w 11019498"/>
                <a:gd name="T2" fmla="*/ 5509749 w 11019498"/>
                <a:gd name="T3" fmla="*/ 0 w 11019498"/>
                <a:gd name="T4" fmla="*/ 0 w 11019498"/>
                <a:gd name="T5" fmla="*/ 11019498 w 11019498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1019498"/>
                <a:gd name="T13" fmla="*/ 11019498 w 11019498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019498">
                  <a:moveTo>
                    <a:pt x="0" y="0"/>
                  </a:moveTo>
                  <a:lnTo>
                    <a:pt x="11019498" y="1"/>
                  </a:lnTo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4" name="Freeform: Shape 5">
              <a:extLst>
                <a:ext uri="{FF2B5EF4-FFF2-40B4-BE49-F238E27FC236}">
                  <a16:creationId xmlns:a16="http://schemas.microsoft.com/office/drawing/2014/main" id="{FE3CDE04-C2DB-33AA-7AF2-C866BAE8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1301767"/>
              <a:ext cx="11019498" cy="0"/>
            </a:xfrm>
            <a:custGeom>
              <a:avLst/>
              <a:gdLst>
                <a:gd name="T0" fmla="*/ 5509749 w 11019498"/>
                <a:gd name="T1" fmla="*/ 11019498 w 11019498"/>
                <a:gd name="T2" fmla="*/ 5509749 w 11019498"/>
                <a:gd name="T3" fmla="*/ 0 w 11019498"/>
                <a:gd name="T4" fmla="*/ 0 w 11019498"/>
                <a:gd name="T5" fmla="*/ 11019498 w 11019498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1019498"/>
                <a:gd name="T13" fmla="*/ 11019498 w 11019498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019498">
                  <a:moveTo>
                    <a:pt x="0" y="0"/>
                  </a:moveTo>
                  <a:lnTo>
                    <a:pt x="11019498" y="1"/>
                  </a:lnTo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5" name="Freeform: Shape 6">
              <a:extLst>
                <a:ext uri="{FF2B5EF4-FFF2-40B4-BE49-F238E27FC236}">
                  <a16:creationId xmlns:a16="http://schemas.microsoft.com/office/drawing/2014/main" id="{1071A4F6-67C0-A782-DBA9-07C7C5956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274" y="1012917"/>
              <a:ext cx="8154427" cy="288849"/>
            </a:xfrm>
            <a:custGeom>
              <a:avLst/>
              <a:gdLst>
                <a:gd name="T0" fmla="*/ 4077212 w 8154431"/>
                <a:gd name="T1" fmla="*/ 0 h 288847"/>
                <a:gd name="T2" fmla="*/ 8154423 w 8154431"/>
                <a:gd name="T3" fmla="*/ 144426 h 288847"/>
                <a:gd name="T4" fmla="*/ 4077212 w 8154431"/>
                <a:gd name="T5" fmla="*/ 288851 h 288847"/>
                <a:gd name="T6" fmla="*/ 0 w 8154431"/>
                <a:gd name="T7" fmla="*/ 144426 h 288847"/>
                <a:gd name="T8" fmla="*/ 0 w 8154431"/>
                <a:gd name="T9" fmla="*/ 0 h 288847"/>
                <a:gd name="T10" fmla="*/ 8154423 w 8154431"/>
                <a:gd name="T11" fmla="*/ 0 h 288847"/>
                <a:gd name="T12" fmla="*/ 8154423 w 8154431"/>
                <a:gd name="T13" fmla="*/ 288851 h 288847"/>
                <a:gd name="T14" fmla="*/ 0 w 8154431"/>
                <a:gd name="T15" fmla="*/ 288851 h 288847"/>
                <a:gd name="T16" fmla="*/ 0 w 8154431"/>
                <a:gd name="T17" fmla="*/ 0 h 28884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54431"/>
                <a:gd name="T28" fmla="*/ 0 h 288847"/>
                <a:gd name="T29" fmla="*/ 8154431 w 8154431"/>
                <a:gd name="T30" fmla="*/ 288847 h 2888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54431" h="288847">
                  <a:moveTo>
                    <a:pt x="0" y="0"/>
                  </a:moveTo>
                  <a:lnTo>
                    <a:pt x="8154431" y="0"/>
                  </a:lnTo>
                  <a:lnTo>
                    <a:pt x="8154431" y="288847"/>
                  </a:lnTo>
                  <a:lnTo>
                    <a:pt x="0" y="28884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b"/>
            <a:lstStyle>
              <a:lvl1pPr defTabSz="7112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700"/>
                </a:spcAft>
                <a:buSzTx/>
                <a:buFontTx/>
                <a:buNone/>
              </a:pPr>
              <a:r>
                <a:rPr lang="en-US" altLang="en-US" sz="1600"/>
                <a:t>    1.Promote  healthy Lifestyle</a:t>
              </a:r>
            </a:p>
          </p:txBody>
        </p:sp>
        <p:sp>
          <p:nvSpPr>
            <p:cNvPr id="37916" name="Freeform: Shape 7">
              <a:extLst>
                <a:ext uri="{FF2B5EF4-FFF2-40B4-BE49-F238E27FC236}">
                  <a16:creationId xmlns:a16="http://schemas.microsoft.com/office/drawing/2014/main" id="{A80DD620-71DB-7F71-51AB-0B4005920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1012917"/>
              <a:ext cx="2865071" cy="288849"/>
            </a:xfrm>
            <a:custGeom>
              <a:avLst/>
              <a:gdLst>
                <a:gd name="T0" fmla="*/ 1432537 w 2865070"/>
                <a:gd name="T1" fmla="*/ 0 h 288847"/>
                <a:gd name="T2" fmla="*/ 2865072 w 2865070"/>
                <a:gd name="T3" fmla="*/ 144426 h 288847"/>
                <a:gd name="T4" fmla="*/ 1432537 w 2865070"/>
                <a:gd name="T5" fmla="*/ 288851 h 288847"/>
                <a:gd name="T6" fmla="*/ 0 w 2865070"/>
                <a:gd name="T7" fmla="*/ 144426 h 288847"/>
                <a:gd name="T8" fmla="*/ 48151 w 2865070"/>
                <a:gd name="T9" fmla="*/ 0 h 288847"/>
                <a:gd name="T10" fmla="*/ 2816921 w 2865070"/>
                <a:gd name="T11" fmla="*/ 0 h 288847"/>
                <a:gd name="T12" fmla="*/ 2865072 w 2865070"/>
                <a:gd name="T13" fmla="*/ 48151 h 288847"/>
                <a:gd name="T14" fmla="*/ 2865072 w 2865070"/>
                <a:gd name="T15" fmla="*/ 288851 h 288847"/>
                <a:gd name="T16" fmla="*/ 2865072 w 2865070"/>
                <a:gd name="T17" fmla="*/ 288851 h 288847"/>
                <a:gd name="T18" fmla="*/ 0 w 2865070"/>
                <a:gd name="T19" fmla="*/ 288851 h 288847"/>
                <a:gd name="T20" fmla="*/ 0 w 2865070"/>
                <a:gd name="T21" fmla="*/ 288851 h 288847"/>
                <a:gd name="T22" fmla="*/ 0 w 2865070"/>
                <a:gd name="T23" fmla="*/ 48151 h 288847"/>
                <a:gd name="T24" fmla="*/ 48151 w 2865070"/>
                <a:gd name="T25" fmla="*/ 0 h 288847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65070"/>
                <a:gd name="T40" fmla="*/ 0 h 288847"/>
                <a:gd name="T41" fmla="*/ 2865070 w 2865070"/>
                <a:gd name="T42" fmla="*/ 288847 h 2888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65070" h="288847">
                  <a:moveTo>
                    <a:pt x="48151" y="0"/>
                  </a:moveTo>
                  <a:lnTo>
                    <a:pt x="2816919" y="0"/>
                  </a:lnTo>
                  <a:cubicBezTo>
                    <a:pt x="2843512" y="0"/>
                    <a:pt x="2865070" y="21558"/>
                    <a:pt x="2865070" y="48151"/>
                  </a:cubicBezTo>
                  <a:lnTo>
                    <a:pt x="2865070" y="288847"/>
                  </a:lnTo>
                  <a:lnTo>
                    <a:pt x="0" y="288847"/>
                  </a:lnTo>
                  <a:lnTo>
                    <a:pt x="0" y="48151"/>
                  </a:lnTo>
                  <a:cubicBezTo>
                    <a:pt x="0" y="21558"/>
                    <a:pt x="21558" y="0"/>
                    <a:pt x="48151" y="0"/>
                  </a:cubicBez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8390" tIns="48390" rIns="48390" bIns="34290" anchor="ctr" anchorCtr="1"/>
            <a:lstStyle>
              <a:lvl1pPr defTabSz="8001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2 Leadership skills</a:t>
              </a:r>
              <a:r>
                <a:rPr lang="en-US" altLang="en-US" sz="1200">
                  <a:solidFill>
                    <a:srgbClr val="FFFFFF"/>
                  </a:solidFill>
                </a:rPr>
                <a:t> 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7917" name="Freeform: Shape 8">
              <a:extLst>
                <a:ext uri="{FF2B5EF4-FFF2-40B4-BE49-F238E27FC236}">
                  <a16:creationId xmlns:a16="http://schemas.microsoft.com/office/drawing/2014/main" id="{9E3F6E42-B81A-4A42-44DE-D8DA793CF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1301767"/>
              <a:ext cx="11019498" cy="577781"/>
            </a:xfrm>
            <a:custGeom>
              <a:avLst/>
              <a:gdLst>
                <a:gd name="T0" fmla="*/ 5509747 w 11019502"/>
                <a:gd name="T1" fmla="*/ 0 h 577781"/>
                <a:gd name="T2" fmla="*/ 11019494 w 11019502"/>
                <a:gd name="T3" fmla="*/ 288891 h 577781"/>
                <a:gd name="T4" fmla="*/ 5509747 w 11019502"/>
                <a:gd name="T5" fmla="*/ 577781 h 577781"/>
                <a:gd name="T6" fmla="*/ 0 w 11019502"/>
                <a:gd name="T7" fmla="*/ 288891 h 577781"/>
                <a:gd name="T8" fmla="*/ 0 w 11019502"/>
                <a:gd name="T9" fmla="*/ 0 h 577781"/>
                <a:gd name="T10" fmla="*/ 11019494 w 11019502"/>
                <a:gd name="T11" fmla="*/ 0 h 577781"/>
                <a:gd name="T12" fmla="*/ 11019494 w 11019502"/>
                <a:gd name="T13" fmla="*/ 577781 h 577781"/>
                <a:gd name="T14" fmla="*/ 0 w 11019502"/>
                <a:gd name="T15" fmla="*/ 577781 h 577781"/>
                <a:gd name="T16" fmla="*/ 0 w 11019502"/>
                <a:gd name="T17" fmla="*/ 0 h 577781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19502"/>
                <a:gd name="T28" fmla="*/ 0 h 577781"/>
                <a:gd name="T29" fmla="*/ 11019502 w 11019502"/>
                <a:gd name="T30" fmla="*/ 577781 h 577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19502" h="577781">
                  <a:moveTo>
                    <a:pt x="0" y="0"/>
                  </a:moveTo>
                  <a:lnTo>
                    <a:pt x="11019502" y="0"/>
                  </a:lnTo>
                  <a:lnTo>
                    <a:pt x="11019502" y="577781"/>
                  </a:lnTo>
                  <a:lnTo>
                    <a:pt x="0" y="57778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/>
            <a:lstStyle>
              <a:lvl1pPr marL="342900" indent="-342900" defTabSz="7112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171450" indent="-17145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spcAft>
                  <a:spcPts val="300"/>
                </a:spcAft>
                <a:buFontTx/>
                <a:buChar char="•"/>
              </a:pPr>
              <a:r>
                <a:rPr lang="en-US" altLang="en-US" sz="1600"/>
                <a:t>                                                               2. Practice a healthy lifestyle</a:t>
              </a:r>
            </a:p>
          </p:txBody>
        </p:sp>
        <p:sp>
          <p:nvSpPr>
            <p:cNvPr id="37918" name="Freeform: Shape 9">
              <a:extLst>
                <a:ext uri="{FF2B5EF4-FFF2-40B4-BE49-F238E27FC236}">
                  <a16:creationId xmlns:a16="http://schemas.microsoft.com/office/drawing/2014/main" id="{86B4C7C5-0CD5-878B-F4AB-0964F70A3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274" y="1893987"/>
              <a:ext cx="8154427" cy="288849"/>
            </a:xfrm>
            <a:custGeom>
              <a:avLst/>
              <a:gdLst>
                <a:gd name="T0" fmla="*/ 4077212 w 8154431"/>
                <a:gd name="T1" fmla="*/ 0 h 288847"/>
                <a:gd name="T2" fmla="*/ 8154423 w 8154431"/>
                <a:gd name="T3" fmla="*/ 144426 h 288847"/>
                <a:gd name="T4" fmla="*/ 4077212 w 8154431"/>
                <a:gd name="T5" fmla="*/ 288851 h 288847"/>
                <a:gd name="T6" fmla="*/ 0 w 8154431"/>
                <a:gd name="T7" fmla="*/ 144426 h 288847"/>
                <a:gd name="T8" fmla="*/ 0 w 8154431"/>
                <a:gd name="T9" fmla="*/ 0 h 288847"/>
                <a:gd name="T10" fmla="*/ 8154423 w 8154431"/>
                <a:gd name="T11" fmla="*/ 0 h 288847"/>
                <a:gd name="T12" fmla="*/ 8154423 w 8154431"/>
                <a:gd name="T13" fmla="*/ 288851 h 288847"/>
                <a:gd name="T14" fmla="*/ 0 w 8154431"/>
                <a:gd name="T15" fmla="*/ 288851 h 288847"/>
                <a:gd name="T16" fmla="*/ 0 w 8154431"/>
                <a:gd name="T17" fmla="*/ 0 h 28884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54431"/>
                <a:gd name="T28" fmla="*/ 0 h 288847"/>
                <a:gd name="T29" fmla="*/ 8154431 w 8154431"/>
                <a:gd name="T30" fmla="*/ 288847 h 2888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54431" h="288847">
                  <a:moveTo>
                    <a:pt x="0" y="0"/>
                  </a:moveTo>
                  <a:lnTo>
                    <a:pt x="8154431" y="0"/>
                  </a:lnTo>
                  <a:lnTo>
                    <a:pt x="8154431" y="288847"/>
                  </a:lnTo>
                  <a:lnTo>
                    <a:pt x="0" y="28884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b"/>
            <a:lstStyle>
              <a:lvl1pPr defTabSz="7112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700"/>
                </a:spcAft>
                <a:buSzTx/>
                <a:buFontTx/>
                <a:buNone/>
              </a:pPr>
              <a:r>
                <a:rPr lang="en-US" altLang="en-US" sz="1600"/>
                <a:t>    1.LSM positively affect health outcomes</a:t>
              </a:r>
            </a:p>
          </p:txBody>
        </p:sp>
        <p:sp>
          <p:nvSpPr>
            <p:cNvPr id="37919" name="Freeform: Shape 10">
              <a:extLst>
                <a:ext uri="{FF2B5EF4-FFF2-40B4-BE49-F238E27FC236}">
                  <a16:creationId xmlns:a16="http://schemas.microsoft.com/office/drawing/2014/main" id="{3DC1BE50-5B7F-C325-0ED0-2EF4C4075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1893987"/>
              <a:ext cx="2865071" cy="288849"/>
            </a:xfrm>
            <a:custGeom>
              <a:avLst/>
              <a:gdLst>
                <a:gd name="T0" fmla="*/ 1432537 w 2865070"/>
                <a:gd name="T1" fmla="*/ 0 h 288847"/>
                <a:gd name="T2" fmla="*/ 2865072 w 2865070"/>
                <a:gd name="T3" fmla="*/ 144426 h 288847"/>
                <a:gd name="T4" fmla="*/ 1432537 w 2865070"/>
                <a:gd name="T5" fmla="*/ 288851 h 288847"/>
                <a:gd name="T6" fmla="*/ 0 w 2865070"/>
                <a:gd name="T7" fmla="*/ 144426 h 288847"/>
                <a:gd name="T8" fmla="*/ 48151 w 2865070"/>
                <a:gd name="T9" fmla="*/ 0 h 288847"/>
                <a:gd name="T10" fmla="*/ 2816921 w 2865070"/>
                <a:gd name="T11" fmla="*/ 0 h 288847"/>
                <a:gd name="T12" fmla="*/ 2865072 w 2865070"/>
                <a:gd name="T13" fmla="*/ 48151 h 288847"/>
                <a:gd name="T14" fmla="*/ 2865072 w 2865070"/>
                <a:gd name="T15" fmla="*/ 288851 h 288847"/>
                <a:gd name="T16" fmla="*/ 2865072 w 2865070"/>
                <a:gd name="T17" fmla="*/ 288851 h 288847"/>
                <a:gd name="T18" fmla="*/ 0 w 2865070"/>
                <a:gd name="T19" fmla="*/ 288851 h 288847"/>
                <a:gd name="T20" fmla="*/ 0 w 2865070"/>
                <a:gd name="T21" fmla="*/ 288851 h 288847"/>
                <a:gd name="T22" fmla="*/ 0 w 2865070"/>
                <a:gd name="T23" fmla="*/ 48151 h 288847"/>
                <a:gd name="T24" fmla="*/ 48151 w 2865070"/>
                <a:gd name="T25" fmla="*/ 0 h 288847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65070"/>
                <a:gd name="T40" fmla="*/ 0 h 288847"/>
                <a:gd name="T41" fmla="*/ 2865070 w 2865070"/>
                <a:gd name="T42" fmla="*/ 288847 h 2888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65070" h="288847">
                  <a:moveTo>
                    <a:pt x="48151" y="0"/>
                  </a:moveTo>
                  <a:lnTo>
                    <a:pt x="2816919" y="0"/>
                  </a:lnTo>
                  <a:cubicBezTo>
                    <a:pt x="2843512" y="0"/>
                    <a:pt x="2865070" y="21558"/>
                    <a:pt x="2865070" y="48151"/>
                  </a:cubicBezTo>
                  <a:lnTo>
                    <a:pt x="2865070" y="288847"/>
                  </a:lnTo>
                  <a:lnTo>
                    <a:pt x="0" y="288847"/>
                  </a:lnTo>
                  <a:lnTo>
                    <a:pt x="0" y="48151"/>
                  </a:lnTo>
                  <a:cubicBezTo>
                    <a:pt x="0" y="21558"/>
                    <a:pt x="21558" y="0"/>
                    <a:pt x="48151" y="0"/>
                  </a:cubicBezTo>
                  <a:close/>
                </a:path>
              </a:pathLst>
            </a:custGeom>
            <a:solidFill>
              <a:srgbClr val="30E845"/>
            </a:solidFill>
            <a:ln w="12701">
              <a:solidFill>
                <a:srgbClr val="30E845"/>
              </a:solidFill>
              <a:miter lim="800000"/>
              <a:headEnd/>
              <a:tailEnd/>
            </a:ln>
          </p:spPr>
          <p:txBody>
            <a:bodyPr lIns="48390" tIns="48390" rIns="48390" bIns="34290" anchor="ctr" anchorCtr="1"/>
            <a:lstStyle>
              <a:lvl1pPr defTabSz="8001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2 Knowledge skills</a:t>
              </a:r>
              <a:r>
                <a:rPr lang="en-US" altLang="en-US" sz="1200">
                  <a:solidFill>
                    <a:srgbClr val="FFFFFF"/>
                  </a:solidFill>
                </a:rPr>
                <a:t> 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7920" name="Freeform: Shape 11">
              <a:extLst>
                <a:ext uri="{FF2B5EF4-FFF2-40B4-BE49-F238E27FC236}">
                  <a16:creationId xmlns:a16="http://schemas.microsoft.com/office/drawing/2014/main" id="{072F65F9-228D-37A3-1140-404491B28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2182837"/>
              <a:ext cx="11019498" cy="577781"/>
            </a:xfrm>
            <a:custGeom>
              <a:avLst/>
              <a:gdLst>
                <a:gd name="T0" fmla="*/ 5509747 w 11019502"/>
                <a:gd name="T1" fmla="*/ 0 h 577781"/>
                <a:gd name="T2" fmla="*/ 11019494 w 11019502"/>
                <a:gd name="T3" fmla="*/ 288891 h 577781"/>
                <a:gd name="T4" fmla="*/ 5509747 w 11019502"/>
                <a:gd name="T5" fmla="*/ 577781 h 577781"/>
                <a:gd name="T6" fmla="*/ 0 w 11019502"/>
                <a:gd name="T7" fmla="*/ 288891 h 577781"/>
                <a:gd name="T8" fmla="*/ 0 w 11019502"/>
                <a:gd name="T9" fmla="*/ 0 h 577781"/>
                <a:gd name="T10" fmla="*/ 11019494 w 11019502"/>
                <a:gd name="T11" fmla="*/ 0 h 577781"/>
                <a:gd name="T12" fmla="*/ 11019494 w 11019502"/>
                <a:gd name="T13" fmla="*/ 577781 h 577781"/>
                <a:gd name="T14" fmla="*/ 0 w 11019502"/>
                <a:gd name="T15" fmla="*/ 577781 h 577781"/>
                <a:gd name="T16" fmla="*/ 0 w 11019502"/>
                <a:gd name="T17" fmla="*/ 0 h 577781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19502"/>
                <a:gd name="T28" fmla="*/ 0 h 577781"/>
                <a:gd name="T29" fmla="*/ 11019502 w 11019502"/>
                <a:gd name="T30" fmla="*/ 577781 h 577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19502" h="577781">
                  <a:moveTo>
                    <a:pt x="0" y="0"/>
                  </a:moveTo>
                  <a:lnTo>
                    <a:pt x="11019502" y="0"/>
                  </a:lnTo>
                  <a:lnTo>
                    <a:pt x="11019502" y="577781"/>
                  </a:lnTo>
                  <a:lnTo>
                    <a:pt x="0" y="57778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/>
            <a:lstStyle>
              <a:lvl1pPr marL="342900" indent="-342900" defTabSz="7112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171450" indent="-17145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spcAft>
                  <a:spcPts val="300"/>
                </a:spcAft>
                <a:buFontTx/>
                <a:buChar char="•"/>
              </a:pPr>
              <a:r>
                <a:rPr lang="en-US" altLang="en-US" sz="1600"/>
                <a:t>                                                               2.Demonstrate ways by which physicians can affect behavioural change</a:t>
              </a:r>
            </a:p>
          </p:txBody>
        </p:sp>
        <p:sp>
          <p:nvSpPr>
            <p:cNvPr id="37921" name="Freeform: Shape 12">
              <a:extLst>
                <a:ext uri="{FF2B5EF4-FFF2-40B4-BE49-F238E27FC236}">
                  <a16:creationId xmlns:a16="http://schemas.microsoft.com/office/drawing/2014/main" id="{85C980C9-D2D8-222F-2137-978D6DD7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274" y="2775066"/>
              <a:ext cx="8154427" cy="288849"/>
            </a:xfrm>
            <a:custGeom>
              <a:avLst/>
              <a:gdLst>
                <a:gd name="T0" fmla="*/ 4077212 w 8154431"/>
                <a:gd name="T1" fmla="*/ 0 h 288847"/>
                <a:gd name="T2" fmla="*/ 8154423 w 8154431"/>
                <a:gd name="T3" fmla="*/ 144426 h 288847"/>
                <a:gd name="T4" fmla="*/ 4077212 w 8154431"/>
                <a:gd name="T5" fmla="*/ 288851 h 288847"/>
                <a:gd name="T6" fmla="*/ 0 w 8154431"/>
                <a:gd name="T7" fmla="*/ 144426 h 288847"/>
                <a:gd name="T8" fmla="*/ 0 w 8154431"/>
                <a:gd name="T9" fmla="*/ 0 h 288847"/>
                <a:gd name="T10" fmla="*/ 8154423 w 8154431"/>
                <a:gd name="T11" fmla="*/ 0 h 288847"/>
                <a:gd name="T12" fmla="*/ 8154423 w 8154431"/>
                <a:gd name="T13" fmla="*/ 288851 h 288847"/>
                <a:gd name="T14" fmla="*/ 0 w 8154431"/>
                <a:gd name="T15" fmla="*/ 288851 h 288847"/>
                <a:gd name="T16" fmla="*/ 0 w 8154431"/>
                <a:gd name="T17" fmla="*/ 0 h 28884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54431"/>
                <a:gd name="T28" fmla="*/ 0 h 288847"/>
                <a:gd name="T29" fmla="*/ 8154431 w 8154431"/>
                <a:gd name="T30" fmla="*/ 288847 h 2888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54431" h="288847">
                  <a:moveTo>
                    <a:pt x="0" y="0"/>
                  </a:moveTo>
                  <a:lnTo>
                    <a:pt x="8154431" y="0"/>
                  </a:lnTo>
                  <a:lnTo>
                    <a:pt x="8154431" y="288847"/>
                  </a:lnTo>
                  <a:lnTo>
                    <a:pt x="0" y="28884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b"/>
            <a:lstStyle>
              <a:lvl1pPr defTabSz="7112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700"/>
                </a:spcAft>
                <a:buSzTx/>
                <a:buFontTx/>
                <a:buNone/>
              </a:pPr>
              <a:r>
                <a:rPr lang="en-US" altLang="en-US" sz="1600"/>
                <a:t>    1.Of predispositions</a:t>
              </a:r>
            </a:p>
          </p:txBody>
        </p:sp>
        <p:sp>
          <p:nvSpPr>
            <p:cNvPr id="37922" name="Freeform: Shape 13">
              <a:extLst>
                <a:ext uri="{FF2B5EF4-FFF2-40B4-BE49-F238E27FC236}">
                  <a16:creationId xmlns:a16="http://schemas.microsoft.com/office/drawing/2014/main" id="{0871A7E9-9D63-0423-2D7A-D56A5D4D2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2775066"/>
              <a:ext cx="2865071" cy="288849"/>
            </a:xfrm>
            <a:custGeom>
              <a:avLst/>
              <a:gdLst>
                <a:gd name="T0" fmla="*/ 1432537 w 2865070"/>
                <a:gd name="T1" fmla="*/ 0 h 288847"/>
                <a:gd name="T2" fmla="*/ 2865072 w 2865070"/>
                <a:gd name="T3" fmla="*/ 144426 h 288847"/>
                <a:gd name="T4" fmla="*/ 1432537 w 2865070"/>
                <a:gd name="T5" fmla="*/ 288851 h 288847"/>
                <a:gd name="T6" fmla="*/ 0 w 2865070"/>
                <a:gd name="T7" fmla="*/ 144426 h 288847"/>
                <a:gd name="T8" fmla="*/ 48151 w 2865070"/>
                <a:gd name="T9" fmla="*/ 0 h 288847"/>
                <a:gd name="T10" fmla="*/ 2816921 w 2865070"/>
                <a:gd name="T11" fmla="*/ 0 h 288847"/>
                <a:gd name="T12" fmla="*/ 2865072 w 2865070"/>
                <a:gd name="T13" fmla="*/ 48151 h 288847"/>
                <a:gd name="T14" fmla="*/ 2865072 w 2865070"/>
                <a:gd name="T15" fmla="*/ 288851 h 288847"/>
                <a:gd name="T16" fmla="*/ 2865072 w 2865070"/>
                <a:gd name="T17" fmla="*/ 288851 h 288847"/>
                <a:gd name="T18" fmla="*/ 0 w 2865070"/>
                <a:gd name="T19" fmla="*/ 288851 h 288847"/>
                <a:gd name="T20" fmla="*/ 0 w 2865070"/>
                <a:gd name="T21" fmla="*/ 288851 h 288847"/>
                <a:gd name="T22" fmla="*/ 0 w 2865070"/>
                <a:gd name="T23" fmla="*/ 48151 h 288847"/>
                <a:gd name="T24" fmla="*/ 48151 w 2865070"/>
                <a:gd name="T25" fmla="*/ 0 h 288847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65070"/>
                <a:gd name="T40" fmla="*/ 0 h 288847"/>
                <a:gd name="T41" fmla="*/ 2865070 w 2865070"/>
                <a:gd name="T42" fmla="*/ 288847 h 2888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65070" h="288847">
                  <a:moveTo>
                    <a:pt x="48151" y="0"/>
                  </a:moveTo>
                  <a:lnTo>
                    <a:pt x="2816919" y="0"/>
                  </a:lnTo>
                  <a:cubicBezTo>
                    <a:pt x="2843512" y="0"/>
                    <a:pt x="2865070" y="21558"/>
                    <a:pt x="2865070" y="48151"/>
                  </a:cubicBezTo>
                  <a:lnTo>
                    <a:pt x="2865070" y="288847"/>
                  </a:lnTo>
                  <a:lnTo>
                    <a:pt x="0" y="288847"/>
                  </a:lnTo>
                  <a:lnTo>
                    <a:pt x="0" y="48151"/>
                  </a:lnTo>
                  <a:cubicBezTo>
                    <a:pt x="0" y="21558"/>
                    <a:pt x="21558" y="0"/>
                    <a:pt x="48151" y="0"/>
                  </a:cubicBez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5B9BD5"/>
              </a:solidFill>
              <a:miter lim="800000"/>
              <a:headEnd/>
              <a:tailEnd/>
            </a:ln>
          </p:spPr>
          <p:txBody>
            <a:bodyPr lIns="48390" tIns="48390" rIns="48390" bIns="34290" anchor="ctr" anchorCtr="1"/>
            <a:lstStyle>
              <a:lvl1pPr defTabSz="8001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3 Assessment skills </a:t>
              </a:r>
            </a:p>
          </p:txBody>
        </p:sp>
        <p:sp>
          <p:nvSpPr>
            <p:cNvPr id="37923" name="Freeform: Shape 14">
              <a:extLst>
                <a:ext uri="{FF2B5EF4-FFF2-40B4-BE49-F238E27FC236}">
                  <a16:creationId xmlns:a16="http://schemas.microsoft.com/office/drawing/2014/main" id="{274C217B-0BAF-A33B-75E1-61EBA3076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3064174"/>
              <a:ext cx="11019498" cy="1146290"/>
            </a:xfrm>
            <a:custGeom>
              <a:avLst/>
              <a:gdLst>
                <a:gd name="T0" fmla="*/ 5509749 w 11019502"/>
                <a:gd name="T1" fmla="*/ 0 h 1146555"/>
                <a:gd name="T2" fmla="*/ 11019498 w 11019502"/>
                <a:gd name="T3" fmla="*/ 573145 h 1146555"/>
                <a:gd name="T4" fmla="*/ 5509749 w 11019502"/>
                <a:gd name="T5" fmla="*/ 1146290 h 1146555"/>
                <a:gd name="T6" fmla="*/ 0 w 11019502"/>
                <a:gd name="T7" fmla="*/ 573145 h 1146555"/>
                <a:gd name="T8" fmla="*/ 0 w 11019502"/>
                <a:gd name="T9" fmla="*/ 0 h 1146555"/>
                <a:gd name="T10" fmla="*/ 11019498 w 11019502"/>
                <a:gd name="T11" fmla="*/ 0 h 1146555"/>
                <a:gd name="T12" fmla="*/ 11019498 w 11019502"/>
                <a:gd name="T13" fmla="*/ 1146290 h 1146555"/>
                <a:gd name="T14" fmla="*/ 0 w 11019502"/>
                <a:gd name="T15" fmla="*/ 1146290 h 1146555"/>
                <a:gd name="T16" fmla="*/ 0 w 11019502"/>
                <a:gd name="T17" fmla="*/ 0 h 114655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19502"/>
                <a:gd name="T28" fmla="*/ 0 h 1146555"/>
                <a:gd name="T29" fmla="*/ 11019502 w 11019502"/>
                <a:gd name="T30" fmla="*/ 1146555 h 11465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19502" h="1146555">
                  <a:moveTo>
                    <a:pt x="0" y="0"/>
                  </a:moveTo>
                  <a:lnTo>
                    <a:pt x="11019502" y="0"/>
                  </a:lnTo>
                  <a:lnTo>
                    <a:pt x="11019502" y="1146555"/>
                  </a:lnTo>
                  <a:lnTo>
                    <a:pt x="0" y="11465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/>
            <a:lstStyle>
              <a:lvl1pPr marL="342900" indent="-342900" defTabSz="7112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171450" indent="-17145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spcAft>
                  <a:spcPts val="300"/>
                </a:spcAft>
                <a:buFontTx/>
                <a:buChar char="•"/>
              </a:pPr>
              <a:r>
                <a:rPr lang="en-US" altLang="en-US" sz="1600"/>
                <a:t>                                                               2.Readiness to change</a:t>
              </a:r>
            </a:p>
            <a:p>
              <a:pPr lvl="1" eaLnBrk="1" hangingPunct="1">
                <a:spcBef>
                  <a:spcPct val="0"/>
                </a:spcBef>
                <a:spcAft>
                  <a:spcPts val="300"/>
                </a:spcAft>
                <a:buFontTx/>
                <a:buChar char="•"/>
              </a:pPr>
              <a:r>
                <a:rPr lang="en-US" altLang="en-US" sz="1600"/>
                <a:t>                                                               3.Perform History taking</a:t>
              </a:r>
            </a:p>
            <a:p>
              <a:pPr lvl="1" eaLnBrk="1" hangingPunct="1">
                <a:spcBef>
                  <a:spcPct val="0"/>
                </a:spcBef>
                <a:spcAft>
                  <a:spcPts val="300"/>
                </a:spcAft>
                <a:buFontTx/>
                <a:buChar char="•"/>
              </a:pPr>
              <a:r>
                <a:rPr lang="en-US" altLang="en-US" sz="1600"/>
                <a:t>                                                               4.Perform Physical examination</a:t>
              </a:r>
            </a:p>
            <a:p>
              <a:pPr lvl="1" eaLnBrk="1" hangingPunct="1">
                <a:spcBef>
                  <a:spcPct val="0"/>
                </a:spcBef>
                <a:spcAft>
                  <a:spcPts val="100"/>
                </a:spcAft>
                <a:buFontTx/>
                <a:buChar char="•"/>
              </a:pPr>
              <a:endParaRPr lang="en-US" altLang="en-US" sz="800"/>
            </a:p>
          </p:txBody>
        </p:sp>
      </p:grpSp>
      <p:grpSp>
        <p:nvGrpSpPr>
          <p:cNvPr id="37892" name="Content Placeholder 3">
            <a:extLst>
              <a:ext uri="{FF2B5EF4-FFF2-40B4-BE49-F238E27FC236}">
                <a16:creationId xmlns:a16="http://schemas.microsoft.com/office/drawing/2014/main" id="{E2391FA5-57A4-F357-15D0-49A1EBD3C874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944938"/>
            <a:ext cx="11018838" cy="2730500"/>
            <a:chOff x="838203" y="3945197"/>
            <a:chExt cx="11019507" cy="2730910"/>
          </a:xfrm>
        </p:grpSpPr>
        <p:sp>
          <p:nvSpPr>
            <p:cNvPr id="37899" name="Rectangle 16">
              <a:extLst>
                <a:ext uri="{FF2B5EF4-FFF2-40B4-BE49-F238E27FC236}">
                  <a16:creationId xmlns:a16="http://schemas.microsoft.com/office/drawing/2014/main" id="{A3A0E3D1-632C-2C8A-107D-ED955375A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3" y="3945197"/>
              <a:ext cx="11019507" cy="273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7900" name="Freeform: Shape 17">
              <a:extLst>
                <a:ext uri="{FF2B5EF4-FFF2-40B4-BE49-F238E27FC236}">
                  <a16:creationId xmlns:a16="http://schemas.microsoft.com/office/drawing/2014/main" id="{B7ACF167-1425-5FD5-684D-D2B19866F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5923812"/>
              <a:ext cx="11019507" cy="0"/>
            </a:xfrm>
            <a:custGeom>
              <a:avLst/>
              <a:gdLst>
                <a:gd name="T0" fmla="*/ 5509754 w 11019507"/>
                <a:gd name="T1" fmla="*/ 11019507 w 11019507"/>
                <a:gd name="T2" fmla="*/ 5509754 w 11019507"/>
                <a:gd name="T3" fmla="*/ 0 w 11019507"/>
                <a:gd name="T4" fmla="*/ 0 w 11019507"/>
                <a:gd name="T5" fmla="*/ 11019507 w 1101950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1019507"/>
                <a:gd name="T13" fmla="*/ 11019507 w 11019507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019507">
                  <a:moveTo>
                    <a:pt x="0" y="0"/>
                  </a:moveTo>
                  <a:lnTo>
                    <a:pt x="11019507" y="1"/>
                  </a:lnTo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1" name="Freeform: Shape 18">
              <a:extLst>
                <a:ext uri="{FF2B5EF4-FFF2-40B4-BE49-F238E27FC236}">
                  <a16:creationId xmlns:a16="http://schemas.microsoft.com/office/drawing/2014/main" id="{E8815DBC-EB74-8FDD-39CB-CE32F1E73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4919133"/>
              <a:ext cx="11019507" cy="0"/>
            </a:xfrm>
            <a:custGeom>
              <a:avLst/>
              <a:gdLst>
                <a:gd name="T0" fmla="*/ 5509754 w 11019507"/>
                <a:gd name="T1" fmla="*/ 11019507 w 11019507"/>
                <a:gd name="T2" fmla="*/ 5509754 w 11019507"/>
                <a:gd name="T3" fmla="*/ 0 w 11019507"/>
                <a:gd name="T4" fmla="*/ 0 w 11019507"/>
                <a:gd name="T5" fmla="*/ 11019507 w 1101950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1019507"/>
                <a:gd name="T13" fmla="*/ 11019507 w 11019507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019507">
                  <a:moveTo>
                    <a:pt x="0" y="0"/>
                  </a:moveTo>
                  <a:lnTo>
                    <a:pt x="11019507" y="1"/>
                  </a:lnTo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2" name="Freeform: Shape 19">
              <a:extLst>
                <a:ext uri="{FF2B5EF4-FFF2-40B4-BE49-F238E27FC236}">
                  <a16:creationId xmlns:a16="http://schemas.microsoft.com/office/drawing/2014/main" id="{72DEE2E9-3446-7F01-CEF0-BA87FC397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4185720"/>
              <a:ext cx="11019507" cy="0"/>
            </a:xfrm>
            <a:custGeom>
              <a:avLst/>
              <a:gdLst>
                <a:gd name="T0" fmla="*/ 5509754 w 11019507"/>
                <a:gd name="T1" fmla="*/ 11019507 w 11019507"/>
                <a:gd name="T2" fmla="*/ 5509754 w 11019507"/>
                <a:gd name="T3" fmla="*/ 0 w 11019507"/>
                <a:gd name="T4" fmla="*/ 0 w 11019507"/>
                <a:gd name="T5" fmla="*/ 11019507 w 1101950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1019507"/>
                <a:gd name="T13" fmla="*/ 11019507 w 11019507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019507">
                  <a:moveTo>
                    <a:pt x="0" y="0"/>
                  </a:moveTo>
                  <a:lnTo>
                    <a:pt x="11019507" y="1"/>
                  </a:lnTo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3" name="Freeform: Shape 20">
              <a:extLst>
                <a:ext uri="{FF2B5EF4-FFF2-40B4-BE49-F238E27FC236}">
                  <a16:creationId xmlns:a16="http://schemas.microsoft.com/office/drawing/2014/main" id="{3C4FA1BC-B6F3-176A-540C-F887CFA91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265" y="3945279"/>
              <a:ext cx="8154436" cy="240441"/>
            </a:xfrm>
            <a:custGeom>
              <a:avLst/>
              <a:gdLst>
                <a:gd name="T0" fmla="*/ 4077220 w 8154432"/>
                <a:gd name="T1" fmla="*/ 0 h 240441"/>
                <a:gd name="T2" fmla="*/ 8154440 w 8154432"/>
                <a:gd name="T3" fmla="*/ 120221 h 240441"/>
                <a:gd name="T4" fmla="*/ 4077220 w 8154432"/>
                <a:gd name="T5" fmla="*/ 240441 h 240441"/>
                <a:gd name="T6" fmla="*/ 0 w 8154432"/>
                <a:gd name="T7" fmla="*/ 120221 h 240441"/>
                <a:gd name="T8" fmla="*/ 0 w 8154432"/>
                <a:gd name="T9" fmla="*/ 0 h 240441"/>
                <a:gd name="T10" fmla="*/ 8154440 w 8154432"/>
                <a:gd name="T11" fmla="*/ 0 h 240441"/>
                <a:gd name="T12" fmla="*/ 8154440 w 8154432"/>
                <a:gd name="T13" fmla="*/ 240441 h 240441"/>
                <a:gd name="T14" fmla="*/ 0 w 8154432"/>
                <a:gd name="T15" fmla="*/ 240441 h 240441"/>
                <a:gd name="T16" fmla="*/ 0 w 8154432"/>
                <a:gd name="T17" fmla="*/ 0 h 240441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54432"/>
                <a:gd name="T28" fmla="*/ 0 h 240441"/>
                <a:gd name="T29" fmla="*/ 8154432 w 8154432"/>
                <a:gd name="T30" fmla="*/ 240441 h 2404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54432" h="240441">
                  <a:moveTo>
                    <a:pt x="0" y="0"/>
                  </a:moveTo>
                  <a:lnTo>
                    <a:pt x="8154432" y="0"/>
                  </a:lnTo>
                  <a:lnTo>
                    <a:pt x="8154432" y="240441"/>
                  </a:lnTo>
                  <a:lnTo>
                    <a:pt x="0" y="2404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b"/>
            <a:lstStyle>
              <a:lvl1pPr defTabSz="7112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700"/>
                </a:spcAft>
                <a:buSzTx/>
                <a:buFontTx/>
                <a:buNone/>
              </a:pPr>
              <a:r>
                <a:rPr lang="en-US" altLang="en-US" sz="1600"/>
                <a:t>     1. Use of National Guidelines </a:t>
              </a:r>
            </a:p>
          </p:txBody>
        </p:sp>
        <p:sp>
          <p:nvSpPr>
            <p:cNvPr id="37904" name="Freeform: Shape 21">
              <a:extLst>
                <a:ext uri="{FF2B5EF4-FFF2-40B4-BE49-F238E27FC236}">
                  <a16:creationId xmlns:a16="http://schemas.microsoft.com/office/drawing/2014/main" id="{F0EA00B4-35C2-172F-784D-AA5E441E7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3945279"/>
              <a:ext cx="2865071" cy="240441"/>
            </a:xfrm>
            <a:custGeom>
              <a:avLst/>
              <a:gdLst>
                <a:gd name="T0" fmla="*/ 1432537 w 2865070"/>
                <a:gd name="T1" fmla="*/ 0 h 240441"/>
                <a:gd name="T2" fmla="*/ 2865072 w 2865070"/>
                <a:gd name="T3" fmla="*/ 120221 h 240441"/>
                <a:gd name="T4" fmla="*/ 1432537 w 2865070"/>
                <a:gd name="T5" fmla="*/ 240441 h 240441"/>
                <a:gd name="T6" fmla="*/ 0 w 2865070"/>
                <a:gd name="T7" fmla="*/ 120221 h 240441"/>
                <a:gd name="T8" fmla="*/ 40082 w 2865070"/>
                <a:gd name="T9" fmla="*/ 0 h 240441"/>
                <a:gd name="T10" fmla="*/ 2824990 w 2865070"/>
                <a:gd name="T11" fmla="*/ 0 h 240441"/>
                <a:gd name="T12" fmla="*/ 2865072 w 2865070"/>
                <a:gd name="T13" fmla="*/ 40082 h 240441"/>
                <a:gd name="T14" fmla="*/ 2865072 w 2865070"/>
                <a:gd name="T15" fmla="*/ 240441 h 240441"/>
                <a:gd name="T16" fmla="*/ 2865072 w 2865070"/>
                <a:gd name="T17" fmla="*/ 240441 h 240441"/>
                <a:gd name="T18" fmla="*/ 0 w 2865070"/>
                <a:gd name="T19" fmla="*/ 240441 h 240441"/>
                <a:gd name="T20" fmla="*/ 0 w 2865070"/>
                <a:gd name="T21" fmla="*/ 240441 h 240441"/>
                <a:gd name="T22" fmla="*/ 0 w 2865070"/>
                <a:gd name="T23" fmla="*/ 40082 h 240441"/>
                <a:gd name="T24" fmla="*/ 40082 w 2865070"/>
                <a:gd name="T25" fmla="*/ 0 h 24044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65070"/>
                <a:gd name="T40" fmla="*/ 0 h 240441"/>
                <a:gd name="T41" fmla="*/ 2865070 w 2865070"/>
                <a:gd name="T42" fmla="*/ 240441 h 240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65070" h="240441">
                  <a:moveTo>
                    <a:pt x="40082" y="0"/>
                  </a:moveTo>
                  <a:lnTo>
                    <a:pt x="2824988" y="0"/>
                  </a:lnTo>
                  <a:cubicBezTo>
                    <a:pt x="2847125" y="0"/>
                    <a:pt x="2865070" y="17945"/>
                    <a:pt x="2865070" y="40082"/>
                  </a:cubicBezTo>
                  <a:lnTo>
                    <a:pt x="2865070" y="240441"/>
                  </a:lnTo>
                  <a:lnTo>
                    <a:pt x="0" y="240441"/>
                  </a:lnTo>
                  <a:lnTo>
                    <a:pt x="0" y="40082"/>
                  </a:lnTo>
                  <a:cubicBezTo>
                    <a:pt x="0" y="17945"/>
                    <a:pt x="17945" y="0"/>
                    <a:pt x="40082" y="0"/>
                  </a:cubicBezTo>
                  <a:close/>
                </a:path>
              </a:pathLst>
            </a:custGeom>
            <a:solidFill>
              <a:srgbClr val="AE78D6"/>
            </a:solidFill>
            <a:ln w="12701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46030" tIns="46030" rIns="46030" bIns="34290" anchor="ctr" anchorCtr="1"/>
            <a:lstStyle>
              <a:lvl1pPr defTabSz="8001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4 Management skills </a:t>
              </a:r>
            </a:p>
          </p:txBody>
        </p:sp>
        <p:sp>
          <p:nvSpPr>
            <p:cNvPr id="37905" name="Freeform: Shape 22">
              <a:extLst>
                <a:ext uri="{FF2B5EF4-FFF2-40B4-BE49-F238E27FC236}">
                  <a16:creationId xmlns:a16="http://schemas.microsoft.com/office/drawing/2014/main" id="{144CE851-F532-4F8A-C41B-3F1CE7970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4184945"/>
              <a:ext cx="11019507" cy="481085"/>
            </a:xfrm>
            <a:custGeom>
              <a:avLst/>
              <a:gdLst>
                <a:gd name="T0" fmla="*/ 5509754 w 11019503"/>
                <a:gd name="T1" fmla="*/ 0 h 480955"/>
                <a:gd name="T2" fmla="*/ 11019507 w 11019503"/>
                <a:gd name="T3" fmla="*/ 240543 h 480955"/>
                <a:gd name="T4" fmla="*/ 5509754 w 11019503"/>
                <a:gd name="T5" fmla="*/ 481085 h 480955"/>
                <a:gd name="T6" fmla="*/ 0 w 11019503"/>
                <a:gd name="T7" fmla="*/ 240543 h 480955"/>
                <a:gd name="T8" fmla="*/ 0 w 11019503"/>
                <a:gd name="T9" fmla="*/ 0 h 480955"/>
                <a:gd name="T10" fmla="*/ 11019507 w 11019503"/>
                <a:gd name="T11" fmla="*/ 0 h 480955"/>
                <a:gd name="T12" fmla="*/ 11019507 w 11019503"/>
                <a:gd name="T13" fmla="*/ 481085 h 480955"/>
                <a:gd name="T14" fmla="*/ 0 w 11019503"/>
                <a:gd name="T15" fmla="*/ 481085 h 480955"/>
                <a:gd name="T16" fmla="*/ 0 w 11019503"/>
                <a:gd name="T17" fmla="*/ 0 h 48095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19503"/>
                <a:gd name="T28" fmla="*/ 0 h 480955"/>
                <a:gd name="T29" fmla="*/ 11019503 w 11019503"/>
                <a:gd name="T30" fmla="*/ 480955 h 4809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19503" h="480955">
                  <a:moveTo>
                    <a:pt x="0" y="0"/>
                  </a:moveTo>
                  <a:lnTo>
                    <a:pt x="11019503" y="0"/>
                  </a:lnTo>
                  <a:lnTo>
                    <a:pt x="11019503" y="480955"/>
                  </a:lnTo>
                  <a:lnTo>
                    <a:pt x="0" y="4809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marL="342900" indent="-342900" defTabSz="40005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57150" indent="-57150" defTabSz="4000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000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000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000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000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000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000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000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spcAft>
                  <a:spcPts val="300"/>
                </a:spcAft>
                <a:buFontTx/>
                <a:buChar char="•"/>
              </a:pPr>
              <a:r>
                <a:rPr lang="en-US" altLang="en-US" sz="900"/>
                <a:t>                                                                                                                      </a:t>
              </a:r>
              <a:r>
                <a:rPr lang="en-US" altLang="en-US" sz="1600"/>
                <a:t>2.</a:t>
              </a:r>
              <a:r>
                <a:rPr lang="en-US" altLang="en-US" sz="900"/>
                <a:t> </a:t>
              </a:r>
              <a:r>
                <a:rPr lang="en-US" altLang="en-US" sz="1600"/>
                <a:t>Establish effective patient Doctor relationship</a:t>
              </a:r>
            </a:p>
            <a:p>
              <a:pPr lvl="1" eaLnBrk="1" hangingPunct="1">
                <a:spcBef>
                  <a:spcPct val="0"/>
                </a:spcBef>
                <a:spcAft>
                  <a:spcPts val="300"/>
                </a:spcAft>
                <a:buFontTx/>
                <a:buChar char="•"/>
              </a:pPr>
              <a:r>
                <a:rPr lang="en-US" altLang="en-US" sz="1600"/>
                <a:t>                                                                3. Collaboration with patient’s system and environment</a:t>
              </a:r>
            </a:p>
            <a:p>
              <a:pPr lvl="1" eaLnBrk="1" hangingPunct="1">
                <a:spcBef>
                  <a:spcPct val="0"/>
                </a:spcBef>
                <a:spcAft>
                  <a:spcPts val="300"/>
                </a:spcAft>
                <a:buFontTx/>
                <a:buChar char="•"/>
              </a:pPr>
              <a:r>
                <a:rPr lang="en-US" altLang="en-US" sz="1600"/>
                <a:t>                                                                4. Help patients by also referring to other specialists</a:t>
              </a:r>
            </a:p>
            <a:p>
              <a:pPr lvl="1" eaLnBrk="1" hangingPunct="1">
                <a:spcBef>
                  <a:spcPct val="0"/>
                </a:spcBef>
                <a:spcAft>
                  <a:spcPts val="300"/>
                </a:spcAft>
                <a:buFontTx/>
                <a:buChar char="•"/>
              </a:pPr>
              <a:endParaRPr lang="en-US" altLang="en-US" sz="1600"/>
            </a:p>
            <a:p>
              <a:pPr lvl="1" eaLnBrk="1" hangingPunct="1"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endParaRPr lang="en-US" altLang="en-US" sz="900"/>
            </a:p>
          </p:txBody>
        </p:sp>
        <p:sp>
          <p:nvSpPr>
            <p:cNvPr id="37906" name="Freeform: Shape 23">
              <a:extLst>
                <a:ext uri="{FF2B5EF4-FFF2-40B4-BE49-F238E27FC236}">
                  <a16:creationId xmlns:a16="http://schemas.microsoft.com/office/drawing/2014/main" id="{626D907F-92BB-163B-3FD8-741E09CC8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265" y="5035491"/>
              <a:ext cx="8154436" cy="240441"/>
            </a:xfrm>
            <a:custGeom>
              <a:avLst/>
              <a:gdLst>
                <a:gd name="T0" fmla="*/ 4077220 w 8154432"/>
                <a:gd name="T1" fmla="*/ 0 h 240441"/>
                <a:gd name="T2" fmla="*/ 8154440 w 8154432"/>
                <a:gd name="T3" fmla="*/ 120221 h 240441"/>
                <a:gd name="T4" fmla="*/ 4077220 w 8154432"/>
                <a:gd name="T5" fmla="*/ 240441 h 240441"/>
                <a:gd name="T6" fmla="*/ 0 w 8154432"/>
                <a:gd name="T7" fmla="*/ 120221 h 240441"/>
                <a:gd name="T8" fmla="*/ 0 w 8154432"/>
                <a:gd name="T9" fmla="*/ 0 h 240441"/>
                <a:gd name="T10" fmla="*/ 8154440 w 8154432"/>
                <a:gd name="T11" fmla="*/ 0 h 240441"/>
                <a:gd name="T12" fmla="*/ 8154440 w 8154432"/>
                <a:gd name="T13" fmla="*/ 240441 h 240441"/>
                <a:gd name="T14" fmla="*/ 0 w 8154432"/>
                <a:gd name="T15" fmla="*/ 240441 h 240441"/>
                <a:gd name="T16" fmla="*/ 0 w 8154432"/>
                <a:gd name="T17" fmla="*/ 0 h 240441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54432"/>
                <a:gd name="T28" fmla="*/ 0 h 240441"/>
                <a:gd name="T29" fmla="*/ 8154432 w 8154432"/>
                <a:gd name="T30" fmla="*/ 240441 h 2404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54432" h="240441">
                  <a:moveTo>
                    <a:pt x="0" y="0"/>
                  </a:moveTo>
                  <a:lnTo>
                    <a:pt x="8154432" y="0"/>
                  </a:lnTo>
                  <a:lnTo>
                    <a:pt x="8154432" y="240441"/>
                  </a:lnTo>
                  <a:lnTo>
                    <a:pt x="0" y="2404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b"/>
            <a:lstStyle>
              <a:lvl1pPr defTabSz="7112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700"/>
                </a:spcAft>
                <a:buSzTx/>
                <a:buFontTx/>
                <a:buNone/>
              </a:pPr>
              <a:r>
                <a:rPr lang="en-US" altLang="en-US" sz="1600"/>
                <a:t>     1. Practice interdisciplinary and in community teams</a:t>
              </a:r>
            </a:p>
          </p:txBody>
        </p:sp>
        <p:sp>
          <p:nvSpPr>
            <p:cNvPr id="37907" name="Freeform: Shape 24">
              <a:extLst>
                <a:ext uri="{FF2B5EF4-FFF2-40B4-BE49-F238E27FC236}">
                  <a16:creationId xmlns:a16="http://schemas.microsoft.com/office/drawing/2014/main" id="{5A8B95F8-65A3-0659-7016-DA925480F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5043245"/>
              <a:ext cx="2865071" cy="240441"/>
            </a:xfrm>
            <a:custGeom>
              <a:avLst/>
              <a:gdLst>
                <a:gd name="T0" fmla="*/ 1432537 w 2865070"/>
                <a:gd name="T1" fmla="*/ 0 h 240441"/>
                <a:gd name="T2" fmla="*/ 2865072 w 2865070"/>
                <a:gd name="T3" fmla="*/ 120221 h 240441"/>
                <a:gd name="T4" fmla="*/ 1432537 w 2865070"/>
                <a:gd name="T5" fmla="*/ 240441 h 240441"/>
                <a:gd name="T6" fmla="*/ 0 w 2865070"/>
                <a:gd name="T7" fmla="*/ 120221 h 240441"/>
                <a:gd name="T8" fmla="*/ 40082 w 2865070"/>
                <a:gd name="T9" fmla="*/ 0 h 240441"/>
                <a:gd name="T10" fmla="*/ 2824990 w 2865070"/>
                <a:gd name="T11" fmla="*/ 0 h 240441"/>
                <a:gd name="T12" fmla="*/ 2865072 w 2865070"/>
                <a:gd name="T13" fmla="*/ 40082 h 240441"/>
                <a:gd name="T14" fmla="*/ 2865072 w 2865070"/>
                <a:gd name="T15" fmla="*/ 240441 h 240441"/>
                <a:gd name="T16" fmla="*/ 2865072 w 2865070"/>
                <a:gd name="T17" fmla="*/ 240441 h 240441"/>
                <a:gd name="T18" fmla="*/ 0 w 2865070"/>
                <a:gd name="T19" fmla="*/ 240441 h 240441"/>
                <a:gd name="T20" fmla="*/ 0 w 2865070"/>
                <a:gd name="T21" fmla="*/ 240441 h 240441"/>
                <a:gd name="T22" fmla="*/ 0 w 2865070"/>
                <a:gd name="T23" fmla="*/ 40082 h 240441"/>
                <a:gd name="T24" fmla="*/ 40082 w 2865070"/>
                <a:gd name="T25" fmla="*/ 0 h 24044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65070"/>
                <a:gd name="T40" fmla="*/ 0 h 240441"/>
                <a:gd name="T41" fmla="*/ 2865070 w 2865070"/>
                <a:gd name="T42" fmla="*/ 240441 h 240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65070" h="240441">
                  <a:moveTo>
                    <a:pt x="40082" y="0"/>
                  </a:moveTo>
                  <a:lnTo>
                    <a:pt x="2824988" y="0"/>
                  </a:lnTo>
                  <a:cubicBezTo>
                    <a:pt x="2847125" y="0"/>
                    <a:pt x="2865070" y="17945"/>
                    <a:pt x="2865070" y="40082"/>
                  </a:cubicBezTo>
                  <a:lnTo>
                    <a:pt x="2865070" y="240441"/>
                  </a:lnTo>
                  <a:lnTo>
                    <a:pt x="0" y="240441"/>
                  </a:lnTo>
                  <a:lnTo>
                    <a:pt x="0" y="40082"/>
                  </a:lnTo>
                  <a:cubicBezTo>
                    <a:pt x="0" y="17945"/>
                    <a:pt x="17945" y="0"/>
                    <a:pt x="40082" y="0"/>
                  </a:cubicBezTo>
                  <a:close/>
                </a:path>
              </a:pathLst>
            </a:custGeom>
            <a:solidFill>
              <a:srgbClr val="FF5353"/>
            </a:solidFill>
            <a:ln w="12701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46030" tIns="46030" rIns="46030" bIns="34290" anchor="ctr" anchorCtr="1"/>
            <a:lstStyle>
              <a:lvl1pPr defTabSz="8001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001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001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4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FFFFFF"/>
                  </a:solidFill>
                </a:rPr>
                <a:t>Community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FFFFFF"/>
                  </a:solidFill>
                </a:rPr>
                <a:t>support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FFFFFF"/>
                  </a:solidFill>
                </a:rPr>
                <a:t>skills</a:t>
              </a:r>
              <a:r>
                <a:rPr lang="en-US" altLang="en-US" sz="1800"/>
                <a:t> </a:t>
              </a:r>
            </a:p>
          </p:txBody>
        </p:sp>
        <p:sp>
          <p:nvSpPr>
            <p:cNvPr id="37908" name="Freeform: Shape 25">
              <a:extLst>
                <a:ext uri="{FF2B5EF4-FFF2-40B4-BE49-F238E27FC236}">
                  <a16:creationId xmlns:a16="http://schemas.microsoft.com/office/drawing/2014/main" id="{2354923A-45B7-9D23-E519-1C6D7F458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4919133"/>
              <a:ext cx="11019507" cy="480956"/>
            </a:xfrm>
            <a:custGeom>
              <a:avLst/>
              <a:gdLst>
                <a:gd name="T0" fmla="*/ 5509756 w 11019503"/>
                <a:gd name="T1" fmla="*/ 0 h 480955"/>
                <a:gd name="T2" fmla="*/ 11019511 w 11019503"/>
                <a:gd name="T3" fmla="*/ 240479 h 480955"/>
                <a:gd name="T4" fmla="*/ 5509756 w 11019503"/>
                <a:gd name="T5" fmla="*/ 480957 h 480955"/>
                <a:gd name="T6" fmla="*/ 0 w 11019503"/>
                <a:gd name="T7" fmla="*/ 240479 h 480955"/>
                <a:gd name="T8" fmla="*/ 0 w 11019503"/>
                <a:gd name="T9" fmla="*/ 0 h 480955"/>
                <a:gd name="T10" fmla="*/ 11019511 w 11019503"/>
                <a:gd name="T11" fmla="*/ 0 h 480955"/>
                <a:gd name="T12" fmla="*/ 11019511 w 11019503"/>
                <a:gd name="T13" fmla="*/ 480957 h 480955"/>
                <a:gd name="T14" fmla="*/ 0 w 11019503"/>
                <a:gd name="T15" fmla="*/ 480957 h 480955"/>
                <a:gd name="T16" fmla="*/ 0 w 11019503"/>
                <a:gd name="T17" fmla="*/ 0 h 48095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19503"/>
                <a:gd name="T28" fmla="*/ 0 h 480955"/>
                <a:gd name="T29" fmla="*/ 11019503 w 11019503"/>
                <a:gd name="T30" fmla="*/ 480955 h 4809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19503" h="480955">
                  <a:moveTo>
                    <a:pt x="0" y="0"/>
                  </a:moveTo>
                  <a:lnTo>
                    <a:pt x="11019503" y="0"/>
                  </a:lnTo>
                  <a:lnTo>
                    <a:pt x="11019503" y="480955"/>
                  </a:lnTo>
                  <a:lnTo>
                    <a:pt x="0" y="4809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63" tIns="60963" rIns="60963" bIns="60963"/>
            <a:lstStyle>
              <a:lvl1pPr marL="342900" indent="-342900" defTabSz="111125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228600" indent="-228600" defTabSz="11112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11112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11112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11112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11112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11112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11112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11112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spcAft>
                  <a:spcPts val="500"/>
                </a:spcAft>
                <a:buFontTx/>
                <a:buChar char="•"/>
              </a:pPr>
              <a:r>
                <a:rPr lang="en-US" altLang="en-US" sz="2500"/>
                <a:t> </a:t>
              </a:r>
            </a:p>
          </p:txBody>
        </p:sp>
        <p:sp>
          <p:nvSpPr>
            <p:cNvPr id="37909" name="Freeform: Shape 26">
              <a:extLst>
                <a:ext uri="{FF2B5EF4-FFF2-40B4-BE49-F238E27FC236}">
                  <a16:creationId xmlns:a16="http://schemas.microsoft.com/office/drawing/2014/main" id="{79BD2A65-41DA-FEE6-F194-28F04D1D4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197" y="5893152"/>
              <a:ext cx="7654890" cy="782945"/>
            </a:xfrm>
            <a:custGeom>
              <a:avLst/>
              <a:gdLst>
                <a:gd name="T0" fmla="*/ 3827445 w 7654891"/>
                <a:gd name="T1" fmla="*/ 0 h 782948"/>
                <a:gd name="T2" fmla="*/ 7654889 w 7654891"/>
                <a:gd name="T3" fmla="*/ 391472 h 782948"/>
                <a:gd name="T4" fmla="*/ 3827445 w 7654891"/>
                <a:gd name="T5" fmla="*/ 782942 h 782948"/>
                <a:gd name="T6" fmla="*/ 0 w 7654891"/>
                <a:gd name="T7" fmla="*/ 391472 h 782948"/>
                <a:gd name="T8" fmla="*/ 0 w 7654891"/>
                <a:gd name="T9" fmla="*/ 0 h 782948"/>
                <a:gd name="T10" fmla="*/ 7654889 w 7654891"/>
                <a:gd name="T11" fmla="*/ 0 h 782948"/>
                <a:gd name="T12" fmla="*/ 7654889 w 7654891"/>
                <a:gd name="T13" fmla="*/ 782942 h 782948"/>
                <a:gd name="T14" fmla="*/ 0 w 7654891"/>
                <a:gd name="T15" fmla="*/ 782942 h 782948"/>
                <a:gd name="T16" fmla="*/ 0 w 7654891"/>
                <a:gd name="T17" fmla="*/ 0 h 78294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54891"/>
                <a:gd name="T28" fmla="*/ 0 h 782948"/>
                <a:gd name="T29" fmla="*/ 7654891 w 7654891"/>
                <a:gd name="T30" fmla="*/ 782948 h 7829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54891" h="782948">
                  <a:moveTo>
                    <a:pt x="0" y="0"/>
                  </a:moveTo>
                  <a:lnTo>
                    <a:pt x="7654891" y="0"/>
                  </a:lnTo>
                  <a:lnTo>
                    <a:pt x="7654891" y="782948"/>
                  </a:lnTo>
                  <a:lnTo>
                    <a:pt x="0" y="78294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b"/>
            <a:lstStyle>
              <a:lvl1pPr defTabSz="7112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700"/>
                </a:spcAft>
                <a:buSzTx/>
                <a:buFontTx/>
                <a:buNone/>
              </a:pPr>
              <a:r>
                <a:rPr lang="en-US" altLang="en-US" sz="1600"/>
                <a:t> 2.  Apply supportive office and tech systems</a:t>
              </a:r>
            </a:p>
            <a:p>
              <a:pPr eaLnBrk="1" hangingPunct="1">
                <a:spcBef>
                  <a:spcPct val="0"/>
                </a:spcBef>
                <a:spcAft>
                  <a:spcPts val="700"/>
                </a:spcAft>
                <a:buSzTx/>
                <a:buFontTx/>
                <a:buNone/>
              </a:pPr>
              <a:r>
                <a:rPr lang="en-US" altLang="en-US" sz="1600"/>
                <a:t> 3.   Measure process and outcomes</a:t>
              </a:r>
            </a:p>
            <a:p>
              <a:pPr eaLnBrk="1" hangingPunct="1">
                <a:spcBef>
                  <a:spcPct val="0"/>
                </a:spcBef>
                <a:spcAft>
                  <a:spcPts val="700"/>
                </a:spcAft>
                <a:buSzTx/>
                <a:buFontTx/>
                <a:buNone/>
              </a:pPr>
              <a:r>
                <a:rPr lang="en-US" altLang="en-US" sz="1600"/>
                <a:t> 4.  Use appropriate community referral resources to support implementation of   healthy lifestyles</a:t>
              </a:r>
            </a:p>
            <a:p>
              <a:pPr eaLnBrk="1" hangingPunct="1">
                <a:spcBef>
                  <a:spcPct val="0"/>
                </a:spcBef>
                <a:spcAft>
                  <a:spcPts val="700"/>
                </a:spcAft>
                <a:buSzTx/>
                <a:buFontTx/>
                <a:buNone/>
              </a:pPr>
              <a:r>
                <a:rPr lang="en-US" altLang="en-US" sz="1600"/>
                <a:t>      </a:t>
              </a:r>
            </a:p>
          </p:txBody>
        </p:sp>
        <p:sp>
          <p:nvSpPr>
            <p:cNvPr id="37910" name="Freeform: Shape 27">
              <a:extLst>
                <a:ext uri="{FF2B5EF4-FFF2-40B4-BE49-F238E27FC236}">
                  <a16:creationId xmlns:a16="http://schemas.microsoft.com/office/drawing/2014/main" id="{79588CB5-A7EB-CA84-3FB9-711432447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6435666"/>
              <a:ext cx="2865071" cy="240441"/>
            </a:xfrm>
            <a:custGeom>
              <a:avLst/>
              <a:gdLst>
                <a:gd name="T0" fmla="*/ 1432537 w 2865070"/>
                <a:gd name="T1" fmla="*/ 0 h 240441"/>
                <a:gd name="T2" fmla="*/ 2865072 w 2865070"/>
                <a:gd name="T3" fmla="*/ 120221 h 240441"/>
                <a:gd name="T4" fmla="*/ 1432537 w 2865070"/>
                <a:gd name="T5" fmla="*/ 240441 h 240441"/>
                <a:gd name="T6" fmla="*/ 0 w 2865070"/>
                <a:gd name="T7" fmla="*/ 120221 h 240441"/>
                <a:gd name="T8" fmla="*/ 40082 w 2865070"/>
                <a:gd name="T9" fmla="*/ 0 h 240441"/>
                <a:gd name="T10" fmla="*/ 2824990 w 2865070"/>
                <a:gd name="T11" fmla="*/ 0 h 240441"/>
                <a:gd name="T12" fmla="*/ 2865072 w 2865070"/>
                <a:gd name="T13" fmla="*/ 40082 h 240441"/>
                <a:gd name="T14" fmla="*/ 2865072 w 2865070"/>
                <a:gd name="T15" fmla="*/ 240441 h 240441"/>
                <a:gd name="T16" fmla="*/ 2865072 w 2865070"/>
                <a:gd name="T17" fmla="*/ 240441 h 240441"/>
                <a:gd name="T18" fmla="*/ 0 w 2865070"/>
                <a:gd name="T19" fmla="*/ 240441 h 240441"/>
                <a:gd name="T20" fmla="*/ 0 w 2865070"/>
                <a:gd name="T21" fmla="*/ 240441 h 240441"/>
                <a:gd name="T22" fmla="*/ 0 w 2865070"/>
                <a:gd name="T23" fmla="*/ 40082 h 240441"/>
                <a:gd name="T24" fmla="*/ 40082 w 2865070"/>
                <a:gd name="T25" fmla="*/ 0 h 24044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65070"/>
                <a:gd name="T40" fmla="*/ 0 h 240441"/>
                <a:gd name="T41" fmla="*/ 2865070 w 2865070"/>
                <a:gd name="T42" fmla="*/ 240441 h 240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65070" h="240441">
                  <a:moveTo>
                    <a:pt x="40082" y="0"/>
                  </a:moveTo>
                  <a:lnTo>
                    <a:pt x="2824988" y="0"/>
                  </a:lnTo>
                  <a:cubicBezTo>
                    <a:pt x="2847125" y="0"/>
                    <a:pt x="2865070" y="17945"/>
                    <a:pt x="2865070" y="40082"/>
                  </a:cubicBezTo>
                  <a:lnTo>
                    <a:pt x="2865070" y="240441"/>
                  </a:lnTo>
                  <a:lnTo>
                    <a:pt x="0" y="240441"/>
                  </a:lnTo>
                  <a:lnTo>
                    <a:pt x="0" y="40082"/>
                  </a:lnTo>
                  <a:cubicBezTo>
                    <a:pt x="0" y="17945"/>
                    <a:pt x="17945" y="0"/>
                    <a:pt x="40082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34600" tIns="34600" rIns="34600" bIns="22860" anchor="ctr" anchorCtr="1"/>
            <a:lstStyle/>
            <a:p>
              <a:endParaRPr lang="en-US"/>
            </a:p>
          </p:txBody>
        </p:sp>
        <p:sp>
          <p:nvSpPr>
            <p:cNvPr id="37911" name="Freeform: Shape 28">
              <a:extLst>
                <a:ext uri="{FF2B5EF4-FFF2-40B4-BE49-F238E27FC236}">
                  <a16:creationId xmlns:a16="http://schemas.microsoft.com/office/drawing/2014/main" id="{3CAEFD8C-B39F-E503-72B5-D7F084DE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6195151"/>
              <a:ext cx="11019507" cy="480956"/>
            </a:xfrm>
            <a:custGeom>
              <a:avLst/>
              <a:gdLst>
                <a:gd name="T0" fmla="*/ 5509756 w 11019503"/>
                <a:gd name="T1" fmla="*/ 0 h 480955"/>
                <a:gd name="T2" fmla="*/ 11019511 w 11019503"/>
                <a:gd name="T3" fmla="*/ 240479 h 480955"/>
                <a:gd name="T4" fmla="*/ 5509756 w 11019503"/>
                <a:gd name="T5" fmla="*/ 480957 h 480955"/>
                <a:gd name="T6" fmla="*/ 0 w 11019503"/>
                <a:gd name="T7" fmla="*/ 240479 h 480955"/>
                <a:gd name="T8" fmla="*/ 0 w 11019503"/>
                <a:gd name="T9" fmla="*/ 0 h 480955"/>
                <a:gd name="T10" fmla="*/ 11019511 w 11019503"/>
                <a:gd name="T11" fmla="*/ 0 h 480955"/>
                <a:gd name="T12" fmla="*/ 11019511 w 11019503"/>
                <a:gd name="T13" fmla="*/ 480957 h 480955"/>
                <a:gd name="T14" fmla="*/ 0 w 11019503"/>
                <a:gd name="T15" fmla="*/ 480957 h 480955"/>
                <a:gd name="T16" fmla="*/ 0 w 11019503"/>
                <a:gd name="T17" fmla="*/ 0 h 48095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19503"/>
                <a:gd name="T28" fmla="*/ 0 h 480955"/>
                <a:gd name="T29" fmla="*/ 11019503 w 11019503"/>
                <a:gd name="T30" fmla="*/ 480955 h 4809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19503" h="480955">
                  <a:moveTo>
                    <a:pt x="0" y="0"/>
                  </a:moveTo>
                  <a:lnTo>
                    <a:pt x="11019503" y="0"/>
                  </a:lnTo>
                  <a:lnTo>
                    <a:pt x="11019503" y="480955"/>
                  </a:lnTo>
                  <a:lnTo>
                    <a:pt x="0" y="4809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0963" tIns="60963" rIns="60963" bIns="60963"/>
            <a:lstStyle/>
            <a:p>
              <a:endParaRPr lang="en-US"/>
            </a:p>
          </p:txBody>
        </p:sp>
      </p:grpSp>
      <p:pic>
        <p:nvPicPr>
          <p:cNvPr id="37893" name="Graphic 10" descr="Aspiration with solid fill">
            <a:extLst>
              <a:ext uri="{FF2B5EF4-FFF2-40B4-BE49-F238E27FC236}">
                <a16:creationId xmlns:a16="http://schemas.microsoft.com/office/drawing/2014/main" id="{B259B1DC-EE3A-E08C-A5CB-EF5B3626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8338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Graphic 11" descr="Aspiration with solid fill">
            <a:extLst>
              <a:ext uri="{FF2B5EF4-FFF2-40B4-BE49-F238E27FC236}">
                <a16:creationId xmlns:a16="http://schemas.microsoft.com/office/drawing/2014/main" id="{94698D44-C4BC-C04B-A5A1-EF340BC0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49355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Graphic 12" descr="Aspiration with solid fill">
            <a:extLst>
              <a:ext uri="{FF2B5EF4-FFF2-40B4-BE49-F238E27FC236}">
                <a16:creationId xmlns:a16="http://schemas.microsoft.com/office/drawing/2014/main" id="{96E87F2D-B897-396F-DF22-1CAEFF7E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18399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Graphic 13" descr="Aspiration with solid fill">
            <a:extLst>
              <a:ext uri="{FF2B5EF4-FFF2-40B4-BE49-F238E27FC236}">
                <a16:creationId xmlns:a16="http://schemas.microsoft.com/office/drawing/2014/main" id="{E53982AB-2D47-226A-F6D1-F13193D2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9096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Graphic 14" descr="Aspiration with solid fill">
            <a:extLst>
              <a:ext uri="{FF2B5EF4-FFF2-40B4-BE49-F238E27FC236}">
                <a16:creationId xmlns:a16="http://schemas.microsoft.com/office/drawing/2014/main" id="{08A1E4A6-3191-CAE5-40B9-79802F5B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2659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">
            <a:extLst>
              <a:ext uri="{FF2B5EF4-FFF2-40B4-BE49-F238E27FC236}">
                <a16:creationId xmlns:a16="http://schemas.microsoft.com/office/drawing/2014/main" id="{7BB759FE-6AA7-98A7-3AC2-39503B70A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5908675"/>
            <a:ext cx="31670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0F883C8-4274-6F77-FDDF-1CEE36D1E62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27050" y="254000"/>
            <a:ext cx="10848975" cy="995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altLang="en-US" sz="2800" b="1" dirty="0">
                <a:latin typeface="Calibri Light" panose="020F0302020204030204" pitchFamily="34" charset="0"/>
              </a:rPr>
              <a:t>Resident-Patient Relationship</a:t>
            </a:r>
            <a:r>
              <a:rPr altLang="en-US" sz="2800" dirty="0">
                <a:latin typeface="Calibri Light" panose="020F0302020204030204" pitchFamily="34" charset="0"/>
              </a:rPr>
              <a:t>:</a:t>
            </a:r>
            <a:br>
              <a:rPr altLang="en-US" sz="2800" dirty="0">
                <a:latin typeface="Calibri Light" panose="020F0302020204030204" pitchFamily="34" charset="0"/>
              </a:rPr>
            </a:br>
            <a:r>
              <a:rPr altLang="en-US" sz="2000" dirty="0">
                <a:latin typeface="Calibri Light" panose="020F0302020204030204" pitchFamily="34" charset="0"/>
              </a:rPr>
              <a:t>Living the patient’s </a:t>
            </a:r>
            <a:r>
              <a:rPr altLang="en-US" sz="2000" dirty="0" err="1">
                <a:latin typeface="Calibri Light" panose="020F0302020204030204" pitchFamily="34" charset="0"/>
              </a:rPr>
              <a:t>experience:Processing</a:t>
            </a:r>
            <a:r>
              <a:rPr altLang="en-US" sz="2000" dirty="0">
                <a:latin typeface="Calibri Light" panose="020F0302020204030204" pitchFamily="34" charset="0"/>
              </a:rPr>
              <a:t> and analysis of Curriculum Competency </a:t>
            </a:r>
            <a:br>
              <a:rPr altLang="en-US" sz="2000" dirty="0">
                <a:latin typeface="Calibri Light" panose="020F0302020204030204" pitchFamily="34" charset="0"/>
              </a:rPr>
            </a:br>
            <a:br>
              <a:rPr altLang="en-US" sz="2800" dirty="0">
                <a:latin typeface="Calibri Light" panose="020F0302020204030204" pitchFamily="34" charset="0"/>
              </a:rPr>
            </a:br>
            <a:endParaRPr altLang="en-US" sz="2800" dirty="0">
              <a:latin typeface="Calibri Light" panose="020F0302020204030204" pitchFamily="34" charset="0"/>
            </a:endParaRPr>
          </a:p>
        </p:txBody>
      </p:sp>
      <p:grpSp>
        <p:nvGrpSpPr>
          <p:cNvPr id="3" name="Content Placeholder 8">
            <a:extLst>
              <a:ext uri="{FF2B5EF4-FFF2-40B4-BE49-F238E27FC236}">
                <a16:creationId xmlns:a16="http://schemas.microsoft.com/office/drawing/2014/main" id="{9A501614-13BD-2395-3498-A7F8CB9086B5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839788"/>
            <a:ext cx="4951412" cy="5872162"/>
            <a:chOff x="39812" y="839574"/>
            <a:chExt cx="4950826" cy="5872715"/>
          </a:xfrm>
        </p:grpSpPr>
        <p:sp>
          <p:nvSpPr>
            <p:cNvPr id="38932" name="Freeform: Shape 3">
              <a:extLst>
                <a:ext uri="{FF2B5EF4-FFF2-40B4-BE49-F238E27FC236}">
                  <a16:creationId xmlns:a16="http://schemas.microsoft.com/office/drawing/2014/main" id="{35E849B2-B6D7-3A30-A68A-23FEA7F37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2" y="839574"/>
              <a:ext cx="4950826" cy="4993904"/>
            </a:xfrm>
            <a:custGeom>
              <a:avLst/>
              <a:gdLst>
                <a:gd name="T0" fmla="*/ 2816453 w 4351338"/>
                <a:gd name="T1" fmla="*/ 0 h 4351338"/>
                <a:gd name="T2" fmla="*/ 5632906 w 4351338"/>
                <a:gd name="T3" fmla="*/ 2865679 h 4351338"/>
                <a:gd name="T4" fmla="*/ 2816453 w 4351338"/>
                <a:gd name="T5" fmla="*/ 5731358 h 4351338"/>
                <a:gd name="T6" fmla="*/ 0 w 4351338"/>
                <a:gd name="T7" fmla="*/ 2865679 h 4351338"/>
                <a:gd name="T8" fmla="*/ 0 w 4351338"/>
                <a:gd name="T9" fmla="*/ 2865679 h 4351338"/>
                <a:gd name="T10" fmla="*/ 2816453 w 4351338"/>
                <a:gd name="T11" fmla="*/ 0 h 4351338"/>
                <a:gd name="T12" fmla="*/ 5632906 w 4351338"/>
                <a:gd name="T13" fmla="*/ 2865679 h 4351338"/>
                <a:gd name="T14" fmla="*/ 2816453 w 4351338"/>
                <a:gd name="T15" fmla="*/ 5731358 h 4351338"/>
                <a:gd name="T16" fmla="*/ 0 w 4351338"/>
                <a:gd name="T17" fmla="*/ 2865679 h 435133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51338"/>
                <a:gd name="T28" fmla="*/ 0 h 4351338"/>
                <a:gd name="T29" fmla="*/ 4351338 w 4351338"/>
                <a:gd name="T30" fmla="*/ 4351338 h 43513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51338" h="4351338">
                  <a:moveTo>
                    <a:pt x="0" y="2175669"/>
                  </a:moveTo>
                  <a:cubicBezTo>
                    <a:pt x="0" y="974080"/>
                    <a:pt x="974080" y="0"/>
                    <a:pt x="2175669" y="0"/>
                  </a:cubicBezTo>
                  <a:cubicBezTo>
                    <a:pt x="3377258" y="0"/>
                    <a:pt x="4351338" y="974080"/>
                    <a:pt x="4351338" y="2175669"/>
                  </a:cubicBezTo>
                  <a:cubicBezTo>
                    <a:pt x="4351338" y="3377258"/>
                    <a:pt x="3377258" y="4351338"/>
                    <a:pt x="2175669" y="4351338"/>
                  </a:cubicBezTo>
                  <a:cubicBezTo>
                    <a:pt x="974080" y="4351338"/>
                    <a:pt x="0" y="3377258"/>
                    <a:pt x="0" y="2175669"/>
                  </a:cubicBez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430917" tIns="288685" rIns="1430917" bIns="3769760" anchor="ctr" anchorCtr="1"/>
            <a:lstStyle>
              <a:lvl1pPr defTabSz="4429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400"/>
                </a:spcAft>
                <a:buSzTx/>
                <a:buFontTx/>
                <a:buNone/>
              </a:pPr>
              <a:r>
                <a:rPr lang="en-US" altLang="en-US" sz="1800" dirty="0">
                  <a:solidFill>
                    <a:srgbClr val="FFFFFF"/>
                  </a:solidFill>
                </a:rPr>
                <a:t> Immersion in Environment Outdoor Indoor</a:t>
              </a:r>
            </a:p>
          </p:txBody>
        </p:sp>
        <p:sp>
          <p:nvSpPr>
            <p:cNvPr id="38933" name="Freeform: Shape 4">
              <a:extLst>
                <a:ext uri="{FF2B5EF4-FFF2-40B4-BE49-F238E27FC236}">
                  <a16:creationId xmlns:a16="http://schemas.microsoft.com/office/drawing/2014/main" id="{AD30F54B-DBB0-9949-FC67-34805C63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50" y="1955453"/>
              <a:ext cx="4208205" cy="4244827"/>
            </a:xfrm>
            <a:custGeom>
              <a:avLst/>
              <a:gdLst>
                <a:gd name="T0" fmla="*/ 2393989 w 3698637"/>
                <a:gd name="T1" fmla="*/ 0 h 3698637"/>
                <a:gd name="T2" fmla="*/ 4787977 w 3698637"/>
                <a:gd name="T3" fmla="*/ 2435838 h 3698637"/>
                <a:gd name="T4" fmla="*/ 2393989 w 3698637"/>
                <a:gd name="T5" fmla="*/ 4871675 h 3698637"/>
                <a:gd name="T6" fmla="*/ 0 w 3698637"/>
                <a:gd name="T7" fmla="*/ 2435838 h 3698637"/>
                <a:gd name="T8" fmla="*/ 0 w 3698637"/>
                <a:gd name="T9" fmla="*/ 2435838 h 3698637"/>
                <a:gd name="T10" fmla="*/ 2393989 w 3698637"/>
                <a:gd name="T11" fmla="*/ 0 h 3698637"/>
                <a:gd name="T12" fmla="*/ 4787978 w 3698637"/>
                <a:gd name="T13" fmla="*/ 2435838 h 3698637"/>
                <a:gd name="T14" fmla="*/ 2393989 w 3698637"/>
                <a:gd name="T15" fmla="*/ 4871676 h 3698637"/>
                <a:gd name="T16" fmla="*/ 0 w 3698637"/>
                <a:gd name="T17" fmla="*/ 2435838 h 369863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98637"/>
                <a:gd name="T28" fmla="*/ 0 h 3698637"/>
                <a:gd name="T29" fmla="*/ 3698637 w 3698637"/>
                <a:gd name="T30" fmla="*/ 3698637 h 36986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98637" h="3698637">
                  <a:moveTo>
                    <a:pt x="0" y="1849319"/>
                  </a:moveTo>
                  <a:cubicBezTo>
                    <a:pt x="0" y="827968"/>
                    <a:pt x="827968" y="0"/>
                    <a:pt x="1849319" y="0"/>
                  </a:cubicBezTo>
                  <a:cubicBezTo>
                    <a:pt x="2870670" y="0"/>
                    <a:pt x="3698638" y="827968"/>
                    <a:pt x="3698638" y="1849319"/>
                  </a:cubicBezTo>
                  <a:cubicBezTo>
                    <a:pt x="3698638" y="2870670"/>
                    <a:pt x="2870670" y="3698638"/>
                    <a:pt x="1849319" y="3698638"/>
                  </a:cubicBezTo>
                  <a:cubicBezTo>
                    <a:pt x="827968" y="3698638"/>
                    <a:pt x="0" y="2870670"/>
                    <a:pt x="0" y="1849319"/>
                  </a:cubicBezTo>
                  <a:close/>
                </a:path>
              </a:pathLst>
            </a:custGeom>
            <a:solidFill>
              <a:srgbClr val="00B0F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122919" tIns="283793" rIns="1122919" bIns="3131737" anchor="ctr" anchorCtr="1"/>
            <a:lstStyle>
              <a:lvl1pPr defTabSz="4429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400"/>
                </a:spcAft>
                <a:buSzTx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Observation</a:t>
              </a:r>
            </a:p>
          </p:txBody>
        </p:sp>
        <p:sp>
          <p:nvSpPr>
            <p:cNvPr id="38934" name="Freeform: Shape 5">
              <a:extLst>
                <a:ext uri="{FF2B5EF4-FFF2-40B4-BE49-F238E27FC236}">
                  <a16:creationId xmlns:a16="http://schemas.microsoft.com/office/drawing/2014/main" id="{4270C04F-6767-E86E-144F-1BBB5230B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69" y="2749271"/>
              <a:ext cx="3465585" cy="3495742"/>
            </a:xfrm>
            <a:custGeom>
              <a:avLst/>
              <a:gdLst>
                <a:gd name="T0" fmla="*/ 1971526 w 3045936"/>
                <a:gd name="T1" fmla="*/ 0 h 3045936"/>
                <a:gd name="T2" fmla="*/ 3943050 w 3045936"/>
                <a:gd name="T3" fmla="*/ 2005986 h 3045936"/>
                <a:gd name="T4" fmla="*/ 1971526 w 3045936"/>
                <a:gd name="T5" fmla="*/ 4011973 h 3045936"/>
                <a:gd name="T6" fmla="*/ 0 w 3045936"/>
                <a:gd name="T7" fmla="*/ 2005986 h 3045936"/>
                <a:gd name="T8" fmla="*/ 0 w 3045936"/>
                <a:gd name="T9" fmla="*/ 2005986 h 3045936"/>
                <a:gd name="T10" fmla="*/ 1971526 w 3045936"/>
                <a:gd name="T11" fmla="*/ 0 h 3045936"/>
                <a:gd name="T12" fmla="*/ 3943050 w 3045936"/>
                <a:gd name="T13" fmla="*/ 2005986 h 3045936"/>
                <a:gd name="T14" fmla="*/ 1971526 w 3045936"/>
                <a:gd name="T15" fmla="*/ 4011973 h 3045936"/>
                <a:gd name="T16" fmla="*/ 0 w 3045936"/>
                <a:gd name="T17" fmla="*/ 2005986 h 304593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45936"/>
                <a:gd name="T28" fmla="*/ 0 h 3045936"/>
                <a:gd name="T29" fmla="*/ 3045936 w 3045936"/>
                <a:gd name="T30" fmla="*/ 3045936 h 30459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45936" h="3045936">
                  <a:moveTo>
                    <a:pt x="0" y="1522968"/>
                  </a:moveTo>
                  <a:cubicBezTo>
                    <a:pt x="0" y="681856"/>
                    <a:pt x="681856" y="0"/>
                    <a:pt x="1522968" y="0"/>
                  </a:cubicBezTo>
                  <a:cubicBezTo>
                    <a:pt x="2364080" y="0"/>
                    <a:pt x="3045936" y="681856"/>
                    <a:pt x="3045936" y="1522968"/>
                  </a:cubicBezTo>
                  <a:cubicBezTo>
                    <a:pt x="3045936" y="2364080"/>
                    <a:pt x="2364080" y="3045936"/>
                    <a:pt x="1522968" y="3045936"/>
                  </a:cubicBezTo>
                  <a:cubicBezTo>
                    <a:pt x="681856" y="3045936"/>
                    <a:pt x="0" y="2364080"/>
                    <a:pt x="0" y="1522968"/>
                  </a:cubicBezTo>
                  <a:close/>
                </a:path>
              </a:pathLst>
            </a:custGeom>
            <a:solidFill>
              <a:srgbClr val="00B05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805952" tIns="281287" rIns="805952" bIns="2486546" anchor="ctr" anchorCtr="1"/>
            <a:lstStyle>
              <a:lvl1pPr defTabSz="4429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400"/>
                </a:spcAft>
                <a:buSzTx/>
                <a:buFontTx/>
                <a:buNone/>
              </a:pPr>
              <a:r>
                <a:rPr lang="en-US" altLang="en-US" sz="1800" dirty="0">
                  <a:solidFill>
                    <a:srgbClr val="FFFFFF"/>
                  </a:solidFill>
                </a:rPr>
                <a:t>Active participation</a:t>
              </a:r>
            </a:p>
          </p:txBody>
        </p:sp>
        <p:sp>
          <p:nvSpPr>
            <p:cNvPr id="38935" name="Freeform: Shape 6">
              <a:extLst>
                <a:ext uri="{FF2B5EF4-FFF2-40B4-BE49-F238E27FC236}">
                  <a16:creationId xmlns:a16="http://schemas.microsoft.com/office/drawing/2014/main" id="{26A58A1F-F693-34DD-C15F-6134F6151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75" y="3591031"/>
              <a:ext cx="2722955" cy="2746647"/>
            </a:xfrm>
            <a:custGeom>
              <a:avLst/>
              <a:gdLst>
                <a:gd name="T0" fmla="*/ 1549051 w 2393235"/>
                <a:gd name="T1" fmla="*/ 0 h 2393235"/>
                <a:gd name="T2" fmla="*/ 3098101 w 2393235"/>
                <a:gd name="T3" fmla="*/ 1576124 h 2393235"/>
                <a:gd name="T4" fmla="*/ 1549051 w 2393235"/>
                <a:gd name="T5" fmla="*/ 3152248 h 2393235"/>
                <a:gd name="T6" fmla="*/ 0 w 2393235"/>
                <a:gd name="T7" fmla="*/ 1576124 h 2393235"/>
                <a:gd name="T8" fmla="*/ 0 w 2393235"/>
                <a:gd name="T9" fmla="*/ 1576124 h 2393235"/>
                <a:gd name="T10" fmla="*/ 1549051 w 2393235"/>
                <a:gd name="T11" fmla="*/ 0 h 2393235"/>
                <a:gd name="T12" fmla="*/ 3098102 w 2393235"/>
                <a:gd name="T13" fmla="*/ 1576124 h 2393235"/>
                <a:gd name="T14" fmla="*/ 1549051 w 2393235"/>
                <a:gd name="T15" fmla="*/ 3152249 h 2393235"/>
                <a:gd name="T16" fmla="*/ 0 w 2393235"/>
                <a:gd name="T17" fmla="*/ 1576124 h 239323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3235"/>
                <a:gd name="T28" fmla="*/ 0 h 2393235"/>
                <a:gd name="T29" fmla="*/ 2393235 w 2393235"/>
                <a:gd name="T30" fmla="*/ 2393235 h 23932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3235" h="2393235">
                  <a:moveTo>
                    <a:pt x="0" y="1196618"/>
                  </a:moveTo>
                  <a:cubicBezTo>
                    <a:pt x="0" y="535744"/>
                    <a:pt x="535744" y="0"/>
                    <a:pt x="1196618" y="0"/>
                  </a:cubicBezTo>
                  <a:cubicBezTo>
                    <a:pt x="1857492" y="0"/>
                    <a:pt x="2393236" y="535744"/>
                    <a:pt x="2393236" y="1196618"/>
                  </a:cubicBezTo>
                  <a:cubicBezTo>
                    <a:pt x="2393236" y="1857492"/>
                    <a:pt x="1857492" y="2393236"/>
                    <a:pt x="1196618" y="2393236"/>
                  </a:cubicBezTo>
                  <a:cubicBezTo>
                    <a:pt x="535744" y="2393236"/>
                    <a:pt x="0" y="1857492"/>
                    <a:pt x="0" y="1196618"/>
                  </a:cubicBez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21563" tIns="286508" rIns="621563" bIns="1818183" anchor="ctr" anchorCtr="1"/>
            <a:lstStyle>
              <a:lvl1pPr defTabSz="4429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400"/>
                </a:spcAft>
                <a:buSzTx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Boarding setting for patient and resident </a:t>
              </a:r>
            </a:p>
          </p:txBody>
        </p:sp>
        <p:sp>
          <p:nvSpPr>
            <p:cNvPr id="38936" name="Freeform: Shape 7">
              <a:extLst>
                <a:ext uri="{FF2B5EF4-FFF2-40B4-BE49-F238E27FC236}">
                  <a16:creationId xmlns:a16="http://schemas.microsoft.com/office/drawing/2014/main" id="{E6EAAF79-970A-A53B-2A81-04966AAFF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085" y="4714728"/>
              <a:ext cx="1980325" cy="1997561"/>
            </a:xfrm>
            <a:custGeom>
              <a:avLst/>
              <a:gdLst>
                <a:gd name="T0" fmla="*/ 1126576 w 1740535"/>
                <a:gd name="T1" fmla="*/ 0 h 1740535"/>
                <a:gd name="T2" fmla="*/ 2253150 w 1740535"/>
                <a:gd name="T3" fmla="*/ 1146272 h 1740535"/>
                <a:gd name="T4" fmla="*/ 1126576 w 1740535"/>
                <a:gd name="T5" fmla="*/ 2292542 h 1740535"/>
                <a:gd name="T6" fmla="*/ 0 w 1740535"/>
                <a:gd name="T7" fmla="*/ 1146272 h 1740535"/>
                <a:gd name="T8" fmla="*/ 0 w 1740535"/>
                <a:gd name="T9" fmla="*/ 1146272 h 1740535"/>
                <a:gd name="T10" fmla="*/ 1126576 w 1740535"/>
                <a:gd name="T11" fmla="*/ 0 h 1740535"/>
                <a:gd name="T12" fmla="*/ 2253152 w 1740535"/>
                <a:gd name="T13" fmla="*/ 1146272 h 1740535"/>
                <a:gd name="T14" fmla="*/ 1126576 w 1740535"/>
                <a:gd name="T15" fmla="*/ 2292543 h 1740535"/>
                <a:gd name="T16" fmla="*/ 0 w 1740535"/>
                <a:gd name="T17" fmla="*/ 1146272 h 174053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0535"/>
                <a:gd name="T28" fmla="*/ 0 h 1740535"/>
                <a:gd name="T29" fmla="*/ 1740535 w 1740535"/>
                <a:gd name="T30" fmla="*/ 1740535 h 17405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0535" h="1740535">
                  <a:moveTo>
                    <a:pt x="0" y="870268"/>
                  </a:moveTo>
                  <a:cubicBezTo>
                    <a:pt x="0" y="389632"/>
                    <a:pt x="389632" y="0"/>
                    <a:pt x="870268" y="0"/>
                  </a:cubicBezTo>
                  <a:cubicBezTo>
                    <a:pt x="1350904" y="0"/>
                    <a:pt x="1740536" y="389632"/>
                    <a:pt x="1740536" y="870268"/>
                  </a:cubicBezTo>
                  <a:cubicBezTo>
                    <a:pt x="1740536" y="1350904"/>
                    <a:pt x="1350904" y="1740536"/>
                    <a:pt x="870268" y="1740536"/>
                  </a:cubicBezTo>
                  <a:cubicBezTo>
                    <a:pt x="389632" y="1740536"/>
                    <a:pt x="0" y="1350904"/>
                    <a:pt x="0" y="870268"/>
                  </a:cubicBezTo>
                  <a:close/>
                </a:path>
              </a:pathLst>
            </a:custGeom>
            <a:solidFill>
              <a:srgbClr val="FF5353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26011" tIns="506257" rIns="326020" bIns="506257" anchor="ctr" anchorCtr="1"/>
            <a:lstStyle>
              <a:lvl1pPr defTabSz="4429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400"/>
                </a:spcAft>
                <a:buSzTx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Language as inhibitor and advantage</a:t>
              </a:r>
            </a:p>
          </p:txBody>
        </p:sp>
      </p:grpSp>
      <p:grpSp>
        <p:nvGrpSpPr>
          <p:cNvPr id="38916" name="Diagram 9">
            <a:extLst>
              <a:ext uri="{FF2B5EF4-FFF2-40B4-BE49-F238E27FC236}">
                <a16:creationId xmlns:a16="http://schemas.microsoft.com/office/drawing/2014/main" id="{134C3A64-3AB3-5592-1ECD-AE5E55ECE339}"/>
              </a:ext>
            </a:extLst>
          </p:cNvPr>
          <p:cNvGrpSpPr>
            <a:grpSpLocks/>
          </p:cNvGrpSpPr>
          <p:nvPr/>
        </p:nvGrpSpPr>
        <p:grpSpPr bwMode="auto">
          <a:xfrm>
            <a:off x="2587625" y="1065213"/>
            <a:ext cx="10024706" cy="5478462"/>
            <a:chOff x="2587285" y="1064727"/>
            <a:chExt cx="10024288" cy="5479139"/>
          </a:xfrm>
        </p:grpSpPr>
        <p:sp>
          <p:nvSpPr>
            <p:cNvPr id="38924" name="Freeform: Shape 9">
              <a:extLst>
                <a:ext uri="{FF2B5EF4-FFF2-40B4-BE49-F238E27FC236}">
                  <a16:creationId xmlns:a16="http://schemas.microsoft.com/office/drawing/2014/main" id="{56517ABF-6CF9-3AB7-4C92-9A71E8F5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699" y="2386026"/>
              <a:ext cx="2767120" cy="2779803"/>
            </a:xfrm>
            <a:custGeom>
              <a:avLst/>
              <a:gdLst>
                <a:gd name="T0" fmla="*/ 1484702 w 2578616"/>
                <a:gd name="T1" fmla="*/ 0 h 2578743"/>
                <a:gd name="T2" fmla="*/ 2969404 w 2578616"/>
                <a:gd name="T3" fmla="*/ 1498270 h 2578743"/>
                <a:gd name="T4" fmla="*/ 1484702 w 2578616"/>
                <a:gd name="T5" fmla="*/ 2996539 h 2578743"/>
                <a:gd name="T6" fmla="*/ 0 w 2578616"/>
                <a:gd name="T7" fmla="*/ 1498270 h 2578743"/>
                <a:gd name="T8" fmla="*/ 0 w 2578616"/>
                <a:gd name="T9" fmla="*/ 1498270 h 2578743"/>
                <a:gd name="T10" fmla="*/ 1484702 w 2578616"/>
                <a:gd name="T11" fmla="*/ 0 h 2578743"/>
                <a:gd name="T12" fmla="*/ 2969404 w 2578616"/>
                <a:gd name="T13" fmla="*/ 1498270 h 2578743"/>
                <a:gd name="T14" fmla="*/ 1484702 w 2578616"/>
                <a:gd name="T15" fmla="*/ 2996540 h 2578743"/>
                <a:gd name="T16" fmla="*/ 0 w 2578616"/>
                <a:gd name="T17" fmla="*/ 1498270 h 257874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78616"/>
                <a:gd name="T28" fmla="*/ 0 h 2578743"/>
                <a:gd name="T29" fmla="*/ 2578616 w 2578616"/>
                <a:gd name="T30" fmla="*/ 2578743 h 25787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78616" h="2578743">
                  <a:moveTo>
                    <a:pt x="0" y="1289372"/>
                  </a:moveTo>
                  <a:cubicBezTo>
                    <a:pt x="0" y="577272"/>
                    <a:pt x="577243" y="0"/>
                    <a:pt x="1289308" y="0"/>
                  </a:cubicBezTo>
                  <a:cubicBezTo>
                    <a:pt x="2001373" y="0"/>
                    <a:pt x="2578616" y="577272"/>
                    <a:pt x="2578616" y="1289372"/>
                  </a:cubicBezTo>
                  <a:cubicBezTo>
                    <a:pt x="2578616" y="2001472"/>
                    <a:pt x="2001373" y="2578744"/>
                    <a:pt x="1289308" y="2578744"/>
                  </a:cubicBezTo>
                  <a:cubicBezTo>
                    <a:pt x="577243" y="2578744"/>
                    <a:pt x="0" y="2001472"/>
                    <a:pt x="0" y="1289372"/>
                  </a:cubicBezTo>
                  <a:close/>
                </a:path>
              </a:pathLst>
            </a:custGeom>
            <a:solidFill>
              <a:schemeClr val="bg1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  <a:effectLst>
              <a:glow rad="127000">
                <a:srgbClr val="7030A0"/>
              </a:glow>
            </a:effectLst>
          </p:spPr>
          <p:txBody>
            <a:bodyPr lIns="425890" tIns="425909" rIns="425890" bIns="425909" anchor="ctr" anchorCtr="1"/>
            <a:lstStyle>
              <a:lvl1pPr defTabSz="16875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16875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16875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16875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16875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16875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16875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16875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16875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600"/>
                </a:spcAft>
                <a:buSzTx/>
                <a:buFontTx/>
                <a:buNone/>
              </a:pPr>
              <a:r>
                <a:rPr lang="en-US" altLang="en-US" sz="3800" dirty="0">
                  <a:solidFill>
                    <a:srgbClr val="FFFFFF"/>
                  </a:solidFill>
                </a:rPr>
                <a:t>Empathy</a:t>
              </a:r>
            </a:p>
          </p:txBody>
        </p:sp>
        <p:sp>
          <p:nvSpPr>
            <p:cNvPr id="38925" name="Freeform: Shape 10">
              <a:extLst>
                <a:ext uri="{FF2B5EF4-FFF2-40B4-BE49-F238E27FC236}">
                  <a16:creationId xmlns:a16="http://schemas.microsoft.com/office/drawing/2014/main" id="{5BC9F87B-9FCF-CFE5-6375-9B10BD8EC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285" y="1125196"/>
              <a:ext cx="5198062" cy="5418670"/>
            </a:xfrm>
            <a:custGeom>
              <a:avLst/>
              <a:gdLst>
                <a:gd name="T0" fmla="*/ 2599031 w 5198062"/>
                <a:gd name="T1" fmla="*/ 0 h 5418670"/>
                <a:gd name="T2" fmla="*/ 5198062 w 5198062"/>
                <a:gd name="T3" fmla="*/ 2709335 h 5418670"/>
                <a:gd name="T4" fmla="*/ 2599031 w 5198062"/>
                <a:gd name="T5" fmla="*/ 5418670 h 5418670"/>
                <a:gd name="T6" fmla="*/ 0 w 5198062"/>
                <a:gd name="T7" fmla="*/ 2709335 h 5418670"/>
                <a:gd name="T8" fmla="*/ 3551845 w 5198062"/>
                <a:gd name="T9" fmla="*/ 351038 h 5418670"/>
                <a:gd name="T10" fmla="*/ 3551845 w 5198062"/>
                <a:gd name="T11" fmla="*/ 5067632 h 5418670"/>
                <a:gd name="T12" fmla="*/ 2599031 w 5198062"/>
                <a:gd name="T13" fmla="*/ 2709335 h 5418670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1796480 60000 65536"/>
                <a:gd name="T19" fmla="*/ 11796480 60000 65536"/>
                <a:gd name="T20" fmla="*/ 11796480 60000 65536"/>
                <a:gd name="T21" fmla="*/ 3495841 w 5198062"/>
                <a:gd name="T22" fmla="*/ 212424 h 5418670"/>
                <a:gd name="T23" fmla="*/ 5198062 w 5198062"/>
                <a:gd name="T24" fmla="*/ 5206246 h 54186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98062" h="5418670">
                  <a:moveTo>
                    <a:pt x="3607849" y="212424"/>
                  </a:moveTo>
                  <a:lnTo>
                    <a:pt x="3607849" y="212423"/>
                  </a:lnTo>
                  <a:cubicBezTo>
                    <a:pt x="4571474" y="635502"/>
                    <a:pt x="5198062" y="1619352"/>
                    <a:pt x="5198062" y="2709335"/>
                  </a:cubicBezTo>
                  <a:cubicBezTo>
                    <a:pt x="5198062" y="3799317"/>
                    <a:pt x="4571474" y="4783167"/>
                    <a:pt x="3607849" y="5206246"/>
                  </a:cubicBezTo>
                  <a:lnTo>
                    <a:pt x="3495841" y="4929019"/>
                  </a:lnTo>
                  <a:cubicBezTo>
                    <a:pt x="4346512" y="4551571"/>
                    <a:pt x="4899173" y="3677415"/>
                    <a:pt x="4899173" y="2709336"/>
                  </a:cubicBezTo>
                  <a:cubicBezTo>
                    <a:pt x="4899173" y="1741255"/>
                    <a:pt x="4346512" y="867100"/>
                    <a:pt x="3495840" y="489652"/>
                  </a:cubicBezTo>
                  <a:lnTo>
                    <a:pt x="3607849" y="212424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8926" name="Freeform: Shape 11" descr="Professor male with solid fill">
              <a:extLst>
                <a:ext uri="{FF2B5EF4-FFF2-40B4-BE49-F238E27FC236}">
                  <a16:creationId xmlns:a16="http://schemas.microsoft.com/office/drawing/2014/main" id="{797DC244-05E9-3637-5673-B5FEF586A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006" y="1064727"/>
              <a:ext cx="1076093" cy="1219645"/>
            </a:xfrm>
            <a:custGeom>
              <a:avLst/>
              <a:gdLst>
                <a:gd name="T0" fmla="*/ 538047 w 1076093"/>
                <a:gd name="T1" fmla="*/ 0 h 1219645"/>
                <a:gd name="T2" fmla="*/ 1076093 w 1076093"/>
                <a:gd name="T3" fmla="*/ 609823 h 1219645"/>
                <a:gd name="T4" fmla="*/ 538047 w 1076093"/>
                <a:gd name="T5" fmla="*/ 1219645 h 1219645"/>
                <a:gd name="T6" fmla="*/ 0 w 1076093"/>
                <a:gd name="T7" fmla="*/ 609823 h 1219645"/>
                <a:gd name="T8" fmla="*/ 157590 w 1076093"/>
                <a:gd name="T9" fmla="*/ 178613 h 1219645"/>
                <a:gd name="T10" fmla="*/ 157590 w 1076093"/>
                <a:gd name="T11" fmla="*/ 1041032 h 1219645"/>
                <a:gd name="T12" fmla="*/ 918503 w 1076093"/>
                <a:gd name="T13" fmla="*/ 1041032 h 1219645"/>
                <a:gd name="T14" fmla="*/ 918503 w 1076093"/>
                <a:gd name="T15" fmla="*/ 178613 h 121964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57590 w 1076093"/>
                <a:gd name="T25" fmla="*/ 178613 h 1219645"/>
                <a:gd name="T26" fmla="*/ 918503 w 1076093"/>
                <a:gd name="T27" fmla="*/ 1041032 h 12196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6093" h="1219645">
                  <a:moveTo>
                    <a:pt x="0" y="609823"/>
                  </a:moveTo>
                  <a:lnTo>
                    <a:pt x="0" y="609822"/>
                  </a:lnTo>
                  <a:cubicBezTo>
                    <a:pt x="0" y="946618"/>
                    <a:pt x="240891" y="1219646"/>
                    <a:pt x="538047" y="1219646"/>
                  </a:cubicBezTo>
                  <a:cubicBezTo>
                    <a:pt x="835202" y="1219646"/>
                    <a:pt x="1076094" y="946618"/>
                    <a:pt x="1076094" y="609823"/>
                  </a:cubicBezTo>
                  <a:cubicBezTo>
                    <a:pt x="1076094" y="273027"/>
                    <a:pt x="835202" y="0"/>
                    <a:pt x="538047" y="0"/>
                  </a:cubicBezTo>
                  <a:cubicBezTo>
                    <a:pt x="240891" y="-1"/>
                    <a:pt x="0" y="273027"/>
                    <a:pt x="0" y="609822"/>
                  </a:cubicBezTo>
                  <a:lnTo>
                    <a:pt x="0" y="609823"/>
                  </a:lnTo>
                  <a:close/>
                </a:path>
              </a:pathLst>
            </a:custGeom>
            <a:blipFill dpi="0"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7" name="Freeform: Shape 12">
              <a:extLst>
                <a:ext uri="{FF2B5EF4-FFF2-40B4-BE49-F238E27FC236}">
                  <a16:creationId xmlns:a16="http://schemas.microsoft.com/office/drawing/2014/main" id="{CB9651BC-05EE-EE24-6792-AC2558FF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896" y="1443380"/>
              <a:ext cx="2529330" cy="421684"/>
            </a:xfrm>
            <a:custGeom>
              <a:avLst/>
              <a:gdLst>
                <a:gd name="T0" fmla="*/ 1264664 w 2529333"/>
                <a:gd name="T1" fmla="*/ 0 h 421685"/>
                <a:gd name="T2" fmla="*/ 2529327 w 2529333"/>
                <a:gd name="T3" fmla="*/ 210842 h 421685"/>
                <a:gd name="T4" fmla="*/ 1264664 w 2529333"/>
                <a:gd name="T5" fmla="*/ 421683 h 421685"/>
                <a:gd name="T6" fmla="*/ 0 w 2529333"/>
                <a:gd name="T7" fmla="*/ 210842 h 421685"/>
                <a:gd name="T8" fmla="*/ 0 w 2529333"/>
                <a:gd name="T9" fmla="*/ 0 h 421685"/>
                <a:gd name="T10" fmla="*/ 2529327 w 2529333"/>
                <a:gd name="T11" fmla="*/ 0 h 421685"/>
                <a:gd name="T12" fmla="*/ 2529327 w 2529333"/>
                <a:gd name="T13" fmla="*/ 421683 h 421685"/>
                <a:gd name="T14" fmla="*/ 0 w 2529333"/>
                <a:gd name="T15" fmla="*/ 421683 h 421685"/>
                <a:gd name="T16" fmla="*/ 0 w 2529333"/>
                <a:gd name="T17" fmla="*/ 0 h 42168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29333"/>
                <a:gd name="T28" fmla="*/ 0 h 421685"/>
                <a:gd name="T29" fmla="*/ 2529333 w 2529333"/>
                <a:gd name="T30" fmla="*/ 421685 h 4216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29333" h="421685">
                  <a:moveTo>
                    <a:pt x="0" y="0"/>
                  </a:moveTo>
                  <a:lnTo>
                    <a:pt x="2529333" y="0"/>
                  </a:lnTo>
                  <a:lnTo>
                    <a:pt x="2529333" y="421685"/>
                  </a:lnTo>
                  <a:lnTo>
                    <a:pt x="0" y="42168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ctr"/>
            <a:lstStyle>
              <a:lvl1pPr defTabSz="10668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SzTx/>
                <a:buFontTx/>
                <a:buNone/>
              </a:pPr>
              <a:r>
                <a:rPr lang="en-US" altLang="en-US" sz="2400" dirty="0">
                  <a:solidFill>
                    <a:schemeClr val="accent6">
                      <a:lumMod val="75000"/>
                    </a:schemeClr>
                  </a:solidFill>
                </a:rPr>
                <a:t>2 Experts-1 Coach</a:t>
              </a:r>
            </a:p>
          </p:txBody>
        </p:sp>
        <p:sp>
          <p:nvSpPr>
            <p:cNvPr id="38928" name="Freeform: Shape 13" descr="Right Brain with solid fill">
              <a:extLst>
                <a:ext uri="{FF2B5EF4-FFF2-40B4-BE49-F238E27FC236}">
                  <a16:creationId xmlns:a16="http://schemas.microsoft.com/office/drawing/2014/main" id="{F55AB414-57BA-C591-FA40-5CA31A641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994" y="2341129"/>
              <a:ext cx="1381374" cy="1381758"/>
            </a:xfrm>
            <a:custGeom>
              <a:avLst/>
              <a:gdLst>
                <a:gd name="T0" fmla="*/ 690687 w 1381374"/>
                <a:gd name="T1" fmla="*/ 0 h 1381758"/>
                <a:gd name="T2" fmla="*/ 1381374 w 1381374"/>
                <a:gd name="T3" fmla="*/ 690879 h 1381758"/>
                <a:gd name="T4" fmla="*/ 690687 w 1381374"/>
                <a:gd name="T5" fmla="*/ 1381758 h 1381758"/>
                <a:gd name="T6" fmla="*/ 0 w 1381374"/>
                <a:gd name="T7" fmla="*/ 690879 h 1381758"/>
                <a:gd name="T8" fmla="*/ 202298 w 1381374"/>
                <a:gd name="T9" fmla="*/ 202354 h 1381758"/>
                <a:gd name="T10" fmla="*/ 202298 w 1381374"/>
                <a:gd name="T11" fmla="*/ 1179404 h 1381758"/>
                <a:gd name="T12" fmla="*/ 1179076 w 1381374"/>
                <a:gd name="T13" fmla="*/ 1179404 h 1381758"/>
                <a:gd name="T14" fmla="*/ 1179076 w 1381374"/>
                <a:gd name="T15" fmla="*/ 202354 h 138175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02298 w 1381374"/>
                <a:gd name="T25" fmla="*/ 202354 h 1381758"/>
                <a:gd name="T26" fmla="*/ 1179076 w 1381374"/>
                <a:gd name="T27" fmla="*/ 1179404 h 13817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1374" h="1381758">
                  <a:moveTo>
                    <a:pt x="0" y="690879"/>
                  </a:moveTo>
                  <a:lnTo>
                    <a:pt x="0" y="690878"/>
                  </a:lnTo>
                  <a:cubicBezTo>
                    <a:pt x="0" y="1072440"/>
                    <a:pt x="309231" y="1381758"/>
                    <a:pt x="690687" y="1381758"/>
                  </a:cubicBezTo>
                  <a:cubicBezTo>
                    <a:pt x="1072142" y="1381758"/>
                    <a:pt x="1381374" y="1072440"/>
                    <a:pt x="1381374" y="690879"/>
                  </a:cubicBezTo>
                  <a:cubicBezTo>
                    <a:pt x="1381374" y="309317"/>
                    <a:pt x="1072142" y="0"/>
                    <a:pt x="690687" y="0"/>
                  </a:cubicBezTo>
                  <a:cubicBezTo>
                    <a:pt x="309231" y="-1"/>
                    <a:pt x="0" y="309317"/>
                    <a:pt x="0" y="690878"/>
                  </a:cubicBezTo>
                  <a:lnTo>
                    <a:pt x="0" y="690879"/>
                  </a:lnTo>
                  <a:close/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9" name="Freeform: Shape 14">
              <a:extLst>
                <a:ext uri="{FF2B5EF4-FFF2-40B4-BE49-F238E27FC236}">
                  <a16:creationId xmlns:a16="http://schemas.microsoft.com/office/drawing/2014/main" id="{C171DB5D-6F3B-C794-3DC8-A0E5CEC6F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559" y="2696602"/>
              <a:ext cx="2505794" cy="719157"/>
            </a:xfrm>
            <a:custGeom>
              <a:avLst/>
              <a:gdLst>
                <a:gd name="T0" fmla="*/ 1252897 w 2505795"/>
                <a:gd name="T1" fmla="*/ 0 h 719160"/>
                <a:gd name="T2" fmla="*/ 2505793 w 2505795"/>
                <a:gd name="T3" fmla="*/ 359578 h 719160"/>
                <a:gd name="T4" fmla="*/ 1252897 w 2505795"/>
                <a:gd name="T5" fmla="*/ 719154 h 719160"/>
                <a:gd name="T6" fmla="*/ 0 w 2505795"/>
                <a:gd name="T7" fmla="*/ 359578 h 719160"/>
                <a:gd name="T8" fmla="*/ 0 w 2505795"/>
                <a:gd name="T9" fmla="*/ 0 h 719160"/>
                <a:gd name="T10" fmla="*/ 2505793 w 2505795"/>
                <a:gd name="T11" fmla="*/ 0 h 719160"/>
                <a:gd name="T12" fmla="*/ 2505793 w 2505795"/>
                <a:gd name="T13" fmla="*/ 719154 h 719160"/>
                <a:gd name="T14" fmla="*/ 0 w 2505795"/>
                <a:gd name="T15" fmla="*/ 719154 h 719160"/>
                <a:gd name="T16" fmla="*/ 0 w 2505795"/>
                <a:gd name="T17" fmla="*/ 0 h 71916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05795"/>
                <a:gd name="T28" fmla="*/ 0 h 719160"/>
                <a:gd name="T29" fmla="*/ 2505795 w 2505795"/>
                <a:gd name="T30" fmla="*/ 719160 h 719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05795" h="719160">
                  <a:moveTo>
                    <a:pt x="0" y="0"/>
                  </a:moveTo>
                  <a:lnTo>
                    <a:pt x="2505795" y="0"/>
                  </a:lnTo>
                  <a:lnTo>
                    <a:pt x="2505795" y="719160"/>
                  </a:lnTo>
                  <a:lnTo>
                    <a:pt x="0" y="7191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ctr"/>
            <a:lstStyle>
              <a:lvl1pPr defTabSz="10668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SzTx/>
                <a:buFontTx/>
                <a:buNone/>
              </a:pP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chemeClr val="accent6">
                      <a:lumMod val="75000"/>
                    </a:schemeClr>
                  </a:solidFill>
                </a:rPr>
                <a:t>Humility</a:t>
              </a:r>
            </a:p>
          </p:txBody>
        </p:sp>
        <p:sp>
          <p:nvSpPr>
            <p:cNvPr id="38930" name="Freeform: Shape 15" descr="Doctor female with solid fill">
              <a:extLst>
                <a:ext uri="{FF2B5EF4-FFF2-40B4-BE49-F238E27FC236}">
                  <a16:creationId xmlns:a16="http://schemas.microsoft.com/office/drawing/2014/main" id="{D7DCC486-6DD2-B8B5-EBA5-B4D75C9AD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5160" y="4132091"/>
              <a:ext cx="1381374" cy="1381758"/>
            </a:xfrm>
            <a:custGeom>
              <a:avLst/>
              <a:gdLst>
                <a:gd name="T0" fmla="*/ 690687 w 1381374"/>
                <a:gd name="T1" fmla="*/ 0 h 1381758"/>
                <a:gd name="T2" fmla="*/ 1381374 w 1381374"/>
                <a:gd name="T3" fmla="*/ 690879 h 1381758"/>
                <a:gd name="T4" fmla="*/ 690687 w 1381374"/>
                <a:gd name="T5" fmla="*/ 1381758 h 1381758"/>
                <a:gd name="T6" fmla="*/ 0 w 1381374"/>
                <a:gd name="T7" fmla="*/ 690879 h 1381758"/>
                <a:gd name="T8" fmla="*/ 202298 w 1381374"/>
                <a:gd name="T9" fmla="*/ 202354 h 1381758"/>
                <a:gd name="T10" fmla="*/ 202298 w 1381374"/>
                <a:gd name="T11" fmla="*/ 1179404 h 1381758"/>
                <a:gd name="T12" fmla="*/ 1179076 w 1381374"/>
                <a:gd name="T13" fmla="*/ 1179404 h 1381758"/>
                <a:gd name="T14" fmla="*/ 1179076 w 1381374"/>
                <a:gd name="T15" fmla="*/ 202354 h 138175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02298 w 1381374"/>
                <a:gd name="T25" fmla="*/ 202354 h 1381758"/>
                <a:gd name="T26" fmla="*/ 1179076 w 1381374"/>
                <a:gd name="T27" fmla="*/ 1179404 h 13817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1374" h="1381758">
                  <a:moveTo>
                    <a:pt x="0" y="690879"/>
                  </a:moveTo>
                  <a:lnTo>
                    <a:pt x="0" y="690878"/>
                  </a:lnTo>
                  <a:cubicBezTo>
                    <a:pt x="0" y="1072440"/>
                    <a:pt x="309231" y="1381758"/>
                    <a:pt x="690687" y="1381758"/>
                  </a:cubicBezTo>
                  <a:cubicBezTo>
                    <a:pt x="1072142" y="1381758"/>
                    <a:pt x="1381374" y="1072440"/>
                    <a:pt x="1381374" y="690879"/>
                  </a:cubicBezTo>
                  <a:cubicBezTo>
                    <a:pt x="1381374" y="309317"/>
                    <a:pt x="1072142" y="0"/>
                    <a:pt x="690687" y="0"/>
                  </a:cubicBezTo>
                  <a:cubicBezTo>
                    <a:pt x="309231" y="-1"/>
                    <a:pt x="0" y="309317"/>
                    <a:pt x="0" y="690878"/>
                  </a:cubicBezTo>
                  <a:lnTo>
                    <a:pt x="0" y="690879"/>
                  </a:lnTo>
                  <a:close/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1" name="Freeform: Shape 16">
              <a:extLst>
                <a:ext uri="{FF2B5EF4-FFF2-40B4-BE49-F238E27FC236}">
                  <a16:creationId xmlns:a16="http://schemas.microsoft.com/office/drawing/2014/main" id="{15234E65-3E4F-D4AE-4036-D0E22890B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566" y="4306903"/>
              <a:ext cx="4282007" cy="547625"/>
            </a:xfrm>
            <a:custGeom>
              <a:avLst/>
              <a:gdLst>
                <a:gd name="T0" fmla="*/ 2141006 w 4282003"/>
                <a:gd name="T1" fmla="*/ 0 h 547622"/>
                <a:gd name="T2" fmla="*/ 4282011 w 4282003"/>
                <a:gd name="T3" fmla="*/ 273815 h 547622"/>
                <a:gd name="T4" fmla="*/ 2141006 w 4282003"/>
                <a:gd name="T5" fmla="*/ 547628 h 547622"/>
                <a:gd name="T6" fmla="*/ 0 w 4282003"/>
                <a:gd name="T7" fmla="*/ 273815 h 547622"/>
                <a:gd name="T8" fmla="*/ 0 w 4282003"/>
                <a:gd name="T9" fmla="*/ 0 h 547622"/>
                <a:gd name="T10" fmla="*/ 4282011 w 4282003"/>
                <a:gd name="T11" fmla="*/ 0 h 547622"/>
                <a:gd name="T12" fmla="*/ 4282011 w 4282003"/>
                <a:gd name="T13" fmla="*/ 547628 h 547622"/>
                <a:gd name="T14" fmla="*/ 0 w 4282003"/>
                <a:gd name="T15" fmla="*/ 547628 h 547622"/>
                <a:gd name="T16" fmla="*/ 0 w 4282003"/>
                <a:gd name="T17" fmla="*/ 0 h 54762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82003"/>
                <a:gd name="T28" fmla="*/ 0 h 547622"/>
                <a:gd name="T29" fmla="*/ 4282003 w 4282003"/>
                <a:gd name="T30" fmla="*/ 547622 h 5476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82003" h="547622">
                  <a:moveTo>
                    <a:pt x="0" y="0"/>
                  </a:moveTo>
                  <a:lnTo>
                    <a:pt x="4282003" y="0"/>
                  </a:lnTo>
                  <a:lnTo>
                    <a:pt x="4282003" y="547622"/>
                  </a:lnTo>
                  <a:lnTo>
                    <a:pt x="0" y="54762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ctr"/>
            <a:lstStyle>
              <a:lvl1pPr defTabSz="10668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SzTx/>
                <a:buFontTx/>
                <a:buNone/>
              </a:pPr>
              <a:r>
                <a:rPr lang="en-US" altLang="en-US" sz="2400" dirty="0">
                  <a:solidFill>
                    <a:schemeClr val="accent6">
                      <a:lumMod val="75000"/>
                    </a:schemeClr>
                  </a:solidFill>
                </a:rPr>
                <a:t>Healthcare</a:t>
              </a:r>
              <a:r>
                <a:rPr lang="en-US" alt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altLang="en-US" sz="2400" dirty="0">
                  <a:solidFill>
                    <a:schemeClr val="accent6">
                      <a:lumMod val="75000"/>
                    </a:schemeClr>
                  </a:solidFill>
                </a:rPr>
                <a:t>provider’s</a:t>
              </a:r>
              <a:r>
                <a:rPr lang="en-US" alt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altLang="en-US" sz="2400" dirty="0">
                  <a:solidFill>
                    <a:schemeClr val="accent6">
                      <a:lumMod val="75000"/>
                    </a:schemeClr>
                  </a:solidFill>
                </a:rPr>
                <a:t>self care</a:t>
              </a:r>
            </a:p>
          </p:txBody>
        </p:sp>
      </p:grpSp>
      <p:sp>
        <p:nvSpPr>
          <p:cNvPr id="38917" name="Oval 10">
            <a:extLst>
              <a:ext uri="{FF2B5EF4-FFF2-40B4-BE49-F238E27FC236}">
                <a16:creationId xmlns:a16="http://schemas.microsoft.com/office/drawing/2014/main" id="{88FE505B-7D4D-0FC6-C9C6-B6AE9CF5DC7E}"/>
              </a:ext>
            </a:extLst>
          </p:cNvPr>
          <p:cNvSpPr>
            <a:spLocks/>
          </p:cNvSpPr>
          <p:nvPr/>
        </p:nvSpPr>
        <p:spPr bwMode="auto">
          <a:xfrm>
            <a:off x="5313800" y="5346127"/>
            <a:ext cx="1381125" cy="1382713"/>
          </a:xfrm>
          <a:custGeom>
            <a:avLst/>
            <a:gdLst>
              <a:gd name="T0" fmla="*/ 690563 w 1381374"/>
              <a:gd name="T1" fmla="*/ 0 h 1381758"/>
              <a:gd name="T2" fmla="*/ 1381125 w 1381374"/>
              <a:gd name="T3" fmla="*/ 691356 h 1381758"/>
              <a:gd name="T4" fmla="*/ 690563 w 1381374"/>
              <a:gd name="T5" fmla="*/ 1382713 h 1381758"/>
              <a:gd name="T6" fmla="*/ 0 w 1381374"/>
              <a:gd name="T7" fmla="*/ 691356 h 1381758"/>
              <a:gd name="T8" fmla="*/ 202262 w 1381374"/>
              <a:gd name="T9" fmla="*/ 202494 h 1381758"/>
              <a:gd name="T10" fmla="*/ 202262 w 1381374"/>
              <a:gd name="T11" fmla="*/ 1180219 h 1381758"/>
              <a:gd name="T12" fmla="*/ 1178863 w 1381374"/>
              <a:gd name="T13" fmla="*/ 1180219 h 1381758"/>
              <a:gd name="T14" fmla="*/ 1178863 w 1381374"/>
              <a:gd name="T15" fmla="*/ 202494 h 138175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02298 w 1381374"/>
              <a:gd name="T25" fmla="*/ 202354 h 1381758"/>
              <a:gd name="T26" fmla="*/ 1179076 w 1381374"/>
              <a:gd name="T27" fmla="*/ 1179404 h 13817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1374" h="1381758">
                <a:moveTo>
                  <a:pt x="0" y="690879"/>
                </a:moveTo>
                <a:lnTo>
                  <a:pt x="0" y="690878"/>
                </a:lnTo>
                <a:cubicBezTo>
                  <a:pt x="0" y="1072440"/>
                  <a:pt x="309231" y="1381758"/>
                  <a:pt x="690687" y="1381758"/>
                </a:cubicBezTo>
                <a:cubicBezTo>
                  <a:pt x="1072142" y="1381758"/>
                  <a:pt x="1381374" y="1072440"/>
                  <a:pt x="1381374" y="690879"/>
                </a:cubicBezTo>
                <a:cubicBezTo>
                  <a:pt x="1381374" y="309317"/>
                  <a:pt x="1072142" y="0"/>
                  <a:pt x="690687" y="0"/>
                </a:cubicBezTo>
                <a:cubicBezTo>
                  <a:pt x="309231" y="-1"/>
                  <a:pt x="0" y="309317"/>
                  <a:pt x="0" y="690878"/>
                </a:cubicBezTo>
                <a:lnTo>
                  <a:pt x="0" y="69087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1" cap="flat">
            <a:solidFill>
              <a:srgbClr val="86B07A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TextBox 12">
            <a:extLst>
              <a:ext uri="{FF2B5EF4-FFF2-40B4-BE49-F238E27FC236}">
                <a16:creationId xmlns:a16="http://schemas.microsoft.com/office/drawing/2014/main" id="{C7009AF2-1CB3-1861-54FC-E1935CF1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511" y="598604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Healthcare provider as role model</a:t>
            </a:r>
          </a:p>
        </p:txBody>
      </p:sp>
      <p:pic>
        <p:nvPicPr>
          <p:cNvPr id="38919" name="Graphic 14" descr="Handshake with solid fill">
            <a:extLst>
              <a:ext uri="{FF2B5EF4-FFF2-40B4-BE49-F238E27FC236}">
                <a16:creationId xmlns:a16="http://schemas.microsoft.com/office/drawing/2014/main" id="{BDC041A9-06C6-B6D3-D3F9-B52D0F18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075" y="13303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Graphic 17" descr="Aspiration outline">
            <a:extLst>
              <a:ext uri="{FF2B5EF4-FFF2-40B4-BE49-F238E27FC236}">
                <a16:creationId xmlns:a16="http://schemas.microsoft.com/office/drawing/2014/main" id="{824F1F6C-643A-5A45-1E7E-C66BB50E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809" y="5551441"/>
            <a:ext cx="872636" cy="87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8921" name="Picture 2">
            <a:extLst>
              <a:ext uri="{FF2B5EF4-FFF2-40B4-BE49-F238E27FC236}">
                <a16:creationId xmlns:a16="http://schemas.microsoft.com/office/drawing/2014/main" id="{CD3AD4AC-B868-75EB-8C53-D99CA4FFA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5150" y="85725"/>
            <a:ext cx="24574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27">
            <a:extLst>
              <a:ext uri="{FF2B5EF4-FFF2-40B4-BE49-F238E27FC236}">
                <a16:creationId xmlns:a16="http://schemas.microsoft.com/office/drawing/2014/main" id="{D87D1906-953C-656C-CD10-BF2CB9CF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044" y="751733"/>
            <a:ext cx="1414469" cy="14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Freeform: Shape 28">
            <a:extLst>
              <a:ext uri="{FF2B5EF4-FFF2-40B4-BE49-F238E27FC236}">
                <a16:creationId xmlns:a16="http://schemas.microsoft.com/office/drawing/2014/main" id="{D31BDFC5-FDEB-3EAD-BE82-0CE395662993}"/>
              </a:ext>
            </a:extLst>
          </p:cNvPr>
          <p:cNvSpPr>
            <a:spLocks/>
          </p:cNvSpPr>
          <p:nvPr/>
        </p:nvSpPr>
        <p:spPr bwMode="auto">
          <a:xfrm>
            <a:off x="4694844" y="2386222"/>
            <a:ext cx="2767012" cy="2779713"/>
          </a:xfrm>
          <a:custGeom>
            <a:avLst/>
            <a:gdLst>
              <a:gd name="T0" fmla="*/ 1484644 w 2578616"/>
              <a:gd name="T1" fmla="*/ 0 h 2578743"/>
              <a:gd name="T2" fmla="*/ 2969288 w 2578616"/>
              <a:gd name="T3" fmla="*/ 1498222 h 2578743"/>
              <a:gd name="T4" fmla="*/ 1484644 w 2578616"/>
              <a:gd name="T5" fmla="*/ 2996442 h 2578743"/>
              <a:gd name="T6" fmla="*/ 0 w 2578616"/>
              <a:gd name="T7" fmla="*/ 1498222 h 2578743"/>
              <a:gd name="T8" fmla="*/ 0 w 2578616"/>
              <a:gd name="T9" fmla="*/ 1498222 h 2578743"/>
              <a:gd name="T10" fmla="*/ 1484644 w 2578616"/>
              <a:gd name="T11" fmla="*/ 0 h 2578743"/>
              <a:gd name="T12" fmla="*/ 2969288 w 2578616"/>
              <a:gd name="T13" fmla="*/ 1498222 h 2578743"/>
              <a:gd name="T14" fmla="*/ 1484644 w 2578616"/>
              <a:gd name="T15" fmla="*/ 2996443 h 2578743"/>
              <a:gd name="T16" fmla="*/ 0 w 2578616"/>
              <a:gd name="T17" fmla="*/ 1498222 h 2578743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78616"/>
              <a:gd name="T28" fmla="*/ 0 h 2578743"/>
              <a:gd name="T29" fmla="*/ 2578616 w 2578616"/>
              <a:gd name="T30" fmla="*/ 2578743 h 25787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  <a:solidFill>
            <a:srgbClr val="AE78D6"/>
          </a:solidFill>
          <a:ln w="12701">
            <a:solidFill>
              <a:srgbClr val="FFFFFF"/>
            </a:solidFill>
            <a:miter lim="800000"/>
            <a:headEnd/>
            <a:tailEnd/>
          </a:ln>
        </p:spPr>
        <p:txBody>
          <a:bodyPr lIns="425890" tIns="425909" rIns="425890" bIns="425909" anchor="ctr" anchorCtr="1"/>
          <a:lstStyle>
            <a:lvl1pPr defTabSz="1687513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defTabSz="168751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168751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168751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168751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1687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1687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1687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1687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600"/>
              </a:spcAft>
              <a:buSzTx/>
              <a:buFontTx/>
              <a:buNone/>
            </a:pPr>
            <a:r>
              <a:rPr lang="en-US" altLang="en-US" sz="3800" dirty="0">
                <a:solidFill>
                  <a:srgbClr val="FFFFFF"/>
                </a:solidFill>
              </a:rPr>
              <a:t>Empathy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Diagram 1">
            <a:extLst>
              <a:ext uri="{FF2B5EF4-FFF2-40B4-BE49-F238E27FC236}">
                <a16:creationId xmlns:a16="http://schemas.microsoft.com/office/drawing/2014/main" id="{880EE840-3C14-917F-C73A-0D6E25C8A6B4}"/>
              </a:ext>
            </a:extLst>
          </p:cNvPr>
          <p:cNvGrpSpPr>
            <a:grpSpLocks/>
          </p:cNvGrpSpPr>
          <p:nvPr/>
        </p:nvGrpSpPr>
        <p:grpSpPr bwMode="auto">
          <a:xfrm>
            <a:off x="1182688" y="458788"/>
            <a:ext cx="7040562" cy="4953000"/>
            <a:chOff x="1182273" y="458480"/>
            <a:chExt cx="7041648" cy="4952628"/>
          </a:xfrm>
        </p:grpSpPr>
        <p:sp>
          <p:nvSpPr>
            <p:cNvPr id="40976" name="Freeform: Shape 2">
              <a:extLst>
                <a:ext uri="{FF2B5EF4-FFF2-40B4-BE49-F238E27FC236}">
                  <a16:creationId xmlns:a16="http://schemas.microsoft.com/office/drawing/2014/main" id="{CC27FE2A-80FA-773C-C77F-7A25844A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684" y="1801733"/>
              <a:ext cx="2356838" cy="2356957"/>
            </a:xfrm>
            <a:custGeom>
              <a:avLst/>
              <a:gdLst>
                <a:gd name="T0" fmla="*/ 1178419 w 2356839"/>
                <a:gd name="T1" fmla="*/ 0 h 2356955"/>
                <a:gd name="T2" fmla="*/ 2356837 w 2356839"/>
                <a:gd name="T3" fmla="*/ 1178480 h 2356955"/>
                <a:gd name="T4" fmla="*/ 1178419 w 2356839"/>
                <a:gd name="T5" fmla="*/ 2356959 h 2356955"/>
                <a:gd name="T6" fmla="*/ 0 w 2356839"/>
                <a:gd name="T7" fmla="*/ 1178480 h 2356955"/>
                <a:gd name="T8" fmla="*/ 0 w 2356839"/>
                <a:gd name="T9" fmla="*/ 1178480 h 2356955"/>
                <a:gd name="T10" fmla="*/ 1178419 w 2356839"/>
                <a:gd name="T11" fmla="*/ 0 h 2356955"/>
                <a:gd name="T12" fmla="*/ 2356838 w 2356839"/>
                <a:gd name="T13" fmla="*/ 1178480 h 2356955"/>
                <a:gd name="T14" fmla="*/ 1178419 w 2356839"/>
                <a:gd name="T15" fmla="*/ 2356960 h 2356955"/>
                <a:gd name="T16" fmla="*/ 0 w 2356839"/>
                <a:gd name="T17" fmla="*/ 1178480 h 235695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56839"/>
                <a:gd name="T28" fmla="*/ 0 h 2356955"/>
                <a:gd name="T29" fmla="*/ 2356839 w 2356839"/>
                <a:gd name="T30" fmla="*/ 2356955 h 23569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56839" h="2356955">
                  <a:moveTo>
                    <a:pt x="0" y="1178478"/>
                  </a:moveTo>
                  <a:cubicBezTo>
                    <a:pt x="0" y="527623"/>
                    <a:pt x="527597" y="0"/>
                    <a:pt x="1178420" y="0"/>
                  </a:cubicBezTo>
                  <a:cubicBezTo>
                    <a:pt x="1829243" y="0"/>
                    <a:pt x="2356840" y="527623"/>
                    <a:pt x="2356840" y="1178478"/>
                  </a:cubicBezTo>
                  <a:cubicBezTo>
                    <a:pt x="2356840" y="1829333"/>
                    <a:pt x="1829243" y="2356956"/>
                    <a:pt x="1178420" y="2356956"/>
                  </a:cubicBezTo>
                  <a:cubicBezTo>
                    <a:pt x="527597" y="2356956"/>
                    <a:pt x="0" y="1829333"/>
                    <a:pt x="0" y="1178478"/>
                  </a:cubicBez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76897" tIns="376915" rIns="376897" bIns="376915" anchor="ctr" anchorCtr="1"/>
            <a:lstStyle>
              <a:lvl1pPr defTabSz="111125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11112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11112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11112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11112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11112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11112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11112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11112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100"/>
                </a:spcAft>
                <a:buSzTx/>
                <a:buFontTx/>
                <a:buNone/>
              </a:pPr>
              <a:r>
                <a:rPr lang="en-US" altLang="en-US" sz="2500">
                  <a:solidFill>
                    <a:srgbClr val="FFFFFF"/>
                  </a:solidFill>
                </a:rPr>
                <a:t>Observation</a:t>
              </a:r>
            </a:p>
          </p:txBody>
        </p:sp>
        <p:sp>
          <p:nvSpPr>
            <p:cNvPr id="40977" name="Freeform: Shape 3">
              <a:extLst>
                <a:ext uri="{FF2B5EF4-FFF2-40B4-BE49-F238E27FC236}">
                  <a16:creationId xmlns:a16="http://schemas.microsoft.com/office/drawing/2014/main" id="{BA7C0F2A-1249-2664-87C8-BFFC77584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273" y="458480"/>
              <a:ext cx="4750993" cy="4952628"/>
            </a:xfrm>
            <a:custGeom>
              <a:avLst/>
              <a:gdLst>
                <a:gd name="T0" fmla="*/ 2375497 w 4750993"/>
                <a:gd name="T1" fmla="*/ 0 h 4952628"/>
                <a:gd name="T2" fmla="*/ 4750993 w 4750993"/>
                <a:gd name="T3" fmla="*/ 2476314 h 4952628"/>
                <a:gd name="T4" fmla="*/ 2375497 w 4750993"/>
                <a:gd name="T5" fmla="*/ 4952628 h 4952628"/>
                <a:gd name="T6" fmla="*/ 0 w 4750993"/>
                <a:gd name="T7" fmla="*/ 2476314 h 4952628"/>
                <a:gd name="T8" fmla="*/ 3246362 w 4750993"/>
                <a:gd name="T9" fmla="*/ 320846 h 4952628"/>
                <a:gd name="T10" fmla="*/ 3246362 w 4750993"/>
                <a:gd name="T11" fmla="*/ 4631782 h 4952628"/>
                <a:gd name="T12" fmla="*/ 2375497 w 4750993"/>
                <a:gd name="T13" fmla="*/ 2476314 h 4952628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1796480 60000 65536"/>
                <a:gd name="T19" fmla="*/ 11796480 60000 65536"/>
                <a:gd name="T20" fmla="*/ 11796480 60000 65536"/>
                <a:gd name="T21" fmla="*/ 3195175 w 4750993"/>
                <a:gd name="T22" fmla="*/ 194154 h 4952628"/>
                <a:gd name="T23" fmla="*/ 4750993 w 4750993"/>
                <a:gd name="T24" fmla="*/ 4758474 h 49526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50993" h="4952628">
                  <a:moveTo>
                    <a:pt x="3297549" y="194154"/>
                  </a:moveTo>
                  <a:lnTo>
                    <a:pt x="3297548" y="194154"/>
                  </a:lnTo>
                  <a:cubicBezTo>
                    <a:pt x="4178296" y="580844"/>
                    <a:pt x="4750993" y="1480077"/>
                    <a:pt x="4750993" y="2476314"/>
                  </a:cubicBezTo>
                  <a:cubicBezTo>
                    <a:pt x="4750993" y="3472550"/>
                    <a:pt x="4178296" y="4371783"/>
                    <a:pt x="3297548" y="4758473"/>
                  </a:cubicBezTo>
                  <a:lnTo>
                    <a:pt x="3195175" y="4505090"/>
                  </a:lnTo>
                  <a:lnTo>
                    <a:pt x="3195174" y="4505089"/>
                  </a:lnTo>
                  <a:cubicBezTo>
                    <a:pt x="3972682" y="4160104"/>
                    <a:pt x="4477810" y="3361132"/>
                    <a:pt x="4477810" y="2476314"/>
                  </a:cubicBezTo>
                  <a:cubicBezTo>
                    <a:pt x="4477810" y="1591495"/>
                    <a:pt x="3972682" y="792523"/>
                    <a:pt x="3195174" y="447538"/>
                  </a:cubicBezTo>
                  <a:lnTo>
                    <a:pt x="3297549" y="194154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8" name="Freeform: Shape 4">
              <a:extLst>
                <a:ext uri="{FF2B5EF4-FFF2-40B4-BE49-F238E27FC236}">
                  <a16:creationId xmlns:a16="http://schemas.microsoft.com/office/drawing/2014/main" id="{78C7EEF4-8A36-CEBF-E056-97CC1E2D677B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4680553" y="875981"/>
              <a:ext cx="1262566" cy="1262923"/>
            </a:xfrm>
            <a:custGeom>
              <a:avLst/>
              <a:gdLst>
                <a:gd name="T0" fmla="*/ 631283 w 1262566"/>
                <a:gd name="T1" fmla="*/ 0 h 1262923"/>
                <a:gd name="T2" fmla="*/ 1262566 w 1262566"/>
                <a:gd name="T3" fmla="*/ 631462 h 1262923"/>
                <a:gd name="T4" fmla="*/ 631283 w 1262566"/>
                <a:gd name="T5" fmla="*/ 1262923 h 1262923"/>
                <a:gd name="T6" fmla="*/ 0 w 1262566"/>
                <a:gd name="T7" fmla="*/ 631462 h 1262923"/>
                <a:gd name="T8" fmla="*/ 184899 w 1262566"/>
                <a:gd name="T9" fmla="*/ 184951 h 1262923"/>
                <a:gd name="T10" fmla="*/ 184899 w 1262566"/>
                <a:gd name="T11" fmla="*/ 1077972 h 1262923"/>
                <a:gd name="T12" fmla="*/ 1077667 w 1262566"/>
                <a:gd name="T13" fmla="*/ 1077972 h 1262923"/>
                <a:gd name="T14" fmla="*/ 1077667 w 1262566"/>
                <a:gd name="T15" fmla="*/ 184951 h 12629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84899 w 1262566"/>
                <a:gd name="T25" fmla="*/ 184951 h 1262923"/>
                <a:gd name="T26" fmla="*/ 1077667 w 1262566"/>
                <a:gd name="T27" fmla="*/ 1077972 h 12629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2566" h="1262923">
                  <a:moveTo>
                    <a:pt x="0" y="631461"/>
                  </a:moveTo>
                  <a:lnTo>
                    <a:pt x="0" y="631460"/>
                  </a:lnTo>
                  <a:cubicBezTo>
                    <a:pt x="0" y="980207"/>
                    <a:pt x="282635" y="1262922"/>
                    <a:pt x="631283" y="1262922"/>
                  </a:cubicBezTo>
                  <a:cubicBezTo>
                    <a:pt x="979930" y="1262922"/>
                    <a:pt x="1262566" y="980207"/>
                    <a:pt x="1262566" y="631461"/>
                  </a:cubicBezTo>
                  <a:cubicBezTo>
                    <a:pt x="1262566" y="282714"/>
                    <a:pt x="979930" y="0"/>
                    <a:pt x="631283" y="0"/>
                  </a:cubicBezTo>
                  <a:cubicBezTo>
                    <a:pt x="282635" y="-1"/>
                    <a:pt x="0" y="282714"/>
                    <a:pt x="0" y="631460"/>
                  </a:cubicBezTo>
                  <a:lnTo>
                    <a:pt x="0" y="631461"/>
                  </a:ln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Freeform: Shape 5">
              <a:extLst>
                <a:ext uri="{FF2B5EF4-FFF2-40B4-BE49-F238E27FC236}">
                  <a16:creationId xmlns:a16="http://schemas.microsoft.com/office/drawing/2014/main" id="{38016897-6685-F48F-C087-9D90369CF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98" y="896294"/>
              <a:ext cx="1689994" cy="1222305"/>
            </a:xfrm>
            <a:custGeom>
              <a:avLst/>
              <a:gdLst>
                <a:gd name="T0" fmla="*/ 844997 w 1689995"/>
                <a:gd name="T1" fmla="*/ 0 h 1222308"/>
                <a:gd name="T2" fmla="*/ 1689993 w 1689995"/>
                <a:gd name="T3" fmla="*/ 611152 h 1222308"/>
                <a:gd name="T4" fmla="*/ 844997 w 1689995"/>
                <a:gd name="T5" fmla="*/ 1222302 h 1222308"/>
                <a:gd name="T6" fmla="*/ 0 w 1689995"/>
                <a:gd name="T7" fmla="*/ 611152 h 1222308"/>
                <a:gd name="T8" fmla="*/ 0 w 1689995"/>
                <a:gd name="T9" fmla="*/ 0 h 1222308"/>
                <a:gd name="T10" fmla="*/ 1689993 w 1689995"/>
                <a:gd name="T11" fmla="*/ 0 h 1222308"/>
                <a:gd name="T12" fmla="*/ 1689993 w 1689995"/>
                <a:gd name="T13" fmla="*/ 1222302 h 1222308"/>
                <a:gd name="T14" fmla="*/ 0 w 1689995"/>
                <a:gd name="T15" fmla="*/ 1222302 h 1222308"/>
                <a:gd name="T16" fmla="*/ 0 w 1689995"/>
                <a:gd name="T17" fmla="*/ 0 h 122230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9995"/>
                <a:gd name="T28" fmla="*/ 0 h 1222308"/>
                <a:gd name="T29" fmla="*/ 1689995 w 1689995"/>
                <a:gd name="T30" fmla="*/ 1222308 h 12223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9995" h="1222308">
                  <a:moveTo>
                    <a:pt x="0" y="0"/>
                  </a:moveTo>
                  <a:lnTo>
                    <a:pt x="1689995" y="0"/>
                  </a:lnTo>
                  <a:lnTo>
                    <a:pt x="1689995" y="1222308"/>
                  </a:lnTo>
                  <a:lnTo>
                    <a:pt x="0" y="12223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ctr"/>
            <a:lstStyle>
              <a:lvl1pPr defTabSz="10668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SzTx/>
                <a:buFontTx/>
                <a:buNone/>
              </a:pPr>
              <a:r>
                <a:rPr lang="en-US" altLang="en-US" sz="2400"/>
                <a:t>Environment indoor outdoor</a:t>
              </a:r>
            </a:p>
          </p:txBody>
        </p:sp>
        <p:sp>
          <p:nvSpPr>
            <p:cNvPr id="40980" name="Freeform: Shape 6">
              <a:extLst>
                <a:ext uri="{FF2B5EF4-FFF2-40B4-BE49-F238E27FC236}">
                  <a16:creationId xmlns:a16="http://schemas.microsoft.com/office/drawing/2014/main" id="{83E36E7F-37B6-B3C7-CAF1-2378EDA4D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545" y="2312746"/>
              <a:ext cx="1262566" cy="1262923"/>
            </a:xfrm>
            <a:custGeom>
              <a:avLst/>
              <a:gdLst>
                <a:gd name="T0" fmla="*/ 631283 w 1262566"/>
                <a:gd name="T1" fmla="*/ 0 h 1262923"/>
                <a:gd name="T2" fmla="*/ 1262566 w 1262566"/>
                <a:gd name="T3" fmla="*/ 631462 h 1262923"/>
                <a:gd name="T4" fmla="*/ 631283 w 1262566"/>
                <a:gd name="T5" fmla="*/ 1262923 h 1262923"/>
                <a:gd name="T6" fmla="*/ 0 w 1262566"/>
                <a:gd name="T7" fmla="*/ 631462 h 1262923"/>
                <a:gd name="T8" fmla="*/ 184899 w 1262566"/>
                <a:gd name="T9" fmla="*/ 184951 h 1262923"/>
                <a:gd name="T10" fmla="*/ 184899 w 1262566"/>
                <a:gd name="T11" fmla="*/ 1077972 h 1262923"/>
                <a:gd name="T12" fmla="*/ 1077667 w 1262566"/>
                <a:gd name="T13" fmla="*/ 1077972 h 1262923"/>
                <a:gd name="T14" fmla="*/ 1077667 w 1262566"/>
                <a:gd name="T15" fmla="*/ 184951 h 12629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84899 w 1262566"/>
                <a:gd name="T25" fmla="*/ 184951 h 1262923"/>
                <a:gd name="T26" fmla="*/ 1077667 w 1262566"/>
                <a:gd name="T27" fmla="*/ 1077972 h 12629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2566" h="1262923">
                  <a:moveTo>
                    <a:pt x="0" y="631461"/>
                  </a:moveTo>
                  <a:lnTo>
                    <a:pt x="0" y="631460"/>
                  </a:lnTo>
                  <a:cubicBezTo>
                    <a:pt x="0" y="980207"/>
                    <a:pt x="282635" y="1262922"/>
                    <a:pt x="631283" y="1262922"/>
                  </a:cubicBezTo>
                  <a:cubicBezTo>
                    <a:pt x="979930" y="1262922"/>
                    <a:pt x="1262566" y="980207"/>
                    <a:pt x="1262566" y="631461"/>
                  </a:cubicBezTo>
                  <a:cubicBezTo>
                    <a:pt x="1262566" y="282714"/>
                    <a:pt x="979930" y="0"/>
                    <a:pt x="631283" y="0"/>
                  </a:cubicBezTo>
                  <a:cubicBezTo>
                    <a:pt x="282635" y="-1"/>
                    <a:pt x="0" y="282714"/>
                    <a:pt x="0" y="631460"/>
                  </a:cubicBezTo>
                  <a:lnTo>
                    <a:pt x="0" y="631461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1" name="Freeform: Shape 7">
              <a:extLst>
                <a:ext uri="{FF2B5EF4-FFF2-40B4-BE49-F238E27FC236}">
                  <a16:creationId xmlns:a16="http://schemas.microsoft.com/office/drawing/2014/main" id="{CEF00C71-A8EE-9AAF-D996-7474A72E9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927" y="2330577"/>
              <a:ext cx="1689994" cy="1222305"/>
            </a:xfrm>
            <a:custGeom>
              <a:avLst/>
              <a:gdLst>
                <a:gd name="T0" fmla="*/ 844997 w 1689995"/>
                <a:gd name="T1" fmla="*/ 0 h 1222308"/>
                <a:gd name="T2" fmla="*/ 1689993 w 1689995"/>
                <a:gd name="T3" fmla="*/ 611152 h 1222308"/>
                <a:gd name="T4" fmla="*/ 844997 w 1689995"/>
                <a:gd name="T5" fmla="*/ 1222302 h 1222308"/>
                <a:gd name="T6" fmla="*/ 0 w 1689995"/>
                <a:gd name="T7" fmla="*/ 611152 h 1222308"/>
                <a:gd name="T8" fmla="*/ 0 w 1689995"/>
                <a:gd name="T9" fmla="*/ 0 h 1222308"/>
                <a:gd name="T10" fmla="*/ 1689993 w 1689995"/>
                <a:gd name="T11" fmla="*/ 0 h 1222308"/>
                <a:gd name="T12" fmla="*/ 1689993 w 1689995"/>
                <a:gd name="T13" fmla="*/ 1222302 h 1222308"/>
                <a:gd name="T14" fmla="*/ 0 w 1689995"/>
                <a:gd name="T15" fmla="*/ 1222302 h 1222308"/>
                <a:gd name="T16" fmla="*/ 0 w 1689995"/>
                <a:gd name="T17" fmla="*/ 0 h 122230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9995"/>
                <a:gd name="T28" fmla="*/ 0 h 1222308"/>
                <a:gd name="T29" fmla="*/ 1689995 w 1689995"/>
                <a:gd name="T30" fmla="*/ 1222308 h 12223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9995" h="1222308">
                  <a:moveTo>
                    <a:pt x="0" y="0"/>
                  </a:moveTo>
                  <a:lnTo>
                    <a:pt x="1689995" y="0"/>
                  </a:lnTo>
                  <a:lnTo>
                    <a:pt x="1689995" y="1222308"/>
                  </a:lnTo>
                  <a:lnTo>
                    <a:pt x="0" y="12223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ctr"/>
            <a:lstStyle>
              <a:lvl1pPr defTabSz="10668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SzTx/>
                <a:buFontTx/>
                <a:buNone/>
              </a:pPr>
              <a:r>
                <a:rPr lang="en-US" altLang="en-US" sz="2400"/>
                <a:t>Patients</a:t>
              </a:r>
            </a:p>
          </p:txBody>
        </p:sp>
        <p:sp>
          <p:nvSpPr>
            <p:cNvPr id="40982" name="Freeform: Shape 8">
              <a:extLst>
                <a:ext uri="{FF2B5EF4-FFF2-40B4-BE49-F238E27FC236}">
                  <a16:creationId xmlns:a16="http://schemas.microsoft.com/office/drawing/2014/main" id="{885EBED4-BF7D-85D3-063F-796F1E6A1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566" y="3769806"/>
              <a:ext cx="1262566" cy="1262923"/>
            </a:xfrm>
            <a:custGeom>
              <a:avLst/>
              <a:gdLst>
                <a:gd name="T0" fmla="*/ 631283 w 1262566"/>
                <a:gd name="T1" fmla="*/ 0 h 1262923"/>
                <a:gd name="T2" fmla="*/ 1262566 w 1262566"/>
                <a:gd name="T3" fmla="*/ 631462 h 1262923"/>
                <a:gd name="T4" fmla="*/ 631283 w 1262566"/>
                <a:gd name="T5" fmla="*/ 1262923 h 1262923"/>
                <a:gd name="T6" fmla="*/ 0 w 1262566"/>
                <a:gd name="T7" fmla="*/ 631462 h 1262923"/>
                <a:gd name="T8" fmla="*/ 184899 w 1262566"/>
                <a:gd name="T9" fmla="*/ 184951 h 1262923"/>
                <a:gd name="T10" fmla="*/ 184899 w 1262566"/>
                <a:gd name="T11" fmla="*/ 1077972 h 1262923"/>
                <a:gd name="T12" fmla="*/ 1077667 w 1262566"/>
                <a:gd name="T13" fmla="*/ 1077972 h 1262923"/>
                <a:gd name="T14" fmla="*/ 1077667 w 1262566"/>
                <a:gd name="T15" fmla="*/ 184951 h 12629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84899 w 1262566"/>
                <a:gd name="T25" fmla="*/ 184951 h 1262923"/>
                <a:gd name="T26" fmla="*/ 1077667 w 1262566"/>
                <a:gd name="T27" fmla="*/ 1077972 h 12629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2566" h="1262923">
                  <a:moveTo>
                    <a:pt x="0" y="631461"/>
                  </a:moveTo>
                  <a:lnTo>
                    <a:pt x="0" y="631460"/>
                  </a:lnTo>
                  <a:cubicBezTo>
                    <a:pt x="0" y="980207"/>
                    <a:pt x="282635" y="1262922"/>
                    <a:pt x="631283" y="1262922"/>
                  </a:cubicBezTo>
                  <a:cubicBezTo>
                    <a:pt x="979930" y="1262922"/>
                    <a:pt x="1262566" y="980207"/>
                    <a:pt x="1262566" y="631461"/>
                  </a:cubicBezTo>
                  <a:cubicBezTo>
                    <a:pt x="1262566" y="282714"/>
                    <a:pt x="979930" y="0"/>
                    <a:pt x="631283" y="0"/>
                  </a:cubicBezTo>
                  <a:cubicBezTo>
                    <a:pt x="282635" y="-1"/>
                    <a:pt x="0" y="282714"/>
                    <a:pt x="0" y="631460"/>
                  </a:cubicBezTo>
                  <a:lnTo>
                    <a:pt x="0" y="631461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Freeform: Shape 9">
              <a:extLst>
                <a:ext uri="{FF2B5EF4-FFF2-40B4-BE49-F238E27FC236}">
                  <a16:creationId xmlns:a16="http://schemas.microsoft.com/office/drawing/2014/main" id="{0071B84A-ACD2-D6D5-1261-8EBDA8BC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98" y="3795564"/>
              <a:ext cx="1689994" cy="1222305"/>
            </a:xfrm>
            <a:custGeom>
              <a:avLst/>
              <a:gdLst>
                <a:gd name="T0" fmla="*/ 844997 w 1689995"/>
                <a:gd name="T1" fmla="*/ 0 h 1222308"/>
                <a:gd name="T2" fmla="*/ 1689993 w 1689995"/>
                <a:gd name="T3" fmla="*/ 611152 h 1222308"/>
                <a:gd name="T4" fmla="*/ 844997 w 1689995"/>
                <a:gd name="T5" fmla="*/ 1222302 h 1222308"/>
                <a:gd name="T6" fmla="*/ 0 w 1689995"/>
                <a:gd name="T7" fmla="*/ 611152 h 1222308"/>
                <a:gd name="T8" fmla="*/ 0 w 1689995"/>
                <a:gd name="T9" fmla="*/ 0 h 1222308"/>
                <a:gd name="T10" fmla="*/ 1689993 w 1689995"/>
                <a:gd name="T11" fmla="*/ 0 h 1222308"/>
                <a:gd name="T12" fmla="*/ 1689993 w 1689995"/>
                <a:gd name="T13" fmla="*/ 1222302 h 1222308"/>
                <a:gd name="T14" fmla="*/ 0 w 1689995"/>
                <a:gd name="T15" fmla="*/ 1222302 h 1222308"/>
                <a:gd name="T16" fmla="*/ 0 w 1689995"/>
                <a:gd name="T17" fmla="*/ 0 h 122230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9995"/>
                <a:gd name="T28" fmla="*/ 0 h 1222308"/>
                <a:gd name="T29" fmla="*/ 1689995 w 1689995"/>
                <a:gd name="T30" fmla="*/ 1222308 h 12223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9995" h="1222308">
                  <a:moveTo>
                    <a:pt x="0" y="0"/>
                  </a:moveTo>
                  <a:lnTo>
                    <a:pt x="1689995" y="0"/>
                  </a:lnTo>
                  <a:lnTo>
                    <a:pt x="1689995" y="1222308"/>
                  </a:lnTo>
                  <a:lnTo>
                    <a:pt x="0" y="12223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76" tIns="30476" rIns="30476" bIns="30476" anchor="ctr"/>
            <a:lstStyle>
              <a:lvl1pPr defTabSz="10668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1066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SzTx/>
                <a:buFontTx/>
                <a:buNone/>
              </a:pPr>
              <a:r>
                <a:rPr lang="en-US" altLang="en-US" sz="2400"/>
                <a:t>Reflection of Resident on himself</a:t>
              </a:r>
            </a:p>
          </p:txBody>
        </p:sp>
      </p:grpSp>
      <p:sp>
        <p:nvSpPr>
          <p:cNvPr id="11" name="TextBox 3">
            <a:extLst>
              <a:ext uri="{FF2B5EF4-FFF2-40B4-BE49-F238E27FC236}">
                <a16:creationId xmlns:a16="http://schemas.microsoft.com/office/drawing/2014/main" id="{C27D9FD1-196A-9EA8-7BC5-30A27065891E}"/>
              </a:ext>
            </a:extLst>
          </p:cNvPr>
          <p:cNvSpPr txBox="1"/>
          <p:nvPr/>
        </p:nvSpPr>
        <p:spPr>
          <a:xfrm>
            <a:off x="7958138" y="1511300"/>
            <a:ext cx="4079875" cy="3253839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rgbClr val="2E75B6"/>
                </a:solidFill>
                <a:latin typeface="Calibri"/>
              </a:rPr>
              <a:t>  Open mind,</a:t>
            </a:r>
          </a:p>
          <a:p>
            <a:pPr marL="285750" indent="-2857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rgbClr val="2E75B6"/>
                </a:solidFill>
                <a:latin typeface="Calibri"/>
              </a:rPr>
              <a:t>  No expectation   mindset </a:t>
            </a:r>
          </a:p>
          <a:p>
            <a:pPr marL="457200" indent="-4572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rgbClr val="2E75B6"/>
                </a:solidFill>
                <a:latin typeface="Calibri"/>
              </a:rPr>
              <a:t>Non-judgmental-prejudiced attitude</a:t>
            </a:r>
          </a:p>
          <a:p>
            <a:pPr marL="457200" indent="-4572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rgbClr val="2E75B6"/>
                </a:solidFill>
                <a:latin typeface="Calibri"/>
              </a:rPr>
              <a:t>Curiosity</a:t>
            </a:r>
          </a:p>
          <a:p>
            <a:pPr marL="285750" indent="-2857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rgbClr val="2E75B6"/>
                </a:solidFill>
                <a:latin typeface="Calibri"/>
              </a:rPr>
              <a:t>  Positivity and </a:t>
            </a:r>
          </a:p>
          <a:p>
            <a:pPr marL="285750" indent="-2857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rgbClr val="2E75B6"/>
                </a:solidFill>
                <a:latin typeface="Calibri"/>
              </a:rPr>
              <a:t>  Exploration spirit</a:t>
            </a:r>
          </a:p>
        </p:txBody>
      </p:sp>
      <p:sp>
        <p:nvSpPr>
          <p:cNvPr id="40964" name="Oval 5">
            <a:extLst>
              <a:ext uri="{FF2B5EF4-FFF2-40B4-BE49-F238E27FC236}">
                <a16:creationId xmlns:a16="http://schemas.microsoft.com/office/drawing/2014/main" id="{76DE6DB0-F390-4B96-F938-B24B0694686D}"/>
              </a:ext>
            </a:extLst>
          </p:cNvPr>
          <p:cNvSpPr>
            <a:spLocks/>
          </p:cNvSpPr>
          <p:nvPr/>
        </p:nvSpPr>
        <p:spPr bwMode="auto">
          <a:xfrm>
            <a:off x="3502025" y="219075"/>
            <a:ext cx="1262063" cy="1262063"/>
          </a:xfrm>
          <a:custGeom>
            <a:avLst/>
            <a:gdLst>
              <a:gd name="T0" fmla="*/ 631032 w 1262566"/>
              <a:gd name="T1" fmla="*/ 0 h 1262923"/>
              <a:gd name="T2" fmla="*/ 1262063 w 1262566"/>
              <a:gd name="T3" fmla="*/ 631032 h 1262923"/>
              <a:gd name="T4" fmla="*/ 631032 w 1262566"/>
              <a:gd name="T5" fmla="*/ 1262063 h 1262923"/>
              <a:gd name="T6" fmla="*/ 0 w 1262566"/>
              <a:gd name="T7" fmla="*/ 631032 h 1262923"/>
              <a:gd name="T8" fmla="*/ 184825 w 1262566"/>
              <a:gd name="T9" fmla="*/ 184825 h 1262923"/>
              <a:gd name="T10" fmla="*/ 184825 w 1262566"/>
              <a:gd name="T11" fmla="*/ 1077238 h 1262923"/>
              <a:gd name="T12" fmla="*/ 1077238 w 1262566"/>
              <a:gd name="T13" fmla="*/ 1077238 h 1262923"/>
              <a:gd name="T14" fmla="*/ 1077238 w 1262566"/>
              <a:gd name="T15" fmla="*/ 184825 h 1262923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4899 w 1262566"/>
              <a:gd name="T25" fmla="*/ 184951 h 1262923"/>
              <a:gd name="T26" fmla="*/ 1077667 w 1262566"/>
              <a:gd name="T27" fmla="*/ 1077972 h 12629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62566" h="1262923">
                <a:moveTo>
                  <a:pt x="0" y="631461"/>
                </a:moveTo>
                <a:lnTo>
                  <a:pt x="0" y="631460"/>
                </a:lnTo>
                <a:cubicBezTo>
                  <a:pt x="0" y="980207"/>
                  <a:pt x="282635" y="1262922"/>
                  <a:pt x="631283" y="1262922"/>
                </a:cubicBezTo>
                <a:cubicBezTo>
                  <a:pt x="979930" y="1262922"/>
                  <a:pt x="1262566" y="980207"/>
                  <a:pt x="1262566" y="631461"/>
                </a:cubicBezTo>
                <a:cubicBezTo>
                  <a:pt x="1262566" y="282714"/>
                  <a:pt x="979930" y="0"/>
                  <a:pt x="631283" y="0"/>
                </a:cubicBezTo>
                <a:cubicBezTo>
                  <a:pt x="282635" y="-1"/>
                  <a:pt x="0" y="282714"/>
                  <a:pt x="0" y="631460"/>
                </a:cubicBezTo>
                <a:lnTo>
                  <a:pt x="0" y="631461"/>
                </a:lnTo>
                <a:close/>
              </a:path>
            </a:pathLst>
          </a:custGeom>
          <a:solidFill>
            <a:srgbClr val="FFE2BC"/>
          </a:solidFill>
          <a:ln w="1270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5" name="Picture 6">
            <a:extLst>
              <a:ext uri="{FF2B5EF4-FFF2-40B4-BE49-F238E27FC236}">
                <a16:creationId xmlns:a16="http://schemas.microsoft.com/office/drawing/2014/main" id="{E4DA5D64-B653-CC01-6004-9CE38B315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423863"/>
            <a:ext cx="7762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owchart: Connector 11">
            <a:extLst>
              <a:ext uri="{FF2B5EF4-FFF2-40B4-BE49-F238E27FC236}">
                <a16:creationId xmlns:a16="http://schemas.microsoft.com/office/drawing/2014/main" id="{94152BDA-756A-034E-5C2A-8761B38014F2}"/>
              </a:ext>
            </a:extLst>
          </p:cNvPr>
          <p:cNvSpPr>
            <a:spLocks/>
          </p:cNvSpPr>
          <p:nvPr/>
        </p:nvSpPr>
        <p:spPr bwMode="auto">
          <a:xfrm>
            <a:off x="1768475" y="1209675"/>
            <a:ext cx="3381375" cy="3903663"/>
          </a:xfrm>
          <a:custGeom>
            <a:avLst/>
            <a:gdLst>
              <a:gd name="T0" fmla="*/ 1690688 w 3382511"/>
              <a:gd name="T1" fmla="*/ 0 h 3903409"/>
              <a:gd name="T2" fmla="*/ 3381375 w 3382511"/>
              <a:gd name="T3" fmla="*/ 1951832 h 3903409"/>
              <a:gd name="T4" fmla="*/ 1690688 w 3382511"/>
              <a:gd name="T5" fmla="*/ 3903663 h 3903409"/>
              <a:gd name="T6" fmla="*/ 0 w 3382511"/>
              <a:gd name="T7" fmla="*/ 1951832 h 3903409"/>
              <a:gd name="T8" fmla="*/ 495191 w 3382511"/>
              <a:gd name="T9" fmla="*/ 571678 h 3903409"/>
              <a:gd name="T10" fmla="*/ 495191 w 3382511"/>
              <a:gd name="T11" fmla="*/ 3331985 h 3903409"/>
              <a:gd name="T12" fmla="*/ 2886184 w 3382511"/>
              <a:gd name="T13" fmla="*/ 3331985 h 3903409"/>
              <a:gd name="T14" fmla="*/ 2886184 w 3382511"/>
              <a:gd name="T15" fmla="*/ 571678 h 390340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95357 w 3382511"/>
              <a:gd name="T25" fmla="*/ 571641 h 3903409"/>
              <a:gd name="T26" fmla="*/ 2887154 w 3382511"/>
              <a:gd name="T27" fmla="*/ 3331768 h 39034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82511" h="3903409">
                <a:moveTo>
                  <a:pt x="0" y="1951704"/>
                </a:moveTo>
                <a:lnTo>
                  <a:pt x="0" y="1951703"/>
                </a:lnTo>
                <a:cubicBezTo>
                  <a:pt x="0" y="3029600"/>
                  <a:pt x="757201" y="3903408"/>
                  <a:pt x="1691256" y="3903408"/>
                </a:cubicBezTo>
                <a:cubicBezTo>
                  <a:pt x="2625310" y="3903408"/>
                  <a:pt x="3382512" y="3029600"/>
                  <a:pt x="3382512" y="1951704"/>
                </a:cubicBezTo>
                <a:cubicBezTo>
                  <a:pt x="3382512" y="873807"/>
                  <a:pt x="2625310" y="0"/>
                  <a:pt x="1691256" y="0"/>
                </a:cubicBezTo>
                <a:cubicBezTo>
                  <a:pt x="757201" y="-1"/>
                  <a:pt x="0" y="873807"/>
                  <a:pt x="0" y="1951703"/>
                </a:cubicBezTo>
                <a:lnTo>
                  <a:pt x="0" y="1951704"/>
                </a:lnTo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40967" name="Diagram 13">
            <a:extLst>
              <a:ext uri="{FF2B5EF4-FFF2-40B4-BE49-F238E27FC236}">
                <a16:creationId xmlns:a16="http://schemas.microsoft.com/office/drawing/2014/main" id="{CE48A9C6-74E3-B612-9A89-603864F61E5D}"/>
              </a:ext>
            </a:extLst>
          </p:cNvPr>
          <p:cNvGrpSpPr>
            <a:grpSpLocks/>
          </p:cNvGrpSpPr>
          <p:nvPr/>
        </p:nvGrpSpPr>
        <p:grpSpPr bwMode="auto">
          <a:xfrm>
            <a:off x="30114" y="1546919"/>
            <a:ext cx="3737024" cy="2726631"/>
            <a:chOff x="29691" y="1547126"/>
            <a:chExt cx="3737216" cy="27258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A08A19-9509-804F-1437-2C1B7F3F1B17}"/>
                </a:ext>
              </a:extLst>
            </p:cNvPr>
            <p:cNvSpPr/>
            <p:nvPr/>
          </p:nvSpPr>
          <p:spPr>
            <a:xfrm>
              <a:off x="1859880" y="2328547"/>
              <a:ext cx="1258205" cy="12582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8204"/>
                <a:gd name="f7" fmla="val 1258266"/>
                <a:gd name="f8" fmla="val 629133"/>
                <a:gd name="f9" fmla="val 281672"/>
                <a:gd name="f10" fmla="val 281659"/>
                <a:gd name="f11" fmla="val 629102"/>
                <a:gd name="f12" fmla="val 976545"/>
                <a:gd name="f13" fmla="val 976594"/>
                <a:gd name="f14" fmla="+- 0 0 -90"/>
                <a:gd name="f15" fmla="*/ f3 1 1258204"/>
                <a:gd name="f16" fmla="*/ f4 1 1258266"/>
                <a:gd name="f17" fmla="+- f7 0 f5"/>
                <a:gd name="f18" fmla="+- f6 0 f5"/>
                <a:gd name="f19" fmla="*/ f14 f0 1"/>
                <a:gd name="f20" fmla="*/ f18 1 1258204"/>
                <a:gd name="f21" fmla="*/ f17 1 1258266"/>
                <a:gd name="f22" fmla="*/ 0 f18 1"/>
                <a:gd name="f23" fmla="*/ 629133 f17 1"/>
                <a:gd name="f24" fmla="*/ 629102 f18 1"/>
                <a:gd name="f25" fmla="*/ 0 f17 1"/>
                <a:gd name="f26" fmla="*/ 1258204 f18 1"/>
                <a:gd name="f27" fmla="*/ 1258266 f17 1"/>
                <a:gd name="f28" fmla="*/ f19 1 f2"/>
                <a:gd name="f29" fmla="*/ f22 1 1258204"/>
                <a:gd name="f30" fmla="*/ f23 1 1258266"/>
                <a:gd name="f31" fmla="*/ f24 1 1258204"/>
                <a:gd name="f32" fmla="*/ f25 1 1258266"/>
                <a:gd name="f33" fmla="*/ f26 1 1258204"/>
                <a:gd name="f34" fmla="*/ f27 1 1258266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1258204" h="125826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203307" tIns="203316" rIns="203307" bIns="203316" anchor="ctr" anchorCtr="1"/>
            <a:lstStyle/>
            <a:p>
              <a:pPr algn="ctr" defTabSz="666753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kern="0" dirty="0">
                  <a:solidFill>
                    <a:srgbClr val="FFFFFF"/>
                  </a:solidFill>
                  <a:highlight>
                    <a:srgbClr val="FF0000"/>
                  </a:highlight>
                  <a:latin typeface="Calibri"/>
                </a:rPr>
                <a:t>Immersion</a:t>
              </a:r>
            </a:p>
          </p:txBody>
        </p:sp>
        <p:sp>
          <p:nvSpPr>
            <p:cNvPr id="40969" name="Freeform: Shape 16">
              <a:extLst>
                <a:ext uri="{FF2B5EF4-FFF2-40B4-BE49-F238E27FC236}">
                  <a16:creationId xmlns:a16="http://schemas.microsoft.com/office/drawing/2014/main" id="{63DBC846-91F6-418E-D35A-B5B2BF032E0B}"/>
                </a:ext>
              </a:extLst>
            </p:cNvPr>
            <p:cNvSpPr>
              <a:spLocks/>
            </p:cNvSpPr>
            <p:nvPr/>
          </p:nvSpPr>
          <p:spPr bwMode="auto">
            <a:xfrm rot="10799991">
              <a:off x="1230572" y="1628957"/>
              <a:ext cx="2536335" cy="2643969"/>
            </a:xfrm>
            <a:custGeom>
              <a:avLst/>
              <a:gdLst>
                <a:gd name="T0" fmla="*/ 1268168 w 2536335"/>
                <a:gd name="T1" fmla="*/ 0 h 2643969"/>
                <a:gd name="T2" fmla="*/ 2536335 w 2536335"/>
                <a:gd name="T3" fmla="*/ 1321985 h 2643969"/>
                <a:gd name="T4" fmla="*/ 1268168 w 2536335"/>
                <a:gd name="T5" fmla="*/ 2643969 h 2643969"/>
                <a:gd name="T6" fmla="*/ 0 w 2536335"/>
                <a:gd name="T7" fmla="*/ 1321985 h 2643969"/>
                <a:gd name="T8" fmla="*/ 1733081 w 2536335"/>
                <a:gd name="T9" fmla="*/ 171284 h 2643969"/>
                <a:gd name="T10" fmla="*/ 1733081 w 2536335"/>
                <a:gd name="T11" fmla="*/ 2472685 h 2643969"/>
                <a:gd name="T12" fmla="*/ 1268168 w 2536335"/>
                <a:gd name="T13" fmla="*/ 1321984 h 2643969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1796480 60000 65536"/>
                <a:gd name="T19" fmla="*/ 11796480 60000 65536"/>
                <a:gd name="T20" fmla="*/ 11796480 60000 65536"/>
                <a:gd name="T21" fmla="*/ 1705754 w 2536335"/>
                <a:gd name="T22" fmla="*/ 103649 h 2643969"/>
                <a:gd name="T23" fmla="*/ 2536335 w 2536335"/>
                <a:gd name="T24" fmla="*/ 2540320 h 26439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36335" h="2643969">
                  <a:moveTo>
                    <a:pt x="1760407" y="103649"/>
                  </a:moveTo>
                  <a:lnTo>
                    <a:pt x="1760407" y="103648"/>
                  </a:lnTo>
                  <a:cubicBezTo>
                    <a:pt x="2230598" y="310083"/>
                    <a:pt x="2536336" y="790140"/>
                    <a:pt x="2536336" y="1321984"/>
                  </a:cubicBezTo>
                  <a:cubicBezTo>
                    <a:pt x="2536336" y="1853827"/>
                    <a:pt x="2230598" y="2333884"/>
                    <a:pt x="1760406" y="2540319"/>
                  </a:cubicBezTo>
                  <a:lnTo>
                    <a:pt x="1705754" y="2405050"/>
                  </a:lnTo>
                  <a:lnTo>
                    <a:pt x="1705753" y="2405049"/>
                  </a:lnTo>
                  <a:cubicBezTo>
                    <a:pt x="2120830" y="2220879"/>
                    <a:pt x="2390495" y="1794346"/>
                    <a:pt x="2390495" y="1321984"/>
                  </a:cubicBezTo>
                  <a:cubicBezTo>
                    <a:pt x="2390495" y="849621"/>
                    <a:pt x="2120830" y="423089"/>
                    <a:pt x="1705754" y="238918"/>
                  </a:cubicBezTo>
                  <a:lnTo>
                    <a:pt x="1760407" y="103649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Freeform: Shape 17">
              <a:extLst>
                <a:ext uri="{FF2B5EF4-FFF2-40B4-BE49-F238E27FC236}">
                  <a16:creationId xmlns:a16="http://schemas.microsoft.com/office/drawing/2014/main" id="{7983C809-97DC-407D-FBCB-F5D5DD3F1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323" y="1851842"/>
              <a:ext cx="674022" cy="674214"/>
            </a:xfrm>
            <a:custGeom>
              <a:avLst/>
              <a:gdLst>
                <a:gd name="T0" fmla="*/ 337011 w 674022"/>
                <a:gd name="T1" fmla="*/ 0 h 674214"/>
                <a:gd name="T2" fmla="*/ 674022 w 674022"/>
                <a:gd name="T3" fmla="*/ 337107 h 674214"/>
                <a:gd name="T4" fmla="*/ 337011 w 674022"/>
                <a:gd name="T5" fmla="*/ 674214 h 674214"/>
                <a:gd name="T6" fmla="*/ 0 w 674022"/>
                <a:gd name="T7" fmla="*/ 337107 h 674214"/>
                <a:gd name="T8" fmla="*/ 98708 w 674022"/>
                <a:gd name="T9" fmla="*/ 98736 h 674214"/>
                <a:gd name="T10" fmla="*/ 98708 w 674022"/>
                <a:gd name="T11" fmla="*/ 575478 h 674214"/>
                <a:gd name="T12" fmla="*/ 575314 w 674022"/>
                <a:gd name="T13" fmla="*/ 575478 h 674214"/>
                <a:gd name="T14" fmla="*/ 575314 w 674022"/>
                <a:gd name="T15" fmla="*/ 98736 h 674214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98708 w 674022"/>
                <a:gd name="T25" fmla="*/ 98736 h 674214"/>
                <a:gd name="T26" fmla="*/ 575314 w 674022"/>
                <a:gd name="T27" fmla="*/ 575478 h 6742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4022" h="674214">
                  <a:moveTo>
                    <a:pt x="0" y="337107"/>
                  </a:moveTo>
                  <a:lnTo>
                    <a:pt x="0" y="337106"/>
                  </a:lnTo>
                  <a:cubicBezTo>
                    <a:pt x="0" y="523286"/>
                    <a:pt x="150884" y="674214"/>
                    <a:pt x="337011" y="674214"/>
                  </a:cubicBezTo>
                  <a:cubicBezTo>
                    <a:pt x="523137" y="674214"/>
                    <a:pt x="674022" y="523286"/>
                    <a:pt x="674022" y="337107"/>
                  </a:cubicBezTo>
                  <a:cubicBezTo>
                    <a:pt x="674022" y="150927"/>
                    <a:pt x="523137" y="0"/>
                    <a:pt x="337011" y="0"/>
                  </a:cubicBezTo>
                  <a:cubicBezTo>
                    <a:pt x="150884" y="-1"/>
                    <a:pt x="0" y="150927"/>
                    <a:pt x="0" y="337106"/>
                  </a:cubicBezTo>
                  <a:lnTo>
                    <a:pt x="0" y="337107"/>
                  </a:lnTo>
                  <a:close/>
                </a:path>
              </a:pathLst>
            </a:cu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1" name="Freeform: Shape 18">
              <a:extLst>
                <a:ext uri="{FF2B5EF4-FFF2-40B4-BE49-F238E27FC236}">
                  <a16:creationId xmlns:a16="http://schemas.microsoft.com/office/drawing/2014/main" id="{0AC7112F-5D9A-0AD3-9FBC-802884464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67" y="1547126"/>
              <a:ext cx="1508485" cy="270031"/>
            </a:xfrm>
            <a:custGeom>
              <a:avLst/>
              <a:gdLst>
                <a:gd name="T0" fmla="*/ 754245 w 1508482"/>
                <a:gd name="T1" fmla="*/ 0 h 270030"/>
                <a:gd name="T2" fmla="*/ 1508488 w 1508482"/>
                <a:gd name="T3" fmla="*/ 135017 h 270030"/>
                <a:gd name="T4" fmla="*/ 754245 w 1508482"/>
                <a:gd name="T5" fmla="*/ 270032 h 270030"/>
                <a:gd name="T6" fmla="*/ 0 w 1508482"/>
                <a:gd name="T7" fmla="*/ 135017 h 270030"/>
                <a:gd name="T8" fmla="*/ 0 w 1508482"/>
                <a:gd name="T9" fmla="*/ 0 h 270030"/>
                <a:gd name="T10" fmla="*/ 1508488 w 1508482"/>
                <a:gd name="T11" fmla="*/ 0 h 270030"/>
                <a:gd name="T12" fmla="*/ 1508488 w 1508482"/>
                <a:gd name="T13" fmla="*/ 270032 h 270030"/>
                <a:gd name="T14" fmla="*/ 0 w 1508482"/>
                <a:gd name="T15" fmla="*/ 270032 h 270030"/>
                <a:gd name="T16" fmla="*/ 0 w 1508482"/>
                <a:gd name="T17" fmla="*/ 0 h 27003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8482"/>
                <a:gd name="T28" fmla="*/ 0 h 270030"/>
                <a:gd name="T29" fmla="*/ 1508482 w 1508482"/>
                <a:gd name="T30" fmla="*/ 270030 h 2700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8482" h="270030">
                  <a:moveTo>
                    <a:pt x="0" y="0"/>
                  </a:moveTo>
                  <a:lnTo>
                    <a:pt x="1508482" y="0"/>
                  </a:lnTo>
                  <a:lnTo>
                    <a:pt x="1508482" y="270030"/>
                  </a:lnTo>
                  <a:lnTo>
                    <a:pt x="0" y="2700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14" tIns="16514" rIns="16514" bIns="16514" anchor="ctr"/>
            <a:lstStyle>
              <a:lvl1pPr defTabSz="57626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200"/>
                </a:spcAft>
                <a:buSzTx/>
                <a:buFontTx/>
                <a:buNone/>
              </a:pPr>
              <a:r>
                <a:rPr lang="en-US" altLang="en-US" sz="1300" dirty="0"/>
                <a:t>Boarding set</a:t>
              </a:r>
            </a:p>
          </p:txBody>
        </p:sp>
        <p:sp>
          <p:nvSpPr>
            <p:cNvPr id="40972" name="Freeform: Shape 19">
              <a:extLst>
                <a:ext uri="{FF2B5EF4-FFF2-40B4-BE49-F238E27FC236}">
                  <a16:creationId xmlns:a16="http://schemas.microsoft.com/office/drawing/2014/main" id="{A135E4C9-96B9-E891-BAF5-8E52D0AD7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810" y="2618859"/>
              <a:ext cx="674022" cy="674214"/>
            </a:xfrm>
            <a:custGeom>
              <a:avLst/>
              <a:gdLst>
                <a:gd name="T0" fmla="*/ 337011 w 674022"/>
                <a:gd name="T1" fmla="*/ 0 h 674214"/>
                <a:gd name="T2" fmla="*/ 674022 w 674022"/>
                <a:gd name="T3" fmla="*/ 337107 h 674214"/>
                <a:gd name="T4" fmla="*/ 337011 w 674022"/>
                <a:gd name="T5" fmla="*/ 674214 h 674214"/>
                <a:gd name="T6" fmla="*/ 0 w 674022"/>
                <a:gd name="T7" fmla="*/ 337107 h 674214"/>
                <a:gd name="T8" fmla="*/ 98708 w 674022"/>
                <a:gd name="T9" fmla="*/ 98736 h 674214"/>
                <a:gd name="T10" fmla="*/ 98708 w 674022"/>
                <a:gd name="T11" fmla="*/ 575478 h 674214"/>
                <a:gd name="T12" fmla="*/ 575314 w 674022"/>
                <a:gd name="T13" fmla="*/ 575478 h 674214"/>
                <a:gd name="T14" fmla="*/ 575314 w 674022"/>
                <a:gd name="T15" fmla="*/ 98736 h 674214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98708 w 674022"/>
                <a:gd name="T25" fmla="*/ 98736 h 674214"/>
                <a:gd name="T26" fmla="*/ 575314 w 674022"/>
                <a:gd name="T27" fmla="*/ 575478 h 6742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4022" h="674214">
                  <a:moveTo>
                    <a:pt x="0" y="337107"/>
                  </a:moveTo>
                  <a:lnTo>
                    <a:pt x="0" y="337106"/>
                  </a:lnTo>
                  <a:cubicBezTo>
                    <a:pt x="0" y="523286"/>
                    <a:pt x="150884" y="674214"/>
                    <a:pt x="337011" y="674214"/>
                  </a:cubicBezTo>
                  <a:cubicBezTo>
                    <a:pt x="523137" y="674214"/>
                    <a:pt x="674022" y="523286"/>
                    <a:pt x="674022" y="337107"/>
                  </a:cubicBezTo>
                  <a:cubicBezTo>
                    <a:pt x="674022" y="150927"/>
                    <a:pt x="523137" y="0"/>
                    <a:pt x="337011" y="0"/>
                  </a:cubicBezTo>
                  <a:cubicBezTo>
                    <a:pt x="150884" y="-1"/>
                    <a:pt x="0" y="150927"/>
                    <a:pt x="0" y="337106"/>
                  </a:cubicBezTo>
                  <a:lnTo>
                    <a:pt x="0" y="337107"/>
                  </a:lnTo>
                  <a:close/>
                </a:path>
              </a:pathLst>
            </a:cu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Freeform: Shape 20">
              <a:extLst>
                <a:ext uri="{FF2B5EF4-FFF2-40B4-BE49-F238E27FC236}">
                  <a16:creationId xmlns:a16="http://schemas.microsoft.com/office/drawing/2014/main" id="{EE0622AF-9DC4-8B7C-976D-7B5F1D9C4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" y="2352063"/>
              <a:ext cx="1195157" cy="395386"/>
            </a:xfrm>
            <a:custGeom>
              <a:avLst/>
              <a:gdLst>
                <a:gd name="T0" fmla="*/ 597581 w 1195154"/>
                <a:gd name="T1" fmla="*/ 0 h 395382"/>
                <a:gd name="T2" fmla="*/ 1195160 w 1195154"/>
                <a:gd name="T3" fmla="*/ 197695 h 395382"/>
                <a:gd name="T4" fmla="*/ 597581 w 1195154"/>
                <a:gd name="T5" fmla="*/ 395390 h 395382"/>
                <a:gd name="T6" fmla="*/ 0 w 1195154"/>
                <a:gd name="T7" fmla="*/ 197695 h 395382"/>
                <a:gd name="T8" fmla="*/ 0 w 1195154"/>
                <a:gd name="T9" fmla="*/ 0 h 395382"/>
                <a:gd name="T10" fmla="*/ 1195160 w 1195154"/>
                <a:gd name="T11" fmla="*/ 0 h 395382"/>
                <a:gd name="T12" fmla="*/ 1195160 w 1195154"/>
                <a:gd name="T13" fmla="*/ 395390 h 395382"/>
                <a:gd name="T14" fmla="*/ 0 w 1195154"/>
                <a:gd name="T15" fmla="*/ 395390 h 395382"/>
                <a:gd name="T16" fmla="*/ 0 w 1195154"/>
                <a:gd name="T17" fmla="*/ 0 h 39538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5154"/>
                <a:gd name="T28" fmla="*/ 0 h 395382"/>
                <a:gd name="T29" fmla="*/ 1195154 w 1195154"/>
                <a:gd name="T30" fmla="*/ 395382 h 3953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5154" h="395382">
                  <a:moveTo>
                    <a:pt x="0" y="0"/>
                  </a:moveTo>
                  <a:lnTo>
                    <a:pt x="1195154" y="0"/>
                  </a:lnTo>
                  <a:lnTo>
                    <a:pt x="1195154" y="395382"/>
                  </a:lnTo>
                  <a:lnTo>
                    <a:pt x="0" y="3953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14" tIns="16514" rIns="16514" bIns="16514" anchor="ctr"/>
            <a:lstStyle>
              <a:lvl1pPr defTabSz="57626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200"/>
                </a:spcAft>
                <a:buSzTx/>
                <a:buFontTx/>
                <a:buNone/>
              </a:pPr>
              <a:r>
                <a:rPr lang="en-US" altLang="en-US" sz="1300" dirty="0"/>
                <a:t>Language Barrier</a:t>
              </a:r>
            </a:p>
          </p:txBody>
        </p:sp>
        <p:sp>
          <p:nvSpPr>
            <p:cNvPr id="40974" name="Freeform: Shape 21">
              <a:extLst>
                <a:ext uri="{FF2B5EF4-FFF2-40B4-BE49-F238E27FC236}">
                  <a16:creationId xmlns:a16="http://schemas.microsoft.com/office/drawing/2014/main" id="{F269246D-D83B-5C01-AC7D-F16D0376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323" y="3396712"/>
              <a:ext cx="674022" cy="674214"/>
            </a:xfrm>
            <a:custGeom>
              <a:avLst/>
              <a:gdLst>
                <a:gd name="T0" fmla="*/ 337011 w 674022"/>
                <a:gd name="T1" fmla="*/ 0 h 674214"/>
                <a:gd name="T2" fmla="*/ 674022 w 674022"/>
                <a:gd name="T3" fmla="*/ 337107 h 674214"/>
                <a:gd name="T4" fmla="*/ 337011 w 674022"/>
                <a:gd name="T5" fmla="*/ 674214 h 674214"/>
                <a:gd name="T6" fmla="*/ 0 w 674022"/>
                <a:gd name="T7" fmla="*/ 337107 h 674214"/>
                <a:gd name="T8" fmla="*/ 98708 w 674022"/>
                <a:gd name="T9" fmla="*/ 98736 h 674214"/>
                <a:gd name="T10" fmla="*/ 98708 w 674022"/>
                <a:gd name="T11" fmla="*/ 575478 h 674214"/>
                <a:gd name="T12" fmla="*/ 575314 w 674022"/>
                <a:gd name="T13" fmla="*/ 575478 h 674214"/>
                <a:gd name="T14" fmla="*/ 575314 w 674022"/>
                <a:gd name="T15" fmla="*/ 98736 h 674214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98708 w 674022"/>
                <a:gd name="T25" fmla="*/ 98736 h 674214"/>
                <a:gd name="T26" fmla="*/ 575314 w 674022"/>
                <a:gd name="T27" fmla="*/ 575478 h 6742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4022" h="674214">
                  <a:moveTo>
                    <a:pt x="0" y="337107"/>
                  </a:moveTo>
                  <a:lnTo>
                    <a:pt x="0" y="337106"/>
                  </a:lnTo>
                  <a:cubicBezTo>
                    <a:pt x="0" y="523286"/>
                    <a:pt x="150884" y="674214"/>
                    <a:pt x="337011" y="674214"/>
                  </a:cubicBezTo>
                  <a:cubicBezTo>
                    <a:pt x="523137" y="674214"/>
                    <a:pt x="674022" y="523286"/>
                    <a:pt x="674022" y="337107"/>
                  </a:cubicBezTo>
                  <a:cubicBezTo>
                    <a:pt x="674022" y="150927"/>
                    <a:pt x="523137" y="0"/>
                    <a:pt x="337011" y="0"/>
                  </a:cubicBezTo>
                  <a:cubicBezTo>
                    <a:pt x="150884" y="-1"/>
                    <a:pt x="0" y="150927"/>
                    <a:pt x="0" y="337106"/>
                  </a:cubicBezTo>
                  <a:lnTo>
                    <a:pt x="0" y="337107"/>
                  </a:lnTo>
                  <a:close/>
                </a:path>
              </a:pathLst>
            </a:cu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5" name="Freeform: Shape 22">
              <a:extLst>
                <a:ext uri="{FF2B5EF4-FFF2-40B4-BE49-F238E27FC236}">
                  <a16:creationId xmlns:a16="http://schemas.microsoft.com/office/drawing/2014/main" id="{BDFA9CEA-5F07-0738-31DD-E206FC035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97" y="3410465"/>
              <a:ext cx="902211" cy="652534"/>
            </a:xfrm>
            <a:custGeom>
              <a:avLst/>
              <a:gdLst>
                <a:gd name="T0" fmla="*/ 451108 w 902208"/>
                <a:gd name="T1" fmla="*/ 0 h 652532"/>
                <a:gd name="T2" fmla="*/ 902214 w 902208"/>
                <a:gd name="T3" fmla="*/ 326268 h 652532"/>
                <a:gd name="T4" fmla="*/ 451108 w 902208"/>
                <a:gd name="T5" fmla="*/ 652536 h 652532"/>
                <a:gd name="T6" fmla="*/ 0 w 902208"/>
                <a:gd name="T7" fmla="*/ 326268 h 652532"/>
                <a:gd name="T8" fmla="*/ 0 w 902208"/>
                <a:gd name="T9" fmla="*/ 0 h 652532"/>
                <a:gd name="T10" fmla="*/ 902214 w 902208"/>
                <a:gd name="T11" fmla="*/ 0 h 652532"/>
                <a:gd name="T12" fmla="*/ 902214 w 902208"/>
                <a:gd name="T13" fmla="*/ 652536 h 652532"/>
                <a:gd name="T14" fmla="*/ 0 w 902208"/>
                <a:gd name="T15" fmla="*/ 652536 h 652532"/>
                <a:gd name="T16" fmla="*/ 0 w 902208"/>
                <a:gd name="T17" fmla="*/ 0 h 65253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2208"/>
                <a:gd name="T28" fmla="*/ 0 h 652532"/>
                <a:gd name="T29" fmla="*/ 902208 w 902208"/>
                <a:gd name="T30" fmla="*/ 652532 h 6525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2208" h="652532">
                  <a:moveTo>
                    <a:pt x="0" y="0"/>
                  </a:moveTo>
                  <a:lnTo>
                    <a:pt x="902208" y="0"/>
                  </a:lnTo>
                  <a:lnTo>
                    <a:pt x="902208" y="652532"/>
                  </a:lnTo>
                  <a:lnTo>
                    <a:pt x="0" y="6525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14" tIns="16514" rIns="16514" bIns="16514" anchor="ctr"/>
            <a:lstStyle>
              <a:lvl1pPr defTabSz="57626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5762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576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200"/>
                </a:spcAft>
                <a:buSzTx/>
                <a:buFontTx/>
                <a:buNone/>
              </a:pPr>
              <a:r>
                <a:rPr lang="en-US" altLang="en-US" sz="1300"/>
                <a:t>Knowledge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Diagram 1">
            <a:extLst>
              <a:ext uri="{FF2B5EF4-FFF2-40B4-BE49-F238E27FC236}">
                <a16:creationId xmlns:a16="http://schemas.microsoft.com/office/drawing/2014/main" id="{EC55CE3C-652B-0314-4BC6-BD0C5F2FF091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366713"/>
            <a:ext cx="7402513" cy="5303837"/>
            <a:chOff x="3121688" y="366710"/>
            <a:chExt cx="7401930" cy="5304324"/>
          </a:xfrm>
        </p:grpSpPr>
        <p:sp>
          <p:nvSpPr>
            <p:cNvPr id="43042" name="Freeform: Shape 2">
              <a:extLst>
                <a:ext uri="{FF2B5EF4-FFF2-40B4-BE49-F238E27FC236}">
                  <a16:creationId xmlns:a16="http://schemas.microsoft.com/office/drawing/2014/main" id="{E8A64857-EA59-117F-D9C8-7A9CA8299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382" y="1770232"/>
              <a:ext cx="2524201" cy="2524329"/>
            </a:xfrm>
            <a:custGeom>
              <a:avLst/>
              <a:gdLst>
                <a:gd name="T0" fmla="*/ 1262101 w 2524201"/>
                <a:gd name="T1" fmla="*/ 0 h 2524326"/>
                <a:gd name="T2" fmla="*/ 2524201 w 2524201"/>
                <a:gd name="T3" fmla="*/ 1262167 h 2524326"/>
                <a:gd name="T4" fmla="*/ 1262101 w 2524201"/>
                <a:gd name="T5" fmla="*/ 2524332 h 2524326"/>
                <a:gd name="T6" fmla="*/ 0 w 2524201"/>
                <a:gd name="T7" fmla="*/ 1262167 h 2524326"/>
                <a:gd name="T8" fmla="*/ 0 w 2524201"/>
                <a:gd name="T9" fmla="*/ 1262166 h 2524326"/>
                <a:gd name="T10" fmla="*/ 1262101 w 2524201"/>
                <a:gd name="T11" fmla="*/ 0 h 2524326"/>
                <a:gd name="T12" fmla="*/ 2524202 w 2524201"/>
                <a:gd name="T13" fmla="*/ 1262166 h 2524326"/>
                <a:gd name="T14" fmla="*/ 1262101 w 2524201"/>
                <a:gd name="T15" fmla="*/ 2524332 h 2524326"/>
                <a:gd name="T16" fmla="*/ 0 w 2524201"/>
                <a:gd name="T17" fmla="*/ 1262166 h 252432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24201"/>
                <a:gd name="T28" fmla="*/ 0 h 2524326"/>
                <a:gd name="T29" fmla="*/ 2524201 w 2524201"/>
                <a:gd name="T30" fmla="*/ 2524326 h 25243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24201" h="2524326">
                  <a:moveTo>
                    <a:pt x="0" y="1262163"/>
                  </a:moveTo>
                  <a:cubicBezTo>
                    <a:pt x="0" y="565090"/>
                    <a:pt x="565062" y="0"/>
                    <a:pt x="1262101" y="0"/>
                  </a:cubicBezTo>
                  <a:cubicBezTo>
                    <a:pt x="1959140" y="0"/>
                    <a:pt x="2524202" y="565090"/>
                    <a:pt x="2524202" y="1262163"/>
                  </a:cubicBezTo>
                  <a:cubicBezTo>
                    <a:pt x="2524202" y="1959236"/>
                    <a:pt x="1959140" y="2524326"/>
                    <a:pt x="1262101" y="2524326"/>
                  </a:cubicBezTo>
                  <a:cubicBezTo>
                    <a:pt x="565062" y="2524326"/>
                    <a:pt x="0" y="1959236"/>
                    <a:pt x="0" y="1262163"/>
                  </a:cubicBez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02683" tIns="402701" rIns="402683" bIns="402701" anchor="ctr" anchorCtr="1"/>
            <a:lstStyle>
              <a:lvl1pPr defTabSz="11557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11557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11557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11557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11557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11557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11557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11557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11557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100"/>
                </a:spcAft>
                <a:buSzTx/>
                <a:buFontTx/>
                <a:buNone/>
              </a:pPr>
              <a:r>
                <a:rPr lang="en-US" altLang="en-US" sz="2600">
                  <a:solidFill>
                    <a:srgbClr val="FFFFFF"/>
                  </a:solidFill>
                </a:rPr>
                <a:t>Active participation</a:t>
              </a:r>
            </a:p>
          </p:txBody>
        </p:sp>
        <p:sp>
          <p:nvSpPr>
            <p:cNvPr id="43043" name="Freeform: Shape 3">
              <a:extLst>
                <a:ext uri="{FF2B5EF4-FFF2-40B4-BE49-F238E27FC236}">
                  <a16:creationId xmlns:a16="http://schemas.microsoft.com/office/drawing/2014/main" id="{861B6A53-6CBC-A5FA-6BBA-1CBBB841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688" y="366710"/>
              <a:ext cx="5088370" cy="5304324"/>
            </a:xfrm>
            <a:custGeom>
              <a:avLst/>
              <a:gdLst>
                <a:gd name="T0" fmla="*/ 2544185 w 5088370"/>
                <a:gd name="T1" fmla="*/ 0 h 5304324"/>
                <a:gd name="T2" fmla="*/ 5088370 w 5088370"/>
                <a:gd name="T3" fmla="*/ 2652162 h 5304324"/>
                <a:gd name="T4" fmla="*/ 2544185 w 5088370"/>
                <a:gd name="T5" fmla="*/ 5304324 h 5304324"/>
                <a:gd name="T6" fmla="*/ 0 w 5088370"/>
                <a:gd name="T7" fmla="*/ 2652162 h 5304324"/>
                <a:gd name="T8" fmla="*/ 3476892 w 5088370"/>
                <a:gd name="T9" fmla="*/ 343630 h 5304324"/>
                <a:gd name="T10" fmla="*/ 3476892 w 5088370"/>
                <a:gd name="T11" fmla="*/ 4960694 h 5304324"/>
                <a:gd name="T12" fmla="*/ 2544185 w 5088370"/>
                <a:gd name="T13" fmla="*/ 2652162 h 5304324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1796480 60000 65536"/>
                <a:gd name="T19" fmla="*/ 11796480 60000 65536"/>
                <a:gd name="T20" fmla="*/ 11796480 60000 65536"/>
                <a:gd name="T21" fmla="*/ 3422071 w 5088370"/>
                <a:gd name="T22" fmla="*/ 207941 h 5304324"/>
                <a:gd name="T23" fmla="*/ 5088370 w 5088370"/>
                <a:gd name="T24" fmla="*/ 5096383 h 53043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8370" h="5304324">
                  <a:moveTo>
                    <a:pt x="3531714" y="207941"/>
                  </a:moveTo>
                  <a:lnTo>
                    <a:pt x="3531713" y="207941"/>
                  </a:lnTo>
                  <a:cubicBezTo>
                    <a:pt x="4475005" y="622091"/>
                    <a:pt x="5088370" y="1585180"/>
                    <a:pt x="5088370" y="2652162"/>
                  </a:cubicBezTo>
                  <a:cubicBezTo>
                    <a:pt x="5088370" y="3719143"/>
                    <a:pt x="4475005" y="4682232"/>
                    <a:pt x="3531714" y="5096382"/>
                  </a:cubicBezTo>
                  <a:lnTo>
                    <a:pt x="3422071" y="4825005"/>
                  </a:lnTo>
                  <a:lnTo>
                    <a:pt x="3422070" y="4825004"/>
                  </a:lnTo>
                  <a:cubicBezTo>
                    <a:pt x="4254791" y="4455521"/>
                    <a:pt x="4795789" y="3599812"/>
                    <a:pt x="4795789" y="2652161"/>
                  </a:cubicBezTo>
                  <a:cubicBezTo>
                    <a:pt x="4795789" y="1704509"/>
                    <a:pt x="4254791" y="848800"/>
                    <a:pt x="3422071" y="479317"/>
                  </a:cubicBezTo>
                  <a:lnTo>
                    <a:pt x="3531714" y="207941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4" name="Freeform: Shape 4">
              <a:extLst>
                <a:ext uri="{FF2B5EF4-FFF2-40B4-BE49-F238E27FC236}">
                  <a16:creationId xmlns:a16="http://schemas.microsoft.com/office/drawing/2014/main" id="{54C14158-B871-A6D7-ECB5-D423B9747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396" y="813861"/>
              <a:ext cx="1352223" cy="1352598"/>
            </a:xfrm>
            <a:custGeom>
              <a:avLst/>
              <a:gdLst>
                <a:gd name="T0" fmla="*/ 676112 w 1352223"/>
                <a:gd name="T1" fmla="*/ 0 h 1352598"/>
                <a:gd name="T2" fmla="*/ 1352223 w 1352223"/>
                <a:gd name="T3" fmla="*/ 676299 h 1352598"/>
                <a:gd name="T4" fmla="*/ 676112 w 1352223"/>
                <a:gd name="T5" fmla="*/ 1352598 h 1352598"/>
                <a:gd name="T6" fmla="*/ 0 w 1352223"/>
                <a:gd name="T7" fmla="*/ 676299 h 1352598"/>
                <a:gd name="T8" fmla="*/ 198028 w 1352223"/>
                <a:gd name="T9" fmla="*/ 198083 h 1352598"/>
                <a:gd name="T10" fmla="*/ 198028 w 1352223"/>
                <a:gd name="T11" fmla="*/ 1154515 h 1352598"/>
                <a:gd name="T12" fmla="*/ 1154195 w 1352223"/>
                <a:gd name="T13" fmla="*/ 1154515 h 1352598"/>
                <a:gd name="T14" fmla="*/ 1154195 w 1352223"/>
                <a:gd name="T15" fmla="*/ 198083 h 13525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98028 w 1352223"/>
                <a:gd name="T25" fmla="*/ 198083 h 1352598"/>
                <a:gd name="T26" fmla="*/ 1154195 w 1352223"/>
                <a:gd name="T27" fmla="*/ 1154515 h 13525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2223" h="1352598">
                  <a:moveTo>
                    <a:pt x="0" y="676299"/>
                  </a:moveTo>
                  <a:lnTo>
                    <a:pt x="0" y="676298"/>
                  </a:lnTo>
                  <a:cubicBezTo>
                    <a:pt x="0" y="1049808"/>
                    <a:pt x="302705" y="1352598"/>
                    <a:pt x="676112" y="1352598"/>
                  </a:cubicBezTo>
                  <a:cubicBezTo>
                    <a:pt x="1049518" y="1352598"/>
                    <a:pt x="1352224" y="1049808"/>
                    <a:pt x="1352224" y="676299"/>
                  </a:cubicBezTo>
                  <a:cubicBezTo>
                    <a:pt x="1352224" y="302789"/>
                    <a:pt x="1049518" y="0"/>
                    <a:pt x="676112" y="0"/>
                  </a:cubicBezTo>
                  <a:cubicBezTo>
                    <a:pt x="302705" y="-1"/>
                    <a:pt x="0" y="302789"/>
                    <a:pt x="0" y="676298"/>
                  </a:cubicBezTo>
                  <a:lnTo>
                    <a:pt x="0" y="676299"/>
                  </a:ln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5" name="Freeform: Shape 5">
              <a:extLst>
                <a:ext uri="{FF2B5EF4-FFF2-40B4-BE49-F238E27FC236}">
                  <a16:creationId xmlns:a16="http://schemas.microsoft.com/office/drawing/2014/main" id="{A659ED8C-3CCF-F2D6-D9C2-7B9DE2E3C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188" y="1184961"/>
              <a:ext cx="1809999" cy="610398"/>
            </a:xfrm>
            <a:custGeom>
              <a:avLst/>
              <a:gdLst>
                <a:gd name="T0" fmla="*/ 904998 w 1810004"/>
                <a:gd name="T1" fmla="*/ 0 h 610397"/>
                <a:gd name="T2" fmla="*/ 1809994 w 1810004"/>
                <a:gd name="T3" fmla="*/ 305200 h 610397"/>
                <a:gd name="T4" fmla="*/ 904998 w 1810004"/>
                <a:gd name="T5" fmla="*/ 610399 h 610397"/>
                <a:gd name="T6" fmla="*/ 0 w 1810004"/>
                <a:gd name="T7" fmla="*/ 305200 h 610397"/>
                <a:gd name="T8" fmla="*/ 0 w 1810004"/>
                <a:gd name="T9" fmla="*/ 0 h 610397"/>
                <a:gd name="T10" fmla="*/ 1809994 w 1810004"/>
                <a:gd name="T11" fmla="*/ 0 h 610397"/>
                <a:gd name="T12" fmla="*/ 1809994 w 1810004"/>
                <a:gd name="T13" fmla="*/ 610399 h 610397"/>
                <a:gd name="T14" fmla="*/ 0 w 1810004"/>
                <a:gd name="T15" fmla="*/ 610399 h 610397"/>
                <a:gd name="T16" fmla="*/ 0 w 1810004"/>
                <a:gd name="T17" fmla="*/ 0 h 6103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10004"/>
                <a:gd name="T28" fmla="*/ 0 h 610397"/>
                <a:gd name="T29" fmla="*/ 1810004 w 1810004"/>
                <a:gd name="T30" fmla="*/ 610397 h 6103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10004" h="610397">
                  <a:moveTo>
                    <a:pt x="0" y="0"/>
                  </a:moveTo>
                  <a:lnTo>
                    <a:pt x="1810004" y="0"/>
                  </a:lnTo>
                  <a:lnTo>
                    <a:pt x="1810004" y="610397"/>
                  </a:lnTo>
                  <a:lnTo>
                    <a:pt x="0" y="6103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30476" tIns="30476" rIns="30476" bIns="30476" anchor="ctr"/>
            <a:lstStyle/>
            <a:p>
              <a:endParaRPr lang="en-US"/>
            </a:p>
          </p:txBody>
        </p:sp>
        <p:sp>
          <p:nvSpPr>
            <p:cNvPr id="43046" name="Freeform: Shape 6">
              <a:extLst>
                <a:ext uri="{FF2B5EF4-FFF2-40B4-BE49-F238E27FC236}">
                  <a16:creationId xmlns:a16="http://schemas.microsoft.com/office/drawing/2014/main" id="{9A88C2A7-88CE-D8AC-88D6-B8B1D8DEF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040" y="2352641"/>
              <a:ext cx="1352223" cy="1352598"/>
            </a:xfrm>
            <a:custGeom>
              <a:avLst/>
              <a:gdLst>
                <a:gd name="T0" fmla="*/ 676112 w 1352223"/>
                <a:gd name="T1" fmla="*/ 0 h 1352598"/>
                <a:gd name="T2" fmla="*/ 1352223 w 1352223"/>
                <a:gd name="T3" fmla="*/ 676299 h 1352598"/>
                <a:gd name="T4" fmla="*/ 676112 w 1352223"/>
                <a:gd name="T5" fmla="*/ 1352598 h 1352598"/>
                <a:gd name="T6" fmla="*/ 0 w 1352223"/>
                <a:gd name="T7" fmla="*/ 676299 h 1352598"/>
                <a:gd name="T8" fmla="*/ 198028 w 1352223"/>
                <a:gd name="T9" fmla="*/ 198083 h 1352598"/>
                <a:gd name="T10" fmla="*/ 198028 w 1352223"/>
                <a:gd name="T11" fmla="*/ 1154515 h 1352598"/>
                <a:gd name="T12" fmla="*/ 1154195 w 1352223"/>
                <a:gd name="T13" fmla="*/ 1154515 h 1352598"/>
                <a:gd name="T14" fmla="*/ 1154195 w 1352223"/>
                <a:gd name="T15" fmla="*/ 198083 h 13525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98028 w 1352223"/>
                <a:gd name="T25" fmla="*/ 198083 h 1352598"/>
                <a:gd name="T26" fmla="*/ 1154195 w 1352223"/>
                <a:gd name="T27" fmla="*/ 1154515 h 13525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2223" h="1352598">
                  <a:moveTo>
                    <a:pt x="0" y="676299"/>
                  </a:moveTo>
                  <a:lnTo>
                    <a:pt x="0" y="676298"/>
                  </a:lnTo>
                  <a:cubicBezTo>
                    <a:pt x="0" y="1049808"/>
                    <a:pt x="302705" y="1352598"/>
                    <a:pt x="676112" y="1352598"/>
                  </a:cubicBezTo>
                  <a:cubicBezTo>
                    <a:pt x="1049518" y="1352598"/>
                    <a:pt x="1352224" y="1049808"/>
                    <a:pt x="1352224" y="676299"/>
                  </a:cubicBezTo>
                  <a:cubicBezTo>
                    <a:pt x="1352224" y="302789"/>
                    <a:pt x="1049518" y="0"/>
                    <a:pt x="676112" y="0"/>
                  </a:cubicBezTo>
                  <a:cubicBezTo>
                    <a:pt x="302705" y="-1"/>
                    <a:pt x="0" y="302789"/>
                    <a:pt x="0" y="676298"/>
                  </a:cubicBezTo>
                  <a:lnTo>
                    <a:pt x="0" y="676299"/>
                  </a:ln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7" name="Freeform: Shape 7">
              <a:extLst>
                <a:ext uri="{FF2B5EF4-FFF2-40B4-BE49-F238E27FC236}">
                  <a16:creationId xmlns:a16="http://schemas.microsoft.com/office/drawing/2014/main" id="{0D1A85B6-0D98-1F27-8B98-8160F08A1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815" y="3179021"/>
              <a:ext cx="2372803" cy="397690"/>
            </a:xfrm>
            <a:custGeom>
              <a:avLst/>
              <a:gdLst>
                <a:gd name="T0" fmla="*/ 1186401 w 2372806"/>
                <a:gd name="T1" fmla="*/ 0 h 397693"/>
                <a:gd name="T2" fmla="*/ 2372800 w 2372806"/>
                <a:gd name="T3" fmla="*/ 198844 h 397693"/>
                <a:gd name="T4" fmla="*/ 1186401 w 2372806"/>
                <a:gd name="T5" fmla="*/ 397687 h 397693"/>
                <a:gd name="T6" fmla="*/ 0 w 2372806"/>
                <a:gd name="T7" fmla="*/ 198844 h 397693"/>
                <a:gd name="T8" fmla="*/ 0 w 2372806"/>
                <a:gd name="T9" fmla="*/ 0 h 397693"/>
                <a:gd name="T10" fmla="*/ 2372800 w 2372806"/>
                <a:gd name="T11" fmla="*/ 0 h 397693"/>
                <a:gd name="T12" fmla="*/ 2372800 w 2372806"/>
                <a:gd name="T13" fmla="*/ 397687 h 397693"/>
                <a:gd name="T14" fmla="*/ 0 w 2372806"/>
                <a:gd name="T15" fmla="*/ 397687 h 397693"/>
                <a:gd name="T16" fmla="*/ 0 w 2372806"/>
                <a:gd name="T17" fmla="*/ 0 h 39769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2806"/>
                <a:gd name="T28" fmla="*/ 0 h 397693"/>
                <a:gd name="T29" fmla="*/ 2372806 w 2372806"/>
                <a:gd name="T30" fmla="*/ 397693 h 3976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2806" h="397693">
                  <a:moveTo>
                    <a:pt x="0" y="0"/>
                  </a:moveTo>
                  <a:lnTo>
                    <a:pt x="2372806" y="0"/>
                  </a:lnTo>
                  <a:lnTo>
                    <a:pt x="2372806" y="397693"/>
                  </a:lnTo>
                  <a:lnTo>
                    <a:pt x="0" y="39769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30476" tIns="30476" rIns="30476" bIns="30476" anchor="ctr" anchorCtr="1"/>
            <a:lstStyle/>
            <a:p>
              <a:endParaRPr lang="en-US"/>
            </a:p>
          </p:txBody>
        </p:sp>
        <p:sp>
          <p:nvSpPr>
            <p:cNvPr id="43048" name="Freeform: Shape 8">
              <a:extLst>
                <a:ext uri="{FF2B5EF4-FFF2-40B4-BE49-F238E27FC236}">
                  <a16:creationId xmlns:a16="http://schemas.microsoft.com/office/drawing/2014/main" id="{7B519886-C7EB-BA20-D41D-A20921A4FC06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6868402" y="3913189"/>
              <a:ext cx="1352223" cy="1352598"/>
            </a:xfrm>
            <a:custGeom>
              <a:avLst/>
              <a:gdLst>
                <a:gd name="T0" fmla="*/ 676112 w 1352223"/>
                <a:gd name="T1" fmla="*/ 0 h 1352598"/>
                <a:gd name="T2" fmla="*/ 1352223 w 1352223"/>
                <a:gd name="T3" fmla="*/ 676299 h 1352598"/>
                <a:gd name="T4" fmla="*/ 676112 w 1352223"/>
                <a:gd name="T5" fmla="*/ 1352598 h 1352598"/>
                <a:gd name="T6" fmla="*/ 0 w 1352223"/>
                <a:gd name="T7" fmla="*/ 676299 h 1352598"/>
                <a:gd name="T8" fmla="*/ 198028 w 1352223"/>
                <a:gd name="T9" fmla="*/ 198083 h 1352598"/>
                <a:gd name="T10" fmla="*/ 198028 w 1352223"/>
                <a:gd name="T11" fmla="*/ 1154515 h 1352598"/>
                <a:gd name="T12" fmla="*/ 1154195 w 1352223"/>
                <a:gd name="T13" fmla="*/ 1154515 h 1352598"/>
                <a:gd name="T14" fmla="*/ 1154195 w 1352223"/>
                <a:gd name="T15" fmla="*/ 198083 h 13525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98028 w 1352223"/>
                <a:gd name="T25" fmla="*/ 198083 h 1352598"/>
                <a:gd name="T26" fmla="*/ 1154195 w 1352223"/>
                <a:gd name="T27" fmla="*/ 1154515 h 13525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2223" h="1352598">
                  <a:moveTo>
                    <a:pt x="0" y="676299"/>
                  </a:moveTo>
                  <a:lnTo>
                    <a:pt x="0" y="676298"/>
                  </a:lnTo>
                  <a:cubicBezTo>
                    <a:pt x="0" y="1049808"/>
                    <a:pt x="302705" y="1352598"/>
                    <a:pt x="676112" y="1352598"/>
                  </a:cubicBezTo>
                  <a:cubicBezTo>
                    <a:pt x="1049518" y="1352598"/>
                    <a:pt x="1352224" y="1049808"/>
                    <a:pt x="1352224" y="676299"/>
                  </a:cubicBezTo>
                  <a:cubicBezTo>
                    <a:pt x="1352224" y="302789"/>
                    <a:pt x="1049518" y="0"/>
                    <a:pt x="676112" y="0"/>
                  </a:cubicBezTo>
                  <a:cubicBezTo>
                    <a:pt x="302705" y="-1"/>
                    <a:pt x="0" y="302789"/>
                    <a:pt x="0" y="676298"/>
                  </a:cubicBezTo>
                  <a:lnTo>
                    <a:pt x="0" y="676299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9" name="Freeform: Shape 9">
              <a:extLst>
                <a:ext uri="{FF2B5EF4-FFF2-40B4-BE49-F238E27FC236}">
                  <a16:creationId xmlns:a16="http://schemas.microsoft.com/office/drawing/2014/main" id="{A2C20B26-B08C-C81C-80CE-43DA7EA91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188" y="4363452"/>
              <a:ext cx="1809999" cy="463710"/>
            </a:xfrm>
            <a:custGeom>
              <a:avLst/>
              <a:gdLst>
                <a:gd name="T0" fmla="*/ 904998 w 1810004"/>
                <a:gd name="T1" fmla="*/ 0 h 463711"/>
                <a:gd name="T2" fmla="*/ 1809994 w 1810004"/>
                <a:gd name="T3" fmla="*/ 231855 h 463711"/>
                <a:gd name="T4" fmla="*/ 904998 w 1810004"/>
                <a:gd name="T5" fmla="*/ 463709 h 463711"/>
                <a:gd name="T6" fmla="*/ 0 w 1810004"/>
                <a:gd name="T7" fmla="*/ 231855 h 463711"/>
                <a:gd name="T8" fmla="*/ 0 w 1810004"/>
                <a:gd name="T9" fmla="*/ 0 h 463711"/>
                <a:gd name="T10" fmla="*/ 1809994 w 1810004"/>
                <a:gd name="T11" fmla="*/ 0 h 463711"/>
                <a:gd name="T12" fmla="*/ 1809994 w 1810004"/>
                <a:gd name="T13" fmla="*/ 463709 h 463711"/>
                <a:gd name="T14" fmla="*/ 0 w 1810004"/>
                <a:gd name="T15" fmla="*/ 463709 h 463711"/>
                <a:gd name="T16" fmla="*/ 0 w 1810004"/>
                <a:gd name="T17" fmla="*/ 0 h 463711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10004"/>
                <a:gd name="T28" fmla="*/ 0 h 463711"/>
                <a:gd name="T29" fmla="*/ 1810004 w 1810004"/>
                <a:gd name="T30" fmla="*/ 463711 h 4637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10004" h="463711">
                  <a:moveTo>
                    <a:pt x="0" y="0"/>
                  </a:moveTo>
                  <a:lnTo>
                    <a:pt x="1810004" y="0"/>
                  </a:lnTo>
                  <a:lnTo>
                    <a:pt x="1810004" y="463711"/>
                  </a:lnTo>
                  <a:lnTo>
                    <a:pt x="0" y="4637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30476" tIns="30476" rIns="30476" bIns="30476" anchor="ctr"/>
            <a:lstStyle/>
            <a:p>
              <a:endParaRPr lang="en-US"/>
            </a:p>
          </p:txBody>
        </p:sp>
      </p:grpSp>
      <p:grpSp>
        <p:nvGrpSpPr>
          <p:cNvPr id="43011" name="Diagram 2">
            <a:extLst>
              <a:ext uri="{FF2B5EF4-FFF2-40B4-BE49-F238E27FC236}">
                <a16:creationId xmlns:a16="http://schemas.microsoft.com/office/drawing/2014/main" id="{55612542-1DC0-7F4A-A019-2DB436CE2422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466725"/>
            <a:ext cx="7256462" cy="5103813"/>
            <a:chOff x="747247" y="467094"/>
            <a:chExt cx="7256203" cy="5103531"/>
          </a:xfrm>
        </p:grpSpPr>
        <p:sp>
          <p:nvSpPr>
            <p:cNvPr id="43034" name="Freeform: Shape 11">
              <a:extLst>
                <a:ext uri="{FF2B5EF4-FFF2-40B4-BE49-F238E27FC236}">
                  <a16:creationId xmlns:a16="http://schemas.microsoft.com/office/drawing/2014/main" id="{0C3ADDB8-B064-3477-B267-2C750351C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393" y="2150504"/>
              <a:ext cx="2069305" cy="1736719"/>
            </a:xfrm>
            <a:custGeom>
              <a:avLst/>
              <a:gdLst>
                <a:gd name="T0" fmla="*/ 1034651 w 2069309"/>
                <a:gd name="T1" fmla="*/ 0 h 1736718"/>
                <a:gd name="T2" fmla="*/ 2069301 w 2069309"/>
                <a:gd name="T3" fmla="*/ 868361 h 1736718"/>
                <a:gd name="T4" fmla="*/ 1034651 w 2069309"/>
                <a:gd name="T5" fmla="*/ 1736720 h 1736718"/>
                <a:gd name="T6" fmla="*/ 0 w 2069309"/>
                <a:gd name="T7" fmla="*/ 868361 h 1736718"/>
                <a:gd name="T8" fmla="*/ 0 w 2069309"/>
                <a:gd name="T9" fmla="*/ 868361 h 1736718"/>
                <a:gd name="T10" fmla="*/ 1034651 w 2069309"/>
                <a:gd name="T11" fmla="*/ 0 h 1736718"/>
                <a:gd name="T12" fmla="*/ 2069302 w 2069309"/>
                <a:gd name="T13" fmla="*/ 868361 h 1736718"/>
                <a:gd name="T14" fmla="*/ 1034651 w 2069309"/>
                <a:gd name="T15" fmla="*/ 1736720 h 1736718"/>
                <a:gd name="T16" fmla="*/ 0 w 2069309"/>
                <a:gd name="T17" fmla="*/ 868361 h 173671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69309"/>
                <a:gd name="T28" fmla="*/ 0 h 1736718"/>
                <a:gd name="T29" fmla="*/ 2069309 w 2069309"/>
                <a:gd name="T30" fmla="*/ 1736718 h 17367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69309" h="1736718">
                  <a:moveTo>
                    <a:pt x="0" y="868359"/>
                  </a:moveTo>
                  <a:cubicBezTo>
                    <a:pt x="0" y="388778"/>
                    <a:pt x="463231" y="0"/>
                    <a:pt x="1034655" y="0"/>
                  </a:cubicBezTo>
                  <a:cubicBezTo>
                    <a:pt x="1606079" y="0"/>
                    <a:pt x="2069310" y="388778"/>
                    <a:pt x="2069310" y="868359"/>
                  </a:cubicBezTo>
                  <a:cubicBezTo>
                    <a:pt x="2069310" y="1347940"/>
                    <a:pt x="1606079" y="1736718"/>
                    <a:pt x="1034655" y="1736718"/>
                  </a:cubicBezTo>
                  <a:cubicBezTo>
                    <a:pt x="463231" y="1736718"/>
                    <a:pt x="0" y="1347940"/>
                    <a:pt x="0" y="868359"/>
                  </a:cubicBez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29714" tIns="281004" rIns="329714" bIns="281004" anchor="ctr" anchorCtr="1"/>
            <a:lstStyle>
              <a:lvl1pPr defTabSz="93186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9318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9318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9318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9318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9318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9318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9318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9318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900"/>
                </a:spcAft>
                <a:buSzTx/>
                <a:buFontTx/>
                <a:buNone/>
              </a:pPr>
              <a:r>
                <a:rPr lang="en-US" altLang="en-US" sz="2100">
                  <a:solidFill>
                    <a:srgbClr val="FFFFFF"/>
                  </a:solidFill>
                </a:rPr>
                <a:t>Active Participation</a:t>
              </a:r>
            </a:p>
          </p:txBody>
        </p:sp>
        <p:sp>
          <p:nvSpPr>
            <p:cNvPr id="43035" name="Freeform: Shape 12">
              <a:extLst>
                <a:ext uri="{FF2B5EF4-FFF2-40B4-BE49-F238E27FC236}">
                  <a16:creationId xmlns:a16="http://schemas.microsoft.com/office/drawing/2014/main" id="{22864615-0138-0CDC-31D0-002D79ACF93B}"/>
                </a:ext>
              </a:extLst>
            </p:cNvPr>
            <p:cNvSpPr>
              <a:spLocks/>
            </p:cNvSpPr>
            <p:nvPr/>
          </p:nvSpPr>
          <p:spPr bwMode="auto">
            <a:xfrm rot="10799991">
              <a:off x="3107689" y="467094"/>
              <a:ext cx="4895761" cy="5103531"/>
            </a:xfrm>
            <a:custGeom>
              <a:avLst/>
              <a:gdLst>
                <a:gd name="T0" fmla="*/ 2447881 w 4895761"/>
                <a:gd name="T1" fmla="*/ 0 h 5103531"/>
                <a:gd name="T2" fmla="*/ 4895761 w 4895761"/>
                <a:gd name="T3" fmla="*/ 2551766 h 5103531"/>
                <a:gd name="T4" fmla="*/ 2447881 w 4895761"/>
                <a:gd name="T5" fmla="*/ 5103531 h 5103531"/>
                <a:gd name="T6" fmla="*/ 0 w 4895761"/>
                <a:gd name="T7" fmla="*/ 2551766 h 5103531"/>
                <a:gd name="T8" fmla="*/ 3345281 w 4895761"/>
                <a:gd name="T9" fmla="*/ 330622 h 5103531"/>
                <a:gd name="T10" fmla="*/ 3345281 w 4895761"/>
                <a:gd name="T11" fmla="*/ 4772909 h 5103531"/>
                <a:gd name="T12" fmla="*/ 2447880 w 4895761"/>
                <a:gd name="T13" fmla="*/ 2551766 h 5103531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1796480 60000 65536"/>
                <a:gd name="T19" fmla="*/ 11796480 60000 65536"/>
                <a:gd name="T20" fmla="*/ 11796480 60000 65536"/>
                <a:gd name="T21" fmla="*/ 3292534 w 4895761"/>
                <a:gd name="T22" fmla="*/ 200069 h 5103531"/>
                <a:gd name="T23" fmla="*/ 4895761 w 4895761"/>
                <a:gd name="T24" fmla="*/ 4903462 h 51035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95761" h="5103531">
                  <a:moveTo>
                    <a:pt x="3398028" y="200069"/>
                  </a:moveTo>
                  <a:lnTo>
                    <a:pt x="3398027" y="200069"/>
                  </a:lnTo>
                  <a:cubicBezTo>
                    <a:pt x="4305613" y="598541"/>
                    <a:pt x="4895761" y="1525174"/>
                    <a:pt x="4895761" y="2551766"/>
                  </a:cubicBezTo>
                  <a:cubicBezTo>
                    <a:pt x="4895761" y="3578357"/>
                    <a:pt x="4305613" y="4504990"/>
                    <a:pt x="3398027" y="4903462"/>
                  </a:cubicBezTo>
                  <a:lnTo>
                    <a:pt x="3292534" y="4642357"/>
                  </a:lnTo>
                  <a:cubicBezTo>
                    <a:pt x="4093734" y="4286861"/>
                    <a:pt x="4614254" y="3463544"/>
                    <a:pt x="4614254" y="2551766"/>
                  </a:cubicBezTo>
                  <a:cubicBezTo>
                    <a:pt x="4614254" y="1639987"/>
                    <a:pt x="4093734" y="816670"/>
                    <a:pt x="3292534" y="461174"/>
                  </a:cubicBezTo>
                  <a:lnTo>
                    <a:pt x="3398028" y="200069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6" name="Freeform: Shape 13">
              <a:extLst>
                <a:ext uri="{FF2B5EF4-FFF2-40B4-BE49-F238E27FC236}">
                  <a16:creationId xmlns:a16="http://schemas.microsoft.com/office/drawing/2014/main" id="{E1ACB0F3-26A4-82E3-07E9-690014F5B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539" y="897328"/>
              <a:ext cx="1301035" cy="1301401"/>
            </a:xfrm>
            <a:custGeom>
              <a:avLst/>
              <a:gdLst>
                <a:gd name="T0" fmla="*/ 650518 w 1301035"/>
                <a:gd name="T1" fmla="*/ 0 h 1301401"/>
                <a:gd name="T2" fmla="*/ 1301035 w 1301035"/>
                <a:gd name="T3" fmla="*/ 650701 h 1301401"/>
                <a:gd name="T4" fmla="*/ 650518 w 1301035"/>
                <a:gd name="T5" fmla="*/ 1301401 h 1301401"/>
                <a:gd name="T6" fmla="*/ 0 w 1301035"/>
                <a:gd name="T7" fmla="*/ 650701 h 1301401"/>
                <a:gd name="T8" fmla="*/ 190532 w 1301035"/>
                <a:gd name="T9" fmla="*/ 190586 h 1301401"/>
                <a:gd name="T10" fmla="*/ 190532 w 1301035"/>
                <a:gd name="T11" fmla="*/ 1110815 h 1301401"/>
                <a:gd name="T12" fmla="*/ 1110503 w 1301035"/>
                <a:gd name="T13" fmla="*/ 1110815 h 1301401"/>
                <a:gd name="T14" fmla="*/ 1110503 w 1301035"/>
                <a:gd name="T15" fmla="*/ 190586 h 130140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90532 w 1301035"/>
                <a:gd name="T25" fmla="*/ 190586 h 1301401"/>
                <a:gd name="T26" fmla="*/ 1110503 w 1301035"/>
                <a:gd name="T27" fmla="*/ 1110815 h 1301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1035" h="1301401">
                  <a:moveTo>
                    <a:pt x="0" y="650701"/>
                  </a:moveTo>
                  <a:lnTo>
                    <a:pt x="0" y="650700"/>
                  </a:lnTo>
                  <a:cubicBezTo>
                    <a:pt x="0" y="1010073"/>
                    <a:pt x="291246" y="1301402"/>
                    <a:pt x="650518" y="1301402"/>
                  </a:cubicBezTo>
                  <a:cubicBezTo>
                    <a:pt x="1009789" y="1301402"/>
                    <a:pt x="1301036" y="1010073"/>
                    <a:pt x="1301036" y="650701"/>
                  </a:cubicBezTo>
                  <a:cubicBezTo>
                    <a:pt x="1301036" y="291328"/>
                    <a:pt x="1009789" y="0"/>
                    <a:pt x="650518" y="0"/>
                  </a:cubicBezTo>
                  <a:cubicBezTo>
                    <a:pt x="291246" y="-1"/>
                    <a:pt x="0" y="291328"/>
                    <a:pt x="0" y="650700"/>
                  </a:cubicBezTo>
                  <a:lnTo>
                    <a:pt x="0" y="650701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FFC000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7" name="Freeform: Shape 14">
              <a:extLst>
                <a:ext uri="{FF2B5EF4-FFF2-40B4-BE49-F238E27FC236}">
                  <a16:creationId xmlns:a16="http://schemas.microsoft.com/office/drawing/2014/main" id="{270CDC56-4771-DDFF-4117-89917287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64" y="918249"/>
              <a:ext cx="1741493" cy="1259549"/>
            </a:xfrm>
            <a:custGeom>
              <a:avLst/>
              <a:gdLst>
                <a:gd name="T0" fmla="*/ 870749 w 1741489"/>
                <a:gd name="T1" fmla="*/ 0 h 1259552"/>
                <a:gd name="T2" fmla="*/ 1741497 w 1741489"/>
                <a:gd name="T3" fmla="*/ 629774 h 1259552"/>
                <a:gd name="T4" fmla="*/ 870749 w 1741489"/>
                <a:gd name="T5" fmla="*/ 1259546 h 1259552"/>
                <a:gd name="T6" fmla="*/ 0 w 1741489"/>
                <a:gd name="T7" fmla="*/ 629774 h 1259552"/>
                <a:gd name="T8" fmla="*/ 0 w 1741489"/>
                <a:gd name="T9" fmla="*/ 0 h 1259552"/>
                <a:gd name="T10" fmla="*/ 1741497 w 1741489"/>
                <a:gd name="T11" fmla="*/ 0 h 1259552"/>
                <a:gd name="T12" fmla="*/ 1741497 w 1741489"/>
                <a:gd name="T13" fmla="*/ 1259546 h 1259552"/>
                <a:gd name="T14" fmla="*/ 0 w 1741489"/>
                <a:gd name="T15" fmla="*/ 1259546 h 1259552"/>
                <a:gd name="T16" fmla="*/ 0 w 1741489"/>
                <a:gd name="T17" fmla="*/ 0 h 125955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1489"/>
                <a:gd name="T28" fmla="*/ 0 h 1259552"/>
                <a:gd name="T29" fmla="*/ 1741489 w 1741489"/>
                <a:gd name="T30" fmla="*/ 1259552 h 12595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1489" h="1259552">
                  <a:moveTo>
                    <a:pt x="0" y="0"/>
                  </a:moveTo>
                  <a:lnTo>
                    <a:pt x="1741489" y="0"/>
                  </a:lnTo>
                  <a:lnTo>
                    <a:pt x="1741489" y="1259552"/>
                  </a:lnTo>
                  <a:lnTo>
                    <a:pt x="0" y="125955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26673" tIns="26673" rIns="26673" bIns="26673" anchor="ctr"/>
            <a:lstStyle/>
            <a:p>
              <a:endParaRPr lang="en-US"/>
            </a:p>
          </p:txBody>
        </p:sp>
        <p:sp>
          <p:nvSpPr>
            <p:cNvPr id="43038" name="Freeform: Shape 15">
              <a:extLst>
                <a:ext uri="{FF2B5EF4-FFF2-40B4-BE49-F238E27FC236}">
                  <a16:creationId xmlns:a16="http://schemas.microsoft.com/office/drawing/2014/main" id="{0B715A45-52CC-5C96-FD0D-CCE823F4D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683" y="2377860"/>
              <a:ext cx="1301035" cy="1301401"/>
            </a:xfrm>
            <a:custGeom>
              <a:avLst/>
              <a:gdLst>
                <a:gd name="T0" fmla="*/ 650518 w 1301035"/>
                <a:gd name="T1" fmla="*/ 0 h 1301401"/>
                <a:gd name="T2" fmla="*/ 1301035 w 1301035"/>
                <a:gd name="T3" fmla="*/ 650701 h 1301401"/>
                <a:gd name="T4" fmla="*/ 650518 w 1301035"/>
                <a:gd name="T5" fmla="*/ 1301401 h 1301401"/>
                <a:gd name="T6" fmla="*/ 0 w 1301035"/>
                <a:gd name="T7" fmla="*/ 650701 h 1301401"/>
                <a:gd name="T8" fmla="*/ 190532 w 1301035"/>
                <a:gd name="T9" fmla="*/ 190586 h 1301401"/>
                <a:gd name="T10" fmla="*/ 190532 w 1301035"/>
                <a:gd name="T11" fmla="*/ 1110815 h 1301401"/>
                <a:gd name="T12" fmla="*/ 1110503 w 1301035"/>
                <a:gd name="T13" fmla="*/ 1110815 h 1301401"/>
                <a:gd name="T14" fmla="*/ 1110503 w 1301035"/>
                <a:gd name="T15" fmla="*/ 190586 h 130140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90532 w 1301035"/>
                <a:gd name="T25" fmla="*/ 190586 h 1301401"/>
                <a:gd name="T26" fmla="*/ 1110503 w 1301035"/>
                <a:gd name="T27" fmla="*/ 1110815 h 1301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1035" h="1301401">
                  <a:moveTo>
                    <a:pt x="0" y="650701"/>
                  </a:moveTo>
                  <a:lnTo>
                    <a:pt x="0" y="650700"/>
                  </a:lnTo>
                  <a:cubicBezTo>
                    <a:pt x="0" y="1010073"/>
                    <a:pt x="291246" y="1301402"/>
                    <a:pt x="650518" y="1301402"/>
                  </a:cubicBezTo>
                  <a:cubicBezTo>
                    <a:pt x="1009789" y="1301402"/>
                    <a:pt x="1301036" y="1010073"/>
                    <a:pt x="1301036" y="650701"/>
                  </a:cubicBezTo>
                  <a:cubicBezTo>
                    <a:pt x="1301036" y="291328"/>
                    <a:pt x="1009789" y="0"/>
                    <a:pt x="650518" y="0"/>
                  </a:cubicBezTo>
                  <a:cubicBezTo>
                    <a:pt x="291246" y="-1"/>
                    <a:pt x="0" y="291328"/>
                    <a:pt x="0" y="650700"/>
                  </a:cubicBezTo>
                  <a:lnTo>
                    <a:pt x="0" y="650701"/>
                  </a:lnTo>
                  <a:close/>
                </a:path>
              </a:pathLst>
            </a:cu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A9D18E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9" name="Freeform: Shape 16">
              <a:extLst>
                <a:ext uri="{FF2B5EF4-FFF2-40B4-BE49-F238E27FC236}">
                  <a16:creationId xmlns:a16="http://schemas.microsoft.com/office/drawing/2014/main" id="{53F0221A-4985-CDBE-2763-0B9692BC6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47" y="2784238"/>
              <a:ext cx="1741493" cy="483543"/>
            </a:xfrm>
            <a:custGeom>
              <a:avLst/>
              <a:gdLst>
                <a:gd name="T0" fmla="*/ 870749 w 1741489"/>
                <a:gd name="T1" fmla="*/ 0 h 483542"/>
                <a:gd name="T2" fmla="*/ 1741497 w 1741489"/>
                <a:gd name="T3" fmla="*/ 241773 h 483542"/>
                <a:gd name="T4" fmla="*/ 870749 w 1741489"/>
                <a:gd name="T5" fmla="*/ 483544 h 483542"/>
                <a:gd name="T6" fmla="*/ 0 w 1741489"/>
                <a:gd name="T7" fmla="*/ 241773 h 483542"/>
                <a:gd name="T8" fmla="*/ 0 w 1741489"/>
                <a:gd name="T9" fmla="*/ 0 h 483542"/>
                <a:gd name="T10" fmla="*/ 1741497 w 1741489"/>
                <a:gd name="T11" fmla="*/ 0 h 483542"/>
                <a:gd name="T12" fmla="*/ 1741497 w 1741489"/>
                <a:gd name="T13" fmla="*/ 483544 h 483542"/>
                <a:gd name="T14" fmla="*/ 0 w 1741489"/>
                <a:gd name="T15" fmla="*/ 483544 h 483542"/>
                <a:gd name="T16" fmla="*/ 0 w 1741489"/>
                <a:gd name="T17" fmla="*/ 0 h 48354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1489"/>
                <a:gd name="T28" fmla="*/ 0 h 483542"/>
                <a:gd name="T29" fmla="*/ 1741489 w 1741489"/>
                <a:gd name="T30" fmla="*/ 483542 h 4835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1489" h="483542">
                  <a:moveTo>
                    <a:pt x="0" y="0"/>
                  </a:moveTo>
                  <a:lnTo>
                    <a:pt x="1741489" y="0"/>
                  </a:lnTo>
                  <a:lnTo>
                    <a:pt x="1741489" y="483542"/>
                  </a:lnTo>
                  <a:lnTo>
                    <a:pt x="0" y="48354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30476" tIns="30476" rIns="30476" bIns="30476" anchor="ctr"/>
            <a:lstStyle/>
            <a:p>
              <a:endParaRPr lang="en-US"/>
            </a:p>
          </p:txBody>
        </p:sp>
        <p:sp>
          <p:nvSpPr>
            <p:cNvPr id="43040" name="Freeform: Shape 17">
              <a:extLst>
                <a:ext uri="{FF2B5EF4-FFF2-40B4-BE49-F238E27FC236}">
                  <a16:creationId xmlns:a16="http://schemas.microsoft.com/office/drawing/2014/main" id="{D4D9AE9F-07F2-2E8A-B61B-66154907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539" y="3879323"/>
              <a:ext cx="1301035" cy="1301401"/>
            </a:xfrm>
            <a:custGeom>
              <a:avLst/>
              <a:gdLst>
                <a:gd name="T0" fmla="*/ 650518 w 1301035"/>
                <a:gd name="T1" fmla="*/ 0 h 1301401"/>
                <a:gd name="T2" fmla="*/ 1301035 w 1301035"/>
                <a:gd name="T3" fmla="*/ 650701 h 1301401"/>
                <a:gd name="T4" fmla="*/ 650518 w 1301035"/>
                <a:gd name="T5" fmla="*/ 1301401 h 1301401"/>
                <a:gd name="T6" fmla="*/ 0 w 1301035"/>
                <a:gd name="T7" fmla="*/ 650701 h 1301401"/>
                <a:gd name="T8" fmla="*/ 190532 w 1301035"/>
                <a:gd name="T9" fmla="*/ 190586 h 1301401"/>
                <a:gd name="T10" fmla="*/ 190532 w 1301035"/>
                <a:gd name="T11" fmla="*/ 1110815 h 1301401"/>
                <a:gd name="T12" fmla="*/ 1110503 w 1301035"/>
                <a:gd name="T13" fmla="*/ 1110815 h 1301401"/>
                <a:gd name="T14" fmla="*/ 1110503 w 1301035"/>
                <a:gd name="T15" fmla="*/ 190586 h 130140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90532 w 1301035"/>
                <a:gd name="T25" fmla="*/ 190586 h 1301401"/>
                <a:gd name="T26" fmla="*/ 1110503 w 1301035"/>
                <a:gd name="T27" fmla="*/ 1110815 h 1301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1035" h="1301401">
                  <a:moveTo>
                    <a:pt x="0" y="650701"/>
                  </a:moveTo>
                  <a:lnTo>
                    <a:pt x="0" y="650700"/>
                  </a:lnTo>
                  <a:cubicBezTo>
                    <a:pt x="0" y="1010073"/>
                    <a:pt x="291246" y="1301402"/>
                    <a:pt x="650518" y="1301402"/>
                  </a:cubicBezTo>
                  <a:cubicBezTo>
                    <a:pt x="1009789" y="1301402"/>
                    <a:pt x="1301036" y="1010073"/>
                    <a:pt x="1301036" y="650701"/>
                  </a:cubicBezTo>
                  <a:cubicBezTo>
                    <a:pt x="1301036" y="291328"/>
                    <a:pt x="1009789" y="0"/>
                    <a:pt x="650518" y="0"/>
                  </a:cubicBezTo>
                  <a:cubicBezTo>
                    <a:pt x="291246" y="-1"/>
                    <a:pt x="0" y="291328"/>
                    <a:pt x="0" y="650700"/>
                  </a:cubicBezTo>
                  <a:lnTo>
                    <a:pt x="0" y="650701"/>
                  </a:lnTo>
                  <a:close/>
                </a:path>
              </a:pathLst>
            </a:cu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1" cap="flat">
              <a:solidFill>
                <a:srgbClr val="0070C0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1" name="Freeform: Shape 18">
              <a:extLst>
                <a:ext uri="{FF2B5EF4-FFF2-40B4-BE49-F238E27FC236}">
                  <a16:creationId xmlns:a16="http://schemas.microsoft.com/office/drawing/2014/main" id="{F3310596-C4BF-F72B-54BD-E6D270C66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64" y="3905859"/>
              <a:ext cx="1741493" cy="1259549"/>
            </a:xfrm>
            <a:custGeom>
              <a:avLst/>
              <a:gdLst>
                <a:gd name="T0" fmla="*/ 870749 w 1741489"/>
                <a:gd name="T1" fmla="*/ 0 h 1259552"/>
                <a:gd name="T2" fmla="*/ 1741497 w 1741489"/>
                <a:gd name="T3" fmla="*/ 629774 h 1259552"/>
                <a:gd name="T4" fmla="*/ 870749 w 1741489"/>
                <a:gd name="T5" fmla="*/ 1259546 h 1259552"/>
                <a:gd name="T6" fmla="*/ 0 w 1741489"/>
                <a:gd name="T7" fmla="*/ 629774 h 1259552"/>
                <a:gd name="T8" fmla="*/ 0 w 1741489"/>
                <a:gd name="T9" fmla="*/ 0 h 1259552"/>
                <a:gd name="T10" fmla="*/ 1741497 w 1741489"/>
                <a:gd name="T11" fmla="*/ 0 h 1259552"/>
                <a:gd name="T12" fmla="*/ 1741497 w 1741489"/>
                <a:gd name="T13" fmla="*/ 1259546 h 1259552"/>
                <a:gd name="T14" fmla="*/ 0 w 1741489"/>
                <a:gd name="T15" fmla="*/ 1259546 h 1259552"/>
                <a:gd name="T16" fmla="*/ 0 w 1741489"/>
                <a:gd name="T17" fmla="*/ 0 h 125955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1489"/>
                <a:gd name="T28" fmla="*/ 0 h 1259552"/>
                <a:gd name="T29" fmla="*/ 1741489 w 1741489"/>
                <a:gd name="T30" fmla="*/ 1259552 h 12595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1489" h="1259552">
                  <a:moveTo>
                    <a:pt x="0" y="0"/>
                  </a:moveTo>
                  <a:lnTo>
                    <a:pt x="1741489" y="0"/>
                  </a:lnTo>
                  <a:lnTo>
                    <a:pt x="1741489" y="1259552"/>
                  </a:lnTo>
                  <a:lnTo>
                    <a:pt x="0" y="125955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26673" tIns="26673" rIns="26673" bIns="26673" anchor="ctr"/>
            <a:lstStyle/>
            <a:p>
              <a:endParaRPr lang="en-US"/>
            </a:p>
          </p:txBody>
        </p:sp>
      </p:grpSp>
      <p:grpSp>
        <p:nvGrpSpPr>
          <p:cNvPr id="43012" name="Diagram 3">
            <a:extLst>
              <a:ext uri="{FF2B5EF4-FFF2-40B4-BE49-F238E27FC236}">
                <a16:creationId xmlns:a16="http://schemas.microsoft.com/office/drawing/2014/main" id="{821B96CF-117A-1B29-E3A8-87C16603F800}"/>
              </a:ext>
            </a:extLst>
          </p:cNvPr>
          <p:cNvGrpSpPr>
            <a:grpSpLocks/>
          </p:cNvGrpSpPr>
          <p:nvPr/>
        </p:nvGrpSpPr>
        <p:grpSpPr bwMode="auto">
          <a:xfrm>
            <a:off x="3709988" y="3700463"/>
            <a:ext cx="4203700" cy="2790825"/>
            <a:chOff x="3709336" y="3700129"/>
            <a:chExt cx="4204383" cy="2791159"/>
          </a:xfrm>
        </p:grpSpPr>
        <p:sp>
          <p:nvSpPr>
            <p:cNvPr id="43026" name="Freeform: Shape 20">
              <a:extLst>
                <a:ext uri="{FF2B5EF4-FFF2-40B4-BE49-F238E27FC236}">
                  <a16:creationId xmlns:a16="http://schemas.microsoft.com/office/drawing/2014/main" id="{75504F10-A693-4434-16EF-93068EEBC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522" y="4350148"/>
              <a:ext cx="1056964" cy="937762"/>
            </a:xfrm>
            <a:custGeom>
              <a:avLst/>
              <a:gdLst>
                <a:gd name="T0" fmla="*/ 528481 w 1056967"/>
                <a:gd name="T1" fmla="*/ 0 h 937767"/>
                <a:gd name="T2" fmla="*/ 1056961 w 1056967"/>
                <a:gd name="T3" fmla="*/ 468879 h 937767"/>
                <a:gd name="T4" fmla="*/ 528481 w 1056967"/>
                <a:gd name="T5" fmla="*/ 937757 h 937767"/>
                <a:gd name="T6" fmla="*/ 0 w 1056967"/>
                <a:gd name="T7" fmla="*/ 468879 h 937767"/>
                <a:gd name="T8" fmla="*/ 0 w 1056967"/>
                <a:gd name="T9" fmla="*/ 468879 h 937767"/>
                <a:gd name="T10" fmla="*/ 528481 w 1056967"/>
                <a:gd name="T11" fmla="*/ 0 h 937767"/>
                <a:gd name="T12" fmla="*/ 1056962 w 1056967"/>
                <a:gd name="T13" fmla="*/ 468879 h 937767"/>
                <a:gd name="T14" fmla="*/ 528481 w 1056967"/>
                <a:gd name="T15" fmla="*/ 937758 h 937767"/>
                <a:gd name="T16" fmla="*/ 0 w 1056967"/>
                <a:gd name="T17" fmla="*/ 468879 h 93776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6967"/>
                <a:gd name="T28" fmla="*/ 0 h 937767"/>
                <a:gd name="T29" fmla="*/ 1056967 w 1056967"/>
                <a:gd name="T30" fmla="*/ 937767 h 9377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6967" h="937767">
                  <a:moveTo>
                    <a:pt x="0" y="468884"/>
                  </a:moveTo>
                  <a:cubicBezTo>
                    <a:pt x="0" y="209927"/>
                    <a:pt x="236610" y="0"/>
                    <a:pt x="528484" y="0"/>
                  </a:cubicBezTo>
                  <a:cubicBezTo>
                    <a:pt x="820358" y="0"/>
                    <a:pt x="1056968" y="209927"/>
                    <a:pt x="1056968" y="468884"/>
                  </a:cubicBezTo>
                  <a:cubicBezTo>
                    <a:pt x="1056968" y="727841"/>
                    <a:pt x="820358" y="937768"/>
                    <a:pt x="528484" y="937768"/>
                  </a:cubicBezTo>
                  <a:cubicBezTo>
                    <a:pt x="236610" y="937768"/>
                    <a:pt x="0" y="727841"/>
                    <a:pt x="0" y="468884"/>
                  </a:cubicBez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8920" tIns="161464" rIns="178920" bIns="161464" anchor="ctr" anchorCtr="1"/>
            <a:lstStyle>
              <a:lvl1pPr defTabSz="84296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1900">
                  <a:solidFill>
                    <a:srgbClr val="FF0000"/>
                  </a:solidFill>
                </a:rPr>
                <a:t>Barrier</a:t>
              </a:r>
            </a:p>
          </p:txBody>
        </p:sp>
        <p:sp>
          <p:nvSpPr>
            <p:cNvPr id="43027" name="Freeform: Shape 21">
              <a:extLst>
                <a:ext uri="{FF2B5EF4-FFF2-40B4-BE49-F238E27FC236}">
                  <a16:creationId xmlns:a16="http://schemas.microsoft.com/office/drawing/2014/main" id="{930E923B-2816-AB5B-7B44-E0B710A5F3E5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4483225" y="3497301"/>
              <a:ext cx="2150092" cy="2555748"/>
            </a:xfrm>
            <a:custGeom>
              <a:avLst/>
              <a:gdLst>
                <a:gd name="T0" fmla="*/ 1075046 w 2150092"/>
                <a:gd name="T1" fmla="*/ 0 h 2555748"/>
                <a:gd name="T2" fmla="*/ 2150092 w 2150092"/>
                <a:gd name="T3" fmla="*/ 1277874 h 2555748"/>
                <a:gd name="T4" fmla="*/ 1075046 w 2150092"/>
                <a:gd name="T5" fmla="*/ 2555748 h 2555748"/>
                <a:gd name="T6" fmla="*/ 0 w 2150092"/>
                <a:gd name="T7" fmla="*/ 1277874 h 2555748"/>
                <a:gd name="T8" fmla="*/ 1517122 w 2150092"/>
                <a:gd name="T9" fmla="*/ 183697 h 2555748"/>
                <a:gd name="T10" fmla="*/ 1517122 w 2150092"/>
                <a:gd name="T11" fmla="*/ 2372051 h 2555748"/>
                <a:gd name="T12" fmla="*/ 1075046 w 2150092"/>
                <a:gd name="T13" fmla="*/ 1277874 h 2555748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1796480 60000 65536"/>
                <a:gd name="T19" fmla="*/ 11796480 60000 65536"/>
                <a:gd name="T20" fmla="*/ 11796480 60000 65536"/>
                <a:gd name="T21" fmla="*/ 1493793 w 2150092"/>
                <a:gd name="T22" fmla="*/ 125955 h 2555748"/>
                <a:gd name="T23" fmla="*/ 2150092 w 2150092"/>
                <a:gd name="T24" fmla="*/ 2429793 h 25557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50092" h="2555748">
                  <a:moveTo>
                    <a:pt x="1540451" y="125955"/>
                  </a:moveTo>
                  <a:lnTo>
                    <a:pt x="1540451" y="125954"/>
                  </a:lnTo>
                  <a:cubicBezTo>
                    <a:pt x="1913077" y="338672"/>
                    <a:pt x="2150092" y="786513"/>
                    <a:pt x="2150092" y="1277874"/>
                  </a:cubicBezTo>
                  <a:cubicBezTo>
                    <a:pt x="2150092" y="1769234"/>
                    <a:pt x="1913077" y="2217075"/>
                    <a:pt x="1540451" y="2429793"/>
                  </a:cubicBezTo>
                  <a:lnTo>
                    <a:pt x="1493793" y="2314309"/>
                  </a:lnTo>
                  <a:lnTo>
                    <a:pt x="1493792" y="2314308"/>
                  </a:lnTo>
                  <a:cubicBezTo>
                    <a:pt x="1819815" y="2120438"/>
                    <a:pt x="2026462" y="1718357"/>
                    <a:pt x="2026462" y="1277874"/>
                  </a:cubicBezTo>
                  <a:cubicBezTo>
                    <a:pt x="2026462" y="837390"/>
                    <a:pt x="1819815" y="435309"/>
                    <a:pt x="1493792" y="241439"/>
                  </a:cubicBezTo>
                  <a:lnTo>
                    <a:pt x="1540451" y="12595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8" name="Freeform: Shape 22" descr="In Love Handy">
              <a:extLst>
                <a:ext uri="{FF2B5EF4-FFF2-40B4-BE49-F238E27FC236}">
                  <a16:creationId xmlns:a16="http://schemas.microsoft.com/office/drawing/2014/main" id="{9D51FD44-88BD-74C6-AA6C-24F233A0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065" y="5064258"/>
              <a:ext cx="812727" cy="812956"/>
            </a:xfrm>
            <a:custGeom>
              <a:avLst/>
              <a:gdLst>
                <a:gd name="T0" fmla="*/ 406364 w 812727"/>
                <a:gd name="T1" fmla="*/ 0 h 812956"/>
                <a:gd name="T2" fmla="*/ 812727 w 812727"/>
                <a:gd name="T3" fmla="*/ 406478 h 812956"/>
                <a:gd name="T4" fmla="*/ 406364 w 812727"/>
                <a:gd name="T5" fmla="*/ 812956 h 812956"/>
                <a:gd name="T6" fmla="*/ 0 w 812727"/>
                <a:gd name="T7" fmla="*/ 406478 h 812956"/>
                <a:gd name="T8" fmla="*/ 119021 w 812727"/>
                <a:gd name="T9" fmla="*/ 119055 h 812956"/>
                <a:gd name="T10" fmla="*/ 119021 w 812727"/>
                <a:gd name="T11" fmla="*/ 693901 h 812956"/>
                <a:gd name="T12" fmla="*/ 693706 w 812727"/>
                <a:gd name="T13" fmla="*/ 693901 h 812956"/>
                <a:gd name="T14" fmla="*/ 693706 w 812727"/>
                <a:gd name="T15" fmla="*/ 119055 h 81295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9021 w 812727"/>
                <a:gd name="T25" fmla="*/ 119055 h 812956"/>
                <a:gd name="T26" fmla="*/ 693706 w 812727"/>
                <a:gd name="T27" fmla="*/ 693901 h 812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2727" h="812956">
                  <a:moveTo>
                    <a:pt x="0" y="406478"/>
                  </a:moveTo>
                  <a:lnTo>
                    <a:pt x="0" y="406477"/>
                  </a:lnTo>
                  <a:cubicBezTo>
                    <a:pt x="0" y="630969"/>
                    <a:pt x="181935" y="812956"/>
                    <a:pt x="406364" y="812956"/>
                  </a:cubicBezTo>
                  <a:cubicBezTo>
                    <a:pt x="630792" y="812956"/>
                    <a:pt x="812728" y="630969"/>
                    <a:pt x="812728" y="406478"/>
                  </a:cubicBezTo>
                  <a:cubicBezTo>
                    <a:pt x="812728" y="181986"/>
                    <a:pt x="630792" y="0"/>
                    <a:pt x="406364" y="0"/>
                  </a:cubicBezTo>
                  <a:cubicBezTo>
                    <a:pt x="181935" y="-1"/>
                    <a:pt x="0" y="181986"/>
                    <a:pt x="0" y="406477"/>
                  </a:cubicBezTo>
                  <a:lnTo>
                    <a:pt x="0" y="406478"/>
                  </a:lnTo>
                  <a:close/>
                </a:path>
              </a:pathLst>
            </a:custGeom>
            <a:solidFill>
              <a:srgbClr val="8497B0"/>
            </a:solidFill>
            <a:ln w="634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9" name="Freeform: Shape 23">
              <a:extLst>
                <a:ext uri="{FF2B5EF4-FFF2-40B4-BE49-F238E27FC236}">
                  <a16:creationId xmlns:a16="http://schemas.microsoft.com/office/drawing/2014/main" id="{F14A3869-2455-0910-1D33-5CC4F6E72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247" y="5728203"/>
              <a:ext cx="964472" cy="391463"/>
            </a:xfrm>
            <a:custGeom>
              <a:avLst/>
              <a:gdLst>
                <a:gd name="T0" fmla="*/ 482236 w 964473"/>
                <a:gd name="T1" fmla="*/ 0 h 391464"/>
                <a:gd name="T2" fmla="*/ 964471 w 964473"/>
                <a:gd name="T3" fmla="*/ 195732 h 391464"/>
                <a:gd name="T4" fmla="*/ 482236 w 964473"/>
                <a:gd name="T5" fmla="*/ 391462 h 391464"/>
                <a:gd name="T6" fmla="*/ 0 w 964473"/>
                <a:gd name="T7" fmla="*/ 195732 h 391464"/>
                <a:gd name="T8" fmla="*/ 0 w 964473"/>
                <a:gd name="T9" fmla="*/ 0 h 391464"/>
                <a:gd name="T10" fmla="*/ 964471 w 964473"/>
                <a:gd name="T11" fmla="*/ 0 h 391464"/>
                <a:gd name="T12" fmla="*/ 964471 w 964473"/>
                <a:gd name="T13" fmla="*/ 391462 h 391464"/>
                <a:gd name="T14" fmla="*/ 0 w 964473"/>
                <a:gd name="T15" fmla="*/ 391462 h 391464"/>
                <a:gd name="T16" fmla="*/ 0 w 964473"/>
                <a:gd name="T17" fmla="*/ 0 h 391464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4473"/>
                <a:gd name="T28" fmla="*/ 0 h 391464"/>
                <a:gd name="T29" fmla="*/ 964473 w 964473"/>
                <a:gd name="T30" fmla="*/ 391464 h 3914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4473" h="391464">
                  <a:moveTo>
                    <a:pt x="0" y="0"/>
                  </a:moveTo>
                  <a:lnTo>
                    <a:pt x="964473" y="0"/>
                  </a:lnTo>
                  <a:lnTo>
                    <a:pt x="964473" y="391464"/>
                  </a:lnTo>
                  <a:lnTo>
                    <a:pt x="0" y="39146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1" tIns="12701" rIns="12701" bIns="12701" anchor="ctr"/>
            <a:lstStyle>
              <a:lvl1pPr defTabSz="4429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"/>
                </a:spcAft>
                <a:buSzTx/>
                <a:buFontTx/>
                <a:buNone/>
              </a:pPr>
              <a:r>
                <a:rPr lang="en-US" altLang="en-US" sz="1000"/>
                <a:t>Sleep Hygiene</a:t>
              </a:r>
            </a:p>
          </p:txBody>
        </p:sp>
        <p:sp>
          <p:nvSpPr>
            <p:cNvPr id="43030" name="Freeform: Shape 24">
              <a:extLst>
                <a:ext uri="{FF2B5EF4-FFF2-40B4-BE49-F238E27FC236}">
                  <a16:creationId xmlns:a16="http://schemas.microsoft.com/office/drawing/2014/main" id="{2E764A00-D506-FFFD-8A1F-BF90E2373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052" y="5093756"/>
              <a:ext cx="812727" cy="812956"/>
            </a:xfrm>
            <a:custGeom>
              <a:avLst/>
              <a:gdLst>
                <a:gd name="T0" fmla="*/ 406364 w 812727"/>
                <a:gd name="T1" fmla="*/ 0 h 812956"/>
                <a:gd name="T2" fmla="*/ 812727 w 812727"/>
                <a:gd name="T3" fmla="*/ 406478 h 812956"/>
                <a:gd name="T4" fmla="*/ 406364 w 812727"/>
                <a:gd name="T5" fmla="*/ 812956 h 812956"/>
                <a:gd name="T6" fmla="*/ 0 w 812727"/>
                <a:gd name="T7" fmla="*/ 406478 h 812956"/>
                <a:gd name="T8" fmla="*/ 119021 w 812727"/>
                <a:gd name="T9" fmla="*/ 119055 h 812956"/>
                <a:gd name="T10" fmla="*/ 119021 w 812727"/>
                <a:gd name="T11" fmla="*/ 693901 h 812956"/>
                <a:gd name="T12" fmla="*/ 693706 w 812727"/>
                <a:gd name="T13" fmla="*/ 693901 h 812956"/>
                <a:gd name="T14" fmla="*/ 693706 w 812727"/>
                <a:gd name="T15" fmla="*/ 119055 h 81295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9021 w 812727"/>
                <a:gd name="T25" fmla="*/ 119055 h 812956"/>
                <a:gd name="T26" fmla="*/ 693706 w 812727"/>
                <a:gd name="T27" fmla="*/ 693901 h 812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2727" h="812956">
                  <a:moveTo>
                    <a:pt x="0" y="406478"/>
                  </a:moveTo>
                  <a:lnTo>
                    <a:pt x="0" y="406477"/>
                  </a:lnTo>
                  <a:cubicBezTo>
                    <a:pt x="0" y="630969"/>
                    <a:pt x="181935" y="812956"/>
                    <a:pt x="406364" y="812956"/>
                  </a:cubicBezTo>
                  <a:cubicBezTo>
                    <a:pt x="630792" y="812956"/>
                    <a:pt x="812728" y="630969"/>
                    <a:pt x="812728" y="406478"/>
                  </a:cubicBezTo>
                  <a:cubicBezTo>
                    <a:pt x="812728" y="181986"/>
                    <a:pt x="630792" y="0"/>
                    <a:pt x="406364" y="0"/>
                  </a:cubicBezTo>
                  <a:cubicBezTo>
                    <a:pt x="181935" y="-1"/>
                    <a:pt x="0" y="181986"/>
                    <a:pt x="0" y="406477"/>
                  </a:cubicBezTo>
                  <a:lnTo>
                    <a:pt x="0" y="406478"/>
                  </a:lnTo>
                  <a:close/>
                </a:path>
              </a:pathLst>
            </a:custGeom>
            <a:solidFill>
              <a:srgbClr val="8497B0"/>
            </a:solidFill>
            <a:ln w="12701" cap="flat">
              <a:solidFill>
                <a:srgbClr val="262626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1" name="Freeform: Shape 25">
              <a:extLst>
                <a:ext uri="{FF2B5EF4-FFF2-40B4-BE49-F238E27FC236}">
                  <a16:creationId xmlns:a16="http://schemas.microsoft.com/office/drawing/2014/main" id="{AAFB7641-FAE0-18E5-EB6F-D8D9548AD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336" y="5666637"/>
              <a:ext cx="1073203" cy="421154"/>
            </a:xfrm>
            <a:custGeom>
              <a:avLst/>
              <a:gdLst>
                <a:gd name="T0" fmla="*/ 536601 w 1073206"/>
                <a:gd name="T1" fmla="*/ 0 h 421158"/>
                <a:gd name="T2" fmla="*/ 1073200 w 1073206"/>
                <a:gd name="T3" fmla="*/ 210575 h 421158"/>
                <a:gd name="T4" fmla="*/ 536601 w 1073206"/>
                <a:gd name="T5" fmla="*/ 421150 h 421158"/>
                <a:gd name="T6" fmla="*/ 0 w 1073206"/>
                <a:gd name="T7" fmla="*/ 210575 h 421158"/>
                <a:gd name="T8" fmla="*/ 0 w 1073206"/>
                <a:gd name="T9" fmla="*/ 0 h 421158"/>
                <a:gd name="T10" fmla="*/ 1073200 w 1073206"/>
                <a:gd name="T11" fmla="*/ 0 h 421158"/>
                <a:gd name="T12" fmla="*/ 1073200 w 1073206"/>
                <a:gd name="T13" fmla="*/ 421150 h 421158"/>
                <a:gd name="T14" fmla="*/ 0 w 1073206"/>
                <a:gd name="T15" fmla="*/ 421150 h 421158"/>
                <a:gd name="T16" fmla="*/ 0 w 1073206"/>
                <a:gd name="T17" fmla="*/ 0 h 42115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3206"/>
                <a:gd name="T28" fmla="*/ 0 h 421158"/>
                <a:gd name="T29" fmla="*/ 1073206 w 1073206"/>
                <a:gd name="T30" fmla="*/ 421158 h 421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3206" h="421158">
                  <a:moveTo>
                    <a:pt x="0" y="0"/>
                  </a:moveTo>
                  <a:lnTo>
                    <a:pt x="1073206" y="0"/>
                  </a:lnTo>
                  <a:lnTo>
                    <a:pt x="1073206" y="421158"/>
                  </a:lnTo>
                  <a:lnTo>
                    <a:pt x="0" y="42115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1" tIns="12701" rIns="12701" bIns="12701" anchor="ctr"/>
            <a:lstStyle>
              <a:lvl1pPr defTabSz="4429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"/>
                </a:spcAft>
                <a:buSzTx/>
                <a:buFontTx/>
                <a:buNone/>
              </a:pPr>
              <a:r>
                <a:rPr lang="en-US" altLang="en-US" sz="1000"/>
                <a:t>Sexual health</a:t>
              </a:r>
            </a:p>
          </p:txBody>
        </p:sp>
        <p:sp>
          <p:nvSpPr>
            <p:cNvPr id="43032" name="Freeform: Shape 26">
              <a:extLst>
                <a:ext uri="{FF2B5EF4-FFF2-40B4-BE49-F238E27FC236}">
                  <a16:creationId xmlns:a16="http://schemas.microsoft.com/office/drawing/2014/main" id="{5C2D92C6-F573-A0E8-BDBF-BF86DD092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75" y="5378893"/>
              <a:ext cx="812727" cy="812956"/>
            </a:xfrm>
            <a:custGeom>
              <a:avLst/>
              <a:gdLst>
                <a:gd name="T0" fmla="*/ 406364 w 812727"/>
                <a:gd name="T1" fmla="*/ 0 h 812956"/>
                <a:gd name="T2" fmla="*/ 812727 w 812727"/>
                <a:gd name="T3" fmla="*/ 406478 h 812956"/>
                <a:gd name="T4" fmla="*/ 406364 w 812727"/>
                <a:gd name="T5" fmla="*/ 812956 h 812956"/>
                <a:gd name="T6" fmla="*/ 0 w 812727"/>
                <a:gd name="T7" fmla="*/ 406478 h 812956"/>
                <a:gd name="T8" fmla="*/ 119021 w 812727"/>
                <a:gd name="T9" fmla="*/ 119055 h 812956"/>
                <a:gd name="T10" fmla="*/ 119021 w 812727"/>
                <a:gd name="T11" fmla="*/ 693901 h 812956"/>
                <a:gd name="T12" fmla="*/ 693706 w 812727"/>
                <a:gd name="T13" fmla="*/ 693901 h 812956"/>
                <a:gd name="T14" fmla="*/ 693706 w 812727"/>
                <a:gd name="T15" fmla="*/ 119055 h 81295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9021 w 812727"/>
                <a:gd name="T25" fmla="*/ 119055 h 812956"/>
                <a:gd name="T26" fmla="*/ 693706 w 812727"/>
                <a:gd name="T27" fmla="*/ 693901 h 812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2727" h="812956">
                  <a:moveTo>
                    <a:pt x="0" y="406478"/>
                  </a:moveTo>
                  <a:lnTo>
                    <a:pt x="0" y="406477"/>
                  </a:lnTo>
                  <a:cubicBezTo>
                    <a:pt x="0" y="630969"/>
                    <a:pt x="181935" y="812956"/>
                    <a:pt x="406364" y="812956"/>
                  </a:cubicBezTo>
                  <a:cubicBezTo>
                    <a:pt x="630792" y="812956"/>
                    <a:pt x="812728" y="630969"/>
                    <a:pt x="812728" y="406478"/>
                  </a:cubicBezTo>
                  <a:cubicBezTo>
                    <a:pt x="812728" y="181986"/>
                    <a:pt x="630792" y="0"/>
                    <a:pt x="406364" y="0"/>
                  </a:cubicBezTo>
                  <a:cubicBezTo>
                    <a:pt x="181935" y="-1"/>
                    <a:pt x="0" y="181986"/>
                    <a:pt x="0" y="406477"/>
                  </a:cubicBezTo>
                  <a:lnTo>
                    <a:pt x="0" y="406478"/>
                  </a:lnTo>
                  <a:close/>
                </a:path>
              </a:pathLst>
            </a:custGeom>
            <a:solidFill>
              <a:srgbClr val="8497B0"/>
            </a:solidFill>
            <a:ln w="1270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3" name="Freeform: Shape 27">
              <a:extLst>
                <a:ext uri="{FF2B5EF4-FFF2-40B4-BE49-F238E27FC236}">
                  <a16:creationId xmlns:a16="http://schemas.microsoft.com/office/drawing/2014/main" id="{1FB2E987-FF79-4A14-872A-E9E09F1DB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52" y="6117116"/>
              <a:ext cx="741550" cy="374172"/>
            </a:xfrm>
            <a:custGeom>
              <a:avLst/>
              <a:gdLst>
                <a:gd name="T0" fmla="*/ 370777 w 741547"/>
                <a:gd name="T1" fmla="*/ 0 h 374177"/>
                <a:gd name="T2" fmla="*/ 741553 w 741547"/>
                <a:gd name="T3" fmla="*/ 187084 h 374177"/>
                <a:gd name="T4" fmla="*/ 370777 w 741547"/>
                <a:gd name="T5" fmla="*/ 374167 h 374177"/>
                <a:gd name="T6" fmla="*/ 0 w 741547"/>
                <a:gd name="T7" fmla="*/ 187084 h 374177"/>
                <a:gd name="T8" fmla="*/ 0 w 741547"/>
                <a:gd name="T9" fmla="*/ 0 h 374177"/>
                <a:gd name="T10" fmla="*/ 741553 w 741547"/>
                <a:gd name="T11" fmla="*/ 0 h 374177"/>
                <a:gd name="T12" fmla="*/ 741553 w 741547"/>
                <a:gd name="T13" fmla="*/ 374167 h 374177"/>
                <a:gd name="T14" fmla="*/ 0 w 741547"/>
                <a:gd name="T15" fmla="*/ 374167 h 374177"/>
                <a:gd name="T16" fmla="*/ 0 w 741547"/>
                <a:gd name="T17" fmla="*/ 0 h 37417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1547"/>
                <a:gd name="T28" fmla="*/ 0 h 374177"/>
                <a:gd name="T29" fmla="*/ 741547 w 741547"/>
                <a:gd name="T30" fmla="*/ 374177 h 374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1547" h="374177">
                  <a:moveTo>
                    <a:pt x="0" y="0"/>
                  </a:moveTo>
                  <a:lnTo>
                    <a:pt x="741547" y="0"/>
                  </a:lnTo>
                  <a:lnTo>
                    <a:pt x="741547" y="374177"/>
                  </a:lnTo>
                  <a:lnTo>
                    <a:pt x="0" y="3741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1" tIns="12701" rIns="12701" bIns="12701" anchor="ctr"/>
            <a:lstStyle>
              <a:lvl1pPr defTabSz="44291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44291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29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"/>
                </a:spcAft>
                <a:buSzTx/>
                <a:buFontTx/>
                <a:buNone/>
              </a:pPr>
              <a:r>
                <a:rPr lang="en-US" altLang="en-US" sz="1000"/>
                <a:t>Motivational interviewing</a:t>
              </a:r>
            </a:p>
          </p:txBody>
        </p:sp>
      </p:grpSp>
      <p:sp>
        <p:nvSpPr>
          <p:cNvPr id="29" name="TextBox 4">
            <a:extLst>
              <a:ext uri="{FF2B5EF4-FFF2-40B4-BE49-F238E27FC236}">
                <a16:creationId xmlns:a16="http://schemas.microsoft.com/office/drawing/2014/main" id="{A16AF4FC-A0A6-C04A-5CD6-96856D13DD6D}"/>
              </a:ext>
            </a:extLst>
          </p:cNvPr>
          <p:cNvSpPr txBox="1"/>
          <p:nvPr/>
        </p:nvSpPr>
        <p:spPr>
          <a:xfrm>
            <a:off x="3241154" y="5330284"/>
            <a:ext cx="1592829" cy="36933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highlight>
                  <a:srgbClr val="C0C0C0"/>
                </a:highlight>
                <a:latin typeface="Calibri"/>
              </a:rPr>
              <a:t>Sexual health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0C509D0E-9D3E-D872-DED6-D83B659FC67F}"/>
              </a:ext>
            </a:extLst>
          </p:cNvPr>
          <p:cNvSpPr txBox="1"/>
          <p:nvPr/>
        </p:nvSpPr>
        <p:spPr>
          <a:xfrm>
            <a:off x="4971002" y="5336026"/>
            <a:ext cx="1582990" cy="830997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 err="1">
                <a:solidFill>
                  <a:srgbClr val="000000"/>
                </a:solidFill>
                <a:highlight>
                  <a:srgbClr val="C0C0C0"/>
                </a:highlight>
                <a:latin typeface="Calibri"/>
              </a:rPr>
              <a:t>Councelling</a:t>
            </a:r>
            <a:r>
              <a:rPr lang="en-US" sz="1600" kern="0" dirty="0">
                <a:solidFill>
                  <a:srgbClr val="000000"/>
                </a:solidFill>
                <a:highlight>
                  <a:srgbClr val="C0C0C0"/>
                </a:highlight>
                <a:latin typeface="Calibri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highlight>
                  <a:srgbClr val="C0C0C0"/>
                </a:highlight>
                <a:latin typeface="Calibri"/>
              </a:rPr>
              <a:t>as:Motivational</a:t>
            </a:r>
            <a:r>
              <a:rPr lang="en-US" sz="1600" kern="0" dirty="0">
                <a:solidFill>
                  <a:srgbClr val="000000"/>
                </a:solidFill>
                <a:highlight>
                  <a:srgbClr val="C0C0C0"/>
                </a:highlight>
                <a:latin typeface="Calibri"/>
              </a:rPr>
              <a:t> interviewing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3E5EFD2A-5680-7080-2CAD-41F916C8FE69}"/>
              </a:ext>
            </a:extLst>
          </p:cNvPr>
          <p:cNvSpPr txBox="1"/>
          <p:nvPr/>
        </p:nvSpPr>
        <p:spPr>
          <a:xfrm>
            <a:off x="6420468" y="5387452"/>
            <a:ext cx="1582990" cy="36933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highlight>
                  <a:srgbClr val="C0C0C0"/>
                </a:highlight>
                <a:latin typeface="Calibri"/>
              </a:rPr>
              <a:t>Sleep Hygiene</a:t>
            </a:r>
          </a:p>
        </p:txBody>
      </p:sp>
      <p:sp>
        <p:nvSpPr>
          <p:cNvPr id="43016" name="Arrow: Left 7">
            <a:extLst>
              <a:ext uri="{FF2B5EF4-FFF2-40B4-BE49-F238E27FC236}">
                <a16:creationId xmlns:a16="http://schemas.microsoft.com/office/drawing/2014/main" id="{B78C4C09-6F53-7831-3FEB-7E34D589EC4A}"/>
              </a:ext>
            </a:extLst>
          </p:cNvPr>
          <p:cNvSpPr>
            <a:spLocks/>
          </p:cNvSpPr>
          <p:nvPr/>
        </p:nvSpPr>
        <p:spPr bwMode="auto">
          <a:xfrm rot="2266919">
            <a:off x="4375150" y="2160588"/>
            <a:ext cx="555625" cy="376237"/>
          </a:xfrm>
          <a:custGeom>
            <a:avLst/>
            <a:gdLst>
              <a:gd name="T0" fmla="*/ 7144180 w 21600"/>
              <a:gd name="T1" fmla="*/ 0 h 21600"/>
              <a:gd name="T2" fmla="*/ 14288334 w 21600"/>
              <a:gd name="T3" fmla="*/ 3269569 h 21600"/>
              <a:gd name="T4" fmla="*/ 7144180 w 21600"/>
              <a:gd name="T5" fmla="*/ 6539138 h 21600"/>
              <a:gd name="T6" fmla="*/ 0 w 21600"/>
              <a:gd name="T7" fmla="*/ 3269569 h 21600"/>
              <a:gd name="T8" fmla="*/ 4828278 w 21600"/>
              <a:gd name="T9" fmla="*/ 0 h 21600"/>
              <a:gd name="T10" fmla="*/ 4828278 w 21600"/>
              <a:gd name="T11" fmla="*/ 653913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3650 w 21600"/>
              <a:gd name="T19" fmla="*/ 5400 h 21600"/>
              <a:gd name="T20" fmla="*/ 216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5400"/>
                </a:moveTo>
                <a:lnTo>
                  <a:pt x="7299" y="5400"/>
                </a:lnTo>
                <a:lnTo>
                  <a:pt x="7299" y="0"/>
                </a:lnTo>
                <a:lnTo>
                  <a:pt x="0" y="10800"/>
                </a:lnTo>
                <a:lnTo>
                  <a:pt x="7299" y="21600"/>
                </a:lnTo>
                <a:lnTo>
                  <a:pt x="7299" y="16200"/>
                </a:lnTo>
                <a:lnTo>
                  <a:pt x="21600" y="16200"/>
                </a:lnTo>
                <a:lnTo>
                  <a:pt x="2160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3017" name="Arrow: Left 8">
            <a:extLst>
              <a:ext uri="{FF2B5EF4-FFF2-40B4-BE49-F238E27FC236}">
                <a16:creationId xmlns:a16="http://schemas.microsoft.com/office/drawing/2014/main" id="{A5DD08CB-75CD-DA8C-50B1-28D659C051DD}"/>
              </a:ext>
            </a:extLst>
          </p:cNvPr>
          <p:cNvSpPr>
            <a:spLocks/>
          </p:cNvSpPr>
          <p:nvPr/>
        </p:nvSpPr>
        <p:spPr bwMode="auto">
          <a:xfrm>
            <a:off x="4173538" y="2855913"/>
            <a:ext cx="555625" cy="376237"/>
          </a:xfrm>
          <a:custGeom>
            <a:avLst/>
            <a:gdLst>
              <a:gd name="T0" fmla="*/ 7144180 w 21600"/>
              <a:gd name="T1" fmla="*/ 0 h 21600"/>
              <a:gd name="T2" fmla="*/ 14288334 w 21600"/>
              <a:gd name="T3" fmla="*/ 3269569 h 21600"/>
              <a:gd name="T4" fmla="*/ 7144180 w 21600"/>
              <a:gd name="T5" fmla="*/ 6539138 h 21600"/>
              <a:gd name="T6" fmla="*/ 0 w 21600"/>
              <a:gd name="T7" fmla="*/ 3269569 h 21600"/>
              <a:gd name="T8" fmla="*/ 4828278 w 21600"/>
              <a:gd name="T9" fmla="*/ 0 h 21600"/>
              <a:gd name="T10" fmla="*/ 4828278 w 21600"/>
              <a:gd name="T11" fmla="*/ 653913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3650 w 21600"/>
              <a:gd name="T19" fmla="*/ 5400 h 21600"/>
              <a:gd name="T20" fmla="*/ 216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5400"/>
                </a:moveTo>
                <a:lnTo>
                  <a:pt x="7299" y="5400"/>
                </a:lnTo>
                <a:lnTo>
                  <a:pt x="7299" y="0"/>
                </a:lnTo>
                <a:lnTo>
                  <a:pt x="0" y="10800"/>
                </a:lnTo>
                <a:lnTo>
                  <a:pt x="7299" y="21600"/>
                </a:lnTo>
                <a:lnTo>
                  <a:pt x="7299" y="16200"/>
                </a:lnTo>
                <a:lnTo>
                  <a:pt x="21600" y="16200"/>
                </a:lnTo>
                <a:lnTo>
                  <a:pt x="2160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3018" name="Arrow: Left 9">
            <a:extLst>
              <a:ext uri="{FF2B5EF4-FFF2-40B4-BE49-F238E27FC236}">
                <a16:creationId xmlns:a16="http://schemas.microsoft.com/office/drawing/2014/main" id="{15B69C9C-D3CC-1678-6638-46A1CBA0555E}"/>
              </a:ext>
            </a:extLst>
          </p:cNvPr>
          <p:cNvSpPr>
            <a:spLocks/>
          </p:cNvSpPr>
          <p:nvPr/>
        </p:nvSpPr>
        <p:spPr bwMode="auto">
          <a:xfrm rot="-2064145">
            <a:off x="4432300" y="3675063"/>
            <a:ext cx="555625" cy="376237"/>
          </a:xfrm>
          <a:custGeom>
            <a:avLst/>
            <a:gdLst>
              <a:gd name="T0" fmla="*/ 7144180 w 21600"/>
              <a:gd name="T1" fmla="*/ 0 h 21600"/>
              <a:gd name="T2" fmla="*/ 14288334 w 21600"/>
              <a:gd name="T3" fmla="*/ 3269569 h 21600"/>
              <a:gd name="T4" fmla="*/ 7144180 w 21600"/>
              <a:gd name="T5" fmla="*/ 6539138 h 21600"/>
              <a:gd name="T6" fmla="*/ 0 w 21600"/>
              <a:gd name="T7" fmla="*/ 3269569 h 21600"/>
              <a:gd name="T8" fmla="*/ 4828278 w 21600"/>
              <a:gd name="T9" fmla="*/ 0 h 21600"/>
              <a:gd name="T10" fmla="*/ 4828278 w 21600"/>
              <a:gd name="T11" fmla="*/ 653913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3650 w 21600"/>
              <a:gd name="T19" fmla="*/ 5400 h 21600"/>
              <a:gd name="T20" fmla="*/ 216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5400"/>
                </a:moveTo>
                <a:lnTo>
                  <a:pt x="7299" y="5400"/>
                </a:lnTo>
                <a:lnTo>
                  <a:pt x="7299" y="0"/>
                </a:lnTo>
                <a:lnTo>
                  <a:pt x="0" y="10800"/>
                </a:lnTo>
                <a:lnTo>
                  <a:pt x="7299" y="21600"/>
                </a:lnTo>
                <a:lnTo>
                  <a:pt x="7299" y="16200"/>
                </a:lnTo>
                <a:lnTo>
                  <a:pt x="21600" y="16200"/>
                </a:lnTo>
                <a:lnTo>
                  <a:pt x="2160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3019" name="Arrow: Left 10">
            <a:extLst>
              <a:ext uri="{FF2B5EF4-FFF2-40B4-BE49-F238E27FC236}">
                <a16:creationId xmlns:a16="http://schemas.microsoft.com/office/drawing/2014/main" id="{E1AF56FE-E0E1-6BC5-6A6E-3875A9DBA357}"/>
              </a:ext>
            </a:extLst>
          </p:cNvPr>
          <p:cNvSpPr>
            <a:spLocks/>
          </p:cNvSpPr>
          <p:nvPr/>
        </p:nvSpPr>
        <p:spPr bwMode="auto">
          <a:xfrm rot="8725964">
            <a:off x="6659563" y="2052638"/>
            <a:ext cx="555625" cy="374650"/>
          </a:xfrm>
          <a:custGeom>
            <a:avLst/>
            <a:gdLst>
              <a:gd name="T0" fmla="*/ 7144180 w 21600"/>
              <a:gd name="T1" fmla="*/ 0 h 21600"/>
              <a:gd name="T2" fmla="*/ 14288334 w 21600"/>
              <a:gd name="T3" fmla="*/ 3255778 h 21600"/>
              <a:gd name="T4" fmla="*/ 7144180 w 21600"/>
              <a:gd name="T5" fmla="*/ 6511556 h 21600"/>
              <a:gd name="T6" fmla="*/ 0 w 21600"/>
              <a:gd name="T7" fmla="*/ 3255778 h 21600"/>
              <a:gd name="T8" fmla="*/ 4828278 w 21600"/>
              <a:gd name="T9" fmla="*/ 0 h 21600"/>
              <a:gd name="T10" fmla="*/ 4828278 w 21600"/>
              <a:gd name="T11" fmla="*/ 651155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3650 w 21600"/>
              <a:gd name="T19" fmla="*/ 5400 h 21600"/>
              <a:gd name="T20" fmla="*/ 216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5400"/>
                </a:moveTo>
                <a:lnTo>
                  <a:pt x="7299" y="5400"/>
                </a:lnTo>
                <a:lnTo>
                  <a:pt x="7299" y="0"/>
                </a:lnTo>
                <a:lnTo>
                  <a:pt x="0" y="10800"/>
                </a:lnTo>
                <a:lnTo>
                  <a:pt x="7299" y="21600"/>
                </a:lnTo>
                <a:lnTo>
                  <a:pt x="7299" y="16200"/>
                </a:lnTo>
                <a:lnTo>
                  <a:pt x="21600" y="16200"/>
                </a:lnTo>
                <a:lnTo>
                  <a:pt x="2160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3020" name="Arrow: Left 11">
            <a:extLst>
              <a:ext uri="{FF2B5EF4-FFF2-40B4-BE49-F238E27FC236}">
                <a16:creationId xmlns:a16="http://schemas.microsoft.com/office/drawing/2014/main" id="{95D4E7F6-7CDD-445A-C1A3-0C6A0EC56446}"/>
              </a:ext>
            </a:extLst>
          </p:cNvPr>
          <p:cNvSpPr>
            <a:spLocks/>
          </p:cNvSpPr>
          <p:nvPr/>
        </p:nvSpPr>
        <p:spPr bwMode="auto">
          <a:xfrm rot="-8770535">
            <a:off x="6619875" y="3622675"/>
            <a:ext cx="555625" cy="376238"/>
          </a:xfrm>
          <a:custGeom>
            <a:avLst/>
            <a:gdLst>
              <a:gd name="T0" fmla="*/ 7144180 w 21600"/>
              <a:gd name="T1" fmla="*/ 0 h 21600"/>
              <a:gd name="T2" fmla="*/ 14288334 w 21600"/>
              <a:gd name="T3" fmla="*/ 3269578 h 21600"/>
              <a:gd name="T4" fmla="*/ 7144180 w 21600"/>
              <a:gd name="T5" fmla="*/ 6539156 h 21600"/>
              <a:gd name="T6" fmla="*/ 0 w 21600"/>
              <a:gd name="T7" fmla="*/ 3269578 h 21600"/>
              <a:gd name="T8" fmla="*/ 4828278 w 21600"/>
              <a:gd name="T9" fmla="*/ 0 h 21600"/>
              <a:gd name="T10" fmla="*/ 4828278 w 21600"/>
              <a:gd name="T11" fmla="*/ 653915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3650 w 21600"/>
              <a:gd name="T19" fmla="*/ 5400 h 21600"/>
              <a:gd name="T20" fmla="*/ 216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5400"/>
                </a:moveTo>
                <a:lnTo>
                  <a:pt x="7299" y="5400"/>
                </a:lnTo>
                <a:lnTo>
                  <a:pt x="7299" y="0"/>
                </a:lnTo>
                <a:lnTo>
                  <a:pt x="0" y="10800"/>
                </a:lnTo>
                <a:lnTo>
                  <a:pt x="7299" y="21600"/>
                </a:lnTo>
                <a:lnTo>
                  <a:pt x="7299" y="16200"/>
                </a:lnTo>
                <a:lnTo>
                  <a:pt x="21600" y="16200"/>
                </a:lnTo>
                <a:lnTo>
                  <a:pt x="2160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3021" name="Arrow: Left 12">
            <a:extLst>
              <a:ext uri="{FF2B5EF4-FFF2-40B4-BE49-F238E27FC236}">
                <a16:creationId xmlns:a16="http://schemas.microsoft.com/office/drawing/2014/main" id="{9A8F03A7-5845-6D71-E832-FC504BB2A010}"/>
              </a:ext>
            </a:extLst>
          </p:cNvPr>
          <p:cNvSpPr>
            <a:spLocks/>
          </p:cNvSpPr>
          <p:nvPr/>
        </p:nvSpPr>
        <p:spPr bwMode="auto">
          <a:xfrm rot="10799991">
            <a:off x="6754813" y="2840038"/>
            <a:ext cx="555625" cy="374650"/>
          </a:xfrm>
          <a:custGeom>
            <a:avLst/>
            <a:gdLst>
              <a:gd name="T0" fmla="*/ 7144180 w 21600"/>
              <a:gd name="T1" fmla="*/ 0 h 21600"/>
              <a:gd name="T2" fmla="*/ 14288334 w 21600"/>
              <a:gd name="T3" fmla="*/ 3255778 h 21600"/>
              <a:gd name="T4" fmla="*/ 7144180 w 21600"/>
              <a:gd name="T5" fmla="*/ 6511556 h 21600"/>
              <a:gd name="T6" fmla="*/ 0 w 21600"/>
              <a:gd name="T7" fmla="*/ 3255778 h 21600"/>
              <a:gd name="T8" fmla="*/ 4828278 w 21600"/>
              <a:gd name="T9" fmla="*/ 0 h 21600"/>
              <a:gd name="T10" fmla="*/ 4828278 w 21600"/>
              <a:gd name="T11" fmla="*/ 651155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3650 w 21600"/>
              <a:gd name="T19" fmla="*/ 5400 h 21600"/>
              <a:gd name="T20" fmla="*/ 216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5400"/>
                </a:moveTo>
                <a:lnTo>
                  <a:pt x="7299" y="5400"/>
                </a:lnTo>
                <a:lnTo>
                  <a:pt x="7299" y="0"/>
                </a:lnTo>
                <a:lnTo>
                  <a:pt x="0" y="10800"/>
                </a:lnTo>
                <a:lnTo>
                  <a:pt x="7299" y="21600"/>
                </a:lnTo>
                <a:lnTo>
                  <a:pt x="7299" y="16200"/>
                </a:lnTo>
                <a:lnTo>
                  <a:pt x="21600" y="16200"/>
                </a:lnTo>
                <a:lnTo>
                  <a:pt x="2160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A4367D72-476A-8C20-E3D2-20078E6D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25" y="3881438"/>
            <a:ext cx="20462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Performing a Diagnosis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Counseling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LSM prescription and medication De-prescription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200" i="1"/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34CA462F-2B8B-D1E2-3292-7719A206F60A}"/>
              </a:ext>
            </a:extLst>
          </p:cNvPr>
          <p:cNvSpPr txBox="1"/>
          <p:nvPr/>
        </p:nvSpPr>
        <p:spPr>
          <a:xfrm>
            <a:off x="5002213" y="255588"/>
            <a:ext cx="1470025" cy="1570037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FF0000"/>
                </a:solidFill>
                <a:latin typeface="Calibri"/>
              </a:rPr>
              <a:t>Experience the implementation of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000000"/>
                </a:solidFill>
                <a:latin typeface="Calibri"/>
              </a:rPr>
              <a:t>multiple SMART prescriptions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000000"/>
                </a:solidFill>
                <a:latin typeface="Calibri"/>
              </a:rPr>
              <a:t>Health Literacy</a:t>
            </a:r>
            <a:r>
              <a:rPr lang="en-US" sz="1200" i="1" kern="0">
                <a:solidFill>
                  <a:srgbClr val="000000"/>
                </a:solidFill>
                <a:latin typeface="Calibri"/>
              </a:rPr>
              <a:t>,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000000"/>
                </a:solidFill>
                <a:latin typeface="Calibri"/>
              </a:rPr>
              <a:t>Self Care </a:t>
            </a:r>
            <a:endParaRPr lang="en-US" sz="1200" i="1" kern="0">
              <a:solidFill>
                <a:srgbClr val="000000"/>
              </a:solidFill>
              <a:latin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000000"/>
                </a:solidFill>
                <a:latin typeface="Calibri"/>
              </a:rPr>
              <a:t>Self management skills</a:t>
            </a:r>
          </a:p>
        </p:txBody>
      </p:sp>
      <p:sp>
        <p:nvSpPr>
          <p:cNvPr id="40" name="Oval 16">
            <a:extLst>
              <a:ext uri="{FF2B5EF4-FFF2-40B4-BE49-F238E27FC236}">
                <a16:creationId xmlns:a16="http://schemas.microsoft.com/office/drawing/2014/main" id="{AA5148E4-5697-0430-8F5E-3BEAACDE277A}"/>
              </a:ext>
            </a:extLst>
          </p:cNvPr>
          <p:cNvSpPr>
            <a:spLocks/>
          </p:cNvSpPr>
          <p:nvPr/>
        </p:nvSpPr>
        <p:spPr bwMode="auto">
          <a:xfrm>
            <a:off x="4779963" y="3357563"/>
            <a:ext cx="2047875" cy="1978025"/>
          </a:xfrm>
          <a:custGeom>
            <a:avLst/>
            <a:gdLst>
              <a:gd name="T0" fmla="*/ 1023937 w 2047314"/>
              <a:gd name="T1" fmla="*/ 0 h 1979365"/>
              <a:gd name="T2" fmla="*/ 2047875 w 2047314"/>
              <a:gd name="T3" fmla="*/ 989013 h 1979365"/>
              <a:gd name="T4" fmla="*/ 1023937 w 2047314"/>
              <a:gd name="T5" fmla="*/ 1978025 h 1979365"/>
              <a:gd name="T6" fmla="*/ 0 w 2047314"/>
              <a:gd name="T7" fmla="*/ 989013 h 1979365"/>
              <a:gd name="T8" fmla="*/ 299904 w 2047314"/>
              <a:gd name="T9" fmla="*/ 289675 h 1979365"/>
              <a:gd name="T10" fmla="*/ 299904 w 2047314"/>
              <a:gd name="T11" fmla="*/ 1688350 h 1979365"/>
              <a:gd name="T12" fmla="*/ 1747971 w 2047314"/>
              <a:gd name="T13" fmla="*/ 1688350 h 1979365"/>
              <a:gd name="T14" fmla="*/ 1747971 w 2047314"/>
              <a:gd name="T15" fmla="*/ 289675 h 19793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99822 w 2047314"/>
              <a:gd name="T25" fmla="*/ 289871 h 1979365"/>
              <a:gd name="T26" fmla="*/ 1747492 w 2047314"/>
              <a:gd name="T27" fmla="*/ 1689494 h 19793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7314" h="1979365">
                <a:moveTo>
                  <a:pt x="0" y="989682"/>
                </a:moveTo>
                <a:lnTo>
                  <a:pt x="0" y="989681"/>
                </a:lnTo>
                <a:cubicBezTo>
                  <a:pt x="0" y="1536268"/>
                  <a:pt x="458306" y="1979364"/>
                  <a:pt x="1023657" y="1979364"/>
                </a:cubicBezTo>
                <a:cubicBezTo>
                  <a:pt x="1589007" y="1979364"/>
                  <a:pt x="2047314" y="1536268"/>
                  <a:pt x="2047314" y="989682"/>
                </a:cubicBezTo>
                <a:cubicBezTo>
                  <a:pt x="2047314" y="443095"/>
                  <a:pt x="1589007" y="0"/>
                  <a:pt x="1023657" y="0"/>
                </a:cubicBezTo>
                <a:cubicBezTo>
                  <a:pt x="458306" y="-1"/>
                  <a:pt x="0" y="443095"/>
                  <a:pt x="0" y="989681"/>
                </a:cubicBezTo>
                <a:lnTo>
                  <a:pt x="0" y="989682"/>
                </a:lnTo>
                <a:close/>
              </a:path>
            </a:pathLst>
          </a:custGeom>
          <a:noFill/>
          <a:ln w="12701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3025" name="TextBox 17">
            <a:extLst>
              <a:ext uri="{FF2B5EF4-FFF2-40B4-BE49-F238E27FC236}">
                <a16:creationId xmlns:a16="http://schemas.microsoft.com/office/drawing/2014/main" id="{832E554D-2571-F730-0F9D-BF8887811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4763"/>
            <a:ext cx="8180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In Österåsen Resident follows the interdisciplinary intervention on all pillars of health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05D7E627-4776-CB22-F42E-A618684D53CA}"/>
              </a:ext>
            </a:extLst>
          </p:cNvPr>
          <p:cNvSpPr txBox="1"/>
          <p:nvPr/>
        </p:nvSpPr>
        <p:spPr>
          <a:xfrm>
            <a:off x="1784350" y="34925"/>
            <a:ext cx="9036050" cy="400050"/>
          </a:xfrm>
          <a:prstGeom prst="rect">
            <a:avLst/>
          </a:prstGeom>
          <a:noFill/>
          <a:ln cap="flat">
            <a:noFill/>
          </a:ln>
        </p:spPr>
        <p:txBody>
          <a:bodyPr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>
                <a:solidFill>
                  <a:srgbClr val="000000"/>
                </a:solidFill>
                <a:latin typeface="Calibri"/>
              </a:rPr>
              <a:t>Patients and Healthcare providers as active participants in self care</a:t>
            </a:r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579B0244-D65E-A7DF-4C5B-037F815F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8388"/>
            <a:ext cx="31670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Freeform: Shape 6">
            <a:extLst>
              <a:ext uri="{FF2B5EF4-FFF2-40B4-BE49-F238E27FC236}">
                <a16:creationId xmlns:a16="http://schemas.microsoft.com/office/drawing/2014/main" id="{D0AC10F2-940A-EBA4-6111-4D3E202B576D}"/>
              </a:ext>
            </a:extLst>
          </p:cNvPr>
          <p:cNvSpPr>
            <a:spLocks/>
          </p:cNvSpPr>
          <p:nvPr/>
        </p:nvSpPr>
        <p:spPr bwMode="auto">
          <a:xfrm>
            <a:off x="4143375" y="1371600"/>
            <a:ext cx="3648075" cy="2649538"/>
          </a:xfrm>
          <a:custGeom>
            <a:avLst/>
            <a:gdLst>
              <a:gd name="T0" fmla="*/ 2581218 w 2578616"/>
              <a:gd name="T1" fmla="*/ 0 h 2578743"/>
              <a:gd name="T2" fmla="*/ 5162437 w 2578616"/>
              <a:gd name="T3" fmla="*/ 1361091 h 2578743"/>
              <a:gd name="T4" fmla="*/ 2581218 w 2578616"/>
              <a:gd name="T5" fmla="*/ 2722182 h 2578743"/>
              <a:gd name="T6" fmla="*/ 0 w 2578616"/>
              <a:gd name="T7" fmla="*/ 1361091 h 2578743"/>
              <a:gd name="T8" fmla="*/ 0 w 2578616"/>
              <a:gd name="T9" fmla="*/ 1361092 h 2578743"/>
              <a:gd name="T10" fmla="*/ 2581218 w 2578616"/>
              <a:gd name="T11" fmla="*/ 0 h 2578743"/>
              <a:gd name="T12" fmla="*/ 5162437 w 2578616"/>
              <a:gd name="T13" fmla="*/ 1361092 h 2578743"/>
              <a:gd name="T14" fmla="*/ 2581218 w 2578616"/>
              <a:gd name="T15" fmla="*/ 2722183 h 2578743"/>
              <a:gd name="T16" fmla="*/ 0 w 2578616"/>
              <a:gd name="T17" fmla="*/ 1361092 h 2578743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78616"/>
              <a:gd name="T28" fmla="*/ 0 h 2578743"/>
              <a:gd name="T29" fmla="*/ 2578616 w 2578616"/>
              <a:gd name="T30" fmla="*/ 2578743 h 25787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  <a:solidFill>
            <a:srgbClr val="AE78D6"/>
          </a:solidFill>
          <a:ln w="12701">
            <a:solidFill>
              <a:srgbClr val="FFFFFF"/>
            </a:solidFill>
            <a:miter lim="800000"/>
            <a:headEnd/>
            <a:tailEnd/>
          </a:ln>
        </p:spPr>
        <p:txBody>
          <a:bodyPr lIns="425890" tIns="425909" rIns="425890" bIns="425909" anchor="ctr" anchorCtr="1"/>
          <a:lstStyle>
            <a:lvl1pPr defTabSz="1687513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defTabSz="168751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168751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168751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1687513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1687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1687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1687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1687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600"/>
              </a:spcAft>
              <a:buSzTx/>
              <a:buFontTx/>
              <a:buNone/>
            </a:pPr>
            <a:r>
              <a:rPr lang="en-US" altLang="en-US" sz="3800" b="1">
                <a:solidFill>
                  <a:srgbClr val="FFFFFF"/>
                </a:solidFill>
              </a:rPr>
              <a:t>Empathy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FAE67D4C-7699-21DB-CCA8-85AE01F5CBC4}"/>
              </a:ext>
            </a:extLst>
          </p:cNvPr>
          <p:cNvSpPr txBox="1"/>
          <p:nvPr/>
        </p:nvSpPr>
        <p:spPr>
          <a:xfrm>
            <a:off x="5084762" y="6318250"/>
            <a:ext cx="2022475" cy="369888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  <a:latin typeface="Calibri"/>
              </a:rPr>
              <a:t>How healers heal</a:t>
            </a:r>
          </a:p>
        </p:txBody>
      </p:sp>
      <p:grpSp>
        <p:nvGrpSpPr>
          <p:cNvPr id="44040" name="Diagram 17">
            <a:extLst>
              <a:ext uri="{FF2B5EF4-FFF2-40B4-BE49-F238E27FC236}">
                <a16:creationId xmlns:a16="http://schemas.microsoft.com/office/drawing/2014/main" id="{4CDDA894-C8D6-250D-ED42-A7A3A0FB287C}"/>
              </a:ext>
            </a:extLst>
          </p:cNvPr>
          <p:cNvGrpSpPr>
            <a:grpSpLocks/>
          </p:cNvGrpSpPr>
          <p:nvPr/>
        </p:nvGrpSpPr>
        <p:grpSpPr bwMode="auto">
          <a:xfrm>
            <a:off x="2994025" y="434975"/>
            <a:ext cx="5946775" cy="5946775"/>
            <a:chOff x="2994339" y="435034"/>
            <a:chExt cx="5946599" cy="5947184"/>
          </a:xfrm>
        </p:grpSpPr>
        <p:sp>
          <p:nvSpPr>
            <p:cNvPr id="44047" name="Freeform: Shape 8">
              <a:extLst>
                <a:ext uri="{FF2B5EF4-FFF2-40B4-BE49-F238E27FC236}">
                  <a16:creationId xmlns:a16="http://schemas.microsoft.com/office/drawing/2014/main" id="{FA409217-AC98-3DAC-8874-FC5D675E2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61" y="1868356"/>
              <a:ext cx="3299155" cy="3299155"/>
            </a:xfrm>
            <a:custGeom>
              <a:avLst/>
              <a:gdLst>
                <a:gd name="T0" fmla="*/ 1649577 w 3299158"/>
                <a:gd name="T1" fmla="*/ 0 h 3299158"/>
                <a:gd name="T2" fmla="*/ 3299152 w 3299158"/>
                <a:gd name="T3" fmla="*/ 1649577 h 3299158"/>
                <a:gd name="T4" fmla="*/ 1649577 w 3299158"/>
                <a:gd name="T5" fmla="*/ 3299152 h 3299158"/>
                <a:gd name="T6" fmla="*/ 0 w 3299158"/>
                <a:gd name="T7" fmla="*/ 1649577 h 3299158"/>
                <a:gd name="T8" fmla="*/ 0 w 3299158"/>
                <a:gd name="T9" fmla="*/ 1649577 h 3299158"/>
                <a:gd name="T10" fmla="*/ 1649577 w 3299158"/>
                <a:gd name="T11" fmla="*/ 0 h 3299158"/>
                <a:gd name="T12" fmla="*/ 3299152 w 3299158"/>
                <a:gd name="T13" fmla="*/ 1649577 h 3299158"/>
                <a:gd name="T14" fmla="*/ 1649577 w 3299158"/>
                <a:gd name="T15" fmla="*/ 3299152 h 3299158"/>
                <a:gd name="T16" fmla="*/ 0 w 3299158"/>
                <a:gd name="T17" fmla="*/ 1649577 h 329915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9158"/>
                <a:gd name="T28" fmla="*/ 0 h 3299158"/>
                <a:gd name="T29" fmla="*/ 3299158 w 3299158"/>
                <a:gd name="T30" fmla="*/ 3299158 h 3299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9158" h="3299158">
                  <a:moveTo>
                    <a:pt x="0" y="1649579"/>
                  </a:moveTo>
                  <a:cubicBezTo>
                    <a:pt x="0" y="738542"/>
                    <a:pt x="738542" y="0"/>
                    <a:pt x="1649579" y="0"/>
                  </a:cubicBezTo>
                  <a:cubicBezTo>
                    <a:pt x="2560616" y="0"/>
                    <a:pt x="3299158" y="738542"/>
                    <a:pt x="3299158" y="1649579"/>
                  </a:cubicBezTo>
                  <a:cubicBezTo>
                    <a:pt x="3299158" y="2560616"/>
                    <a:pt x="2560616" y="3299158"/>
                    <a:pt x="1649579" y="3299158"/>
                  </a:cubicBezTo>
                  <a:cubicBezTo>
                    <a:pt x="738542" y="3299158"/>
                    <a:pt x="0" y="2560616"/>
                    <a:pt x="0" y="1649579"/>
                  </a:cubicBezTo>
                  <a:close/>
                </a:path>
              </a:pathLst>
            </a:custGeom>
            <a:solidFill>
              <a:srgbClr val="4472C4">
                <a:alpha val="50195"/>
              </a:srgbClr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45384" tIns="545384" rIns="545384" bIns="545384" anchor="ctr" anchorCtr="1"/>
            <a:lstStyle>
              <a:lvl1pPr defTabSz="217646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21764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21764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21764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21764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21764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21764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21764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21764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2100"/>
                </a:spcAft>
                <a:buSzTx/>
                <a:buFontTx/>
                <a:buNone/>
              </a:pPr>
              <a:r>
                <a:rPr lang="en-US" altLang="en-US" sz="4900" dirty="0"/>
                <a:t>2Experts 1 Coach</a:t>
              </a:r>
            </a:p>
          </p:txBody>
        </p:sp>
        <p:sp>
          <p:nvSpPr>
            <p:cNvPr id="44048" name="Freeform: Shape 9">
              <a:extLst>
                <a:ext uri="{FF2B5EF4-FFF2-40B4-BE49-F238E27FC236}">
                  <a16:creationId xmlns:a16="http://schemas.microsoft.com/office/drawing/2014/main" id="{C4FA9E2E-0924-74AE-395E-0820C406F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850" y="435034"/>
              <a:ext cx="1649577" cy="1649577"/>
            </a:xfrm>
            <a:custGeom>
              <a:avLst/>
              <a:gdLst>
                <a:gd name="T0" fmla="*/ 824788 w 1649579"/>
                <a:gd name="T1" fmla="*/ 0 h 1649579"/>
                <a:gd name="T2" fmla="*/ 1649575 w 1649579"/>
                <a:gd name="T3" fmla="*/ 824788 h 1649579"/>
                <a:gd name="T4" fmla="*/ 824788 w 1649579"/>
                <a:gd name="T5" fmla="*/ 1649575 h 1649579"/>
                <a:gd name="T6" fmla="*/ 0 w 1649579"/>
                <a:gd name="T7" fmla="*/ 824788 h 1649579"/>
                <a:gd name="T8" fmla="*/ 0 w 1649579"/>
                <a:gd name="T9" fmla="*/ 824788 h 1649579"/>
                <a:gd name="T10" fmla="*/ 824788 w 1649579"/>
                <a:gd name="T11" fmla="*/ 0 h 1649579"/>
                <a:gd name="T12" fmla="*/ 1649576 w 1649579"/>
                <a:gd name="T13" fmla="*/ 824788 h 1649579"/>
                <a:gd name="T14" fmla="*/ 824788 w 1649579"/>
                <a:gd name="T15" fmla="*/ 1649576 h 1649579"/>
                <a:gd name="T16" fmla="*/ 0 w 1649579"/>
                <a:gd name="T17" fmla="*/ 824788 h 164957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9579"/>
                <a:gd name="T28" fmla="*/ 0 h 1649579"/>
                <a:gd name="T29" fmla="*/ 1649579 w 1649579"/>
                <a:gd name="T30" fmla="*/ 1649579 h 16495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9579" h="1649579">
                  <a:moveTo>
                    <a:pt x="0" y="824790"/>
                  </a:moveTo>
                  <a:cubicBezTo>
                    <a:pt x="0" y="369271"/>
                    <a:pt x="369271" y="0"/>
                    <a:pt x="824790" y="0"/>
                  </a:cubicBezTo>
                  <a:cubicBezTo>
                    <a:pt x="1280309" y="0"/>
                    <a:pt x="1649580" y="369271"/>
                    <a:pt x="1649580" y="824790"/>
                  </a:cubicBezTo>
                  <a:cubicBezTo>
                    <a:pt x="1649580" y="1280309"/>
                    <a:pt x="1280309" y="1649580"/>
                    <a:pt x="824790" y="1649580"/>
                  </a:cubicBezTo>
                  <a:cubicBezTo>
                    <a:pt x="369271" y="1649580"/>
                    <a:pt x="0" y="1280309"/>
                    <a:pt x="0" y="824790"/>
                  </a:cubicBezTo>
                  <a:close/>
                </a:path>
              </a:pathLst>
            </a:custGeom>
            <a:solidFill>
              <a:srgbClr val="FF535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5706" tIns="265706" rIns="265706" bIns="265706" anchor="ctr" anchorCtr="1"/>
            <a:lstStyle>
              <a:lvl1pPr defTabSz="84296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2000" b="1" dirty="0"/>
                <a:t>Humility</a:t>
              </a:r>
              <a:endParaRPr lang="en-US" altLang="en-US" sz="1900" b="1" dirty="0"/>
            </a:p>
          </p:txBody>
        </p:sp>
        <p:sp>
          <p:nvSpPr>
            <p:cNvPr id="44049" name="Freeform: Shape 10">
              <a:extLst>
                <a:ext uri="{FF2B5EF4-FFF2-40B4-BE49-F238E27FC236}">
                  <a16:creationId xmlns:a16="http://schemas.microsoft.com/office/drawing/2014/main" id="{A3090E49-EB3E-28D2-98B7-FD56611F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361" y="2584130"/>
              <a:ext cx="1649577" cy="1649577"/>
            </a:xfrm>
            <a:custGeom>
              <a:avLst/>
              <a:gdLst>
                <a:gd name="T0" fmla="*/ 824788 w 1649579"/>
                <a:gd name="T1" fmla="*/ 0 h 1649579"/>
                <a:gd name="T2" fmla="*/ 1649575 w 1649579"/>
                <a:gd name="T3" fmla="*/ 824788 h 1649579"/>
                <a:gd name="T4" fmla="*/ 824788 w 1649579"/>
                <a:gd name="T5" fmla="*/ 1649575 h 1649579"/>
                <a:gd name="T6" fmla="*/ 0 w 1649579"/>
                <a:gd name="T7" fmla="*/ 824788 h 1649579"/>
                <a:gd name="T8" fmla="*/ 0 w 1649579"/>
                <a:gd name="T9" fmla="*/ 824788 h 1649579"/>
                <a:gd name="T10" fmla="*/ 824788 w 1649579"/>
                <a:gd name="T11" fmla="*/ 0 h 1649579"/>
                <a:gd name="T12" fmla="*/ 1649576 w 1649579"/>
                <a:gd name="T13" fmla="*/ 824788 h 1649579"/>
                <a:gd name="T14" fmla="*/ 824788 w 1649579"/>
                <a:gd name="T15" fmla="*/ 1649576 h 1649579"/>
                <a:gd name="T16" fmla="*/ 0 w 1649579"/>
                <a:gd name="T17" fmla="*/ 824788 h 164957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9579"/>
                <a:gd name="T28" fmla="*/ 0 h 1649579"/>
                <a:gd name="T29" fmla="*/ 1649579 w 1649579"/>
                <a:gd name="T30" fmla="*/ 1649579 h 16495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9579" h="1649579">
                  <a:moveTo>
                    <a:pt x="0" y="824790"/>
                  </a:moveTo>
                  <a:cubicBezTo>
                    <a:pt x="0" y="369271"/>
                    <a:pt x="369271" y="0"/>
                    <a:pt x="824790" y="0"/>
                  </a:cubicBezTo>
                  <a:cubicBezTo>
                    <a:pt x="1280309" y="0"/>
                    <a:pt x="1649580" y="369271"/>
                    <a:pt x="1649580" y="824790"/>
                  </a:cubicBezTo>
                  <a:cubicBezTo>
                    <a:pt x="1649580" y="1280309"/>
                    <a:pt x="1280309" y="1649580"/>
                    <a:pt x="824790" y="1649580"/>
                  </a:cubicBezTo>
                  <a:cubicBezTo>
                    <a:pt x="369271" y="1649580"/>
                    <a:pt x="0" y="1280309"/>
                    <a:pt x="0" y="824790"/>
                  </a:cubicBezTo>
                  <a:close/>
                </a:path>
              </a:pathLst>
            </a:custGeom>
            <a:solidFill>
              <a:srgbClr val="92D050">
                <a:alpha val="50195"/>
              </a:srgbClr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265706" tIns="265706" rIns="265706" bIns="265706" anchor="ctr" anchorCtr="1"/>
            <a:lstStyle>
              <a:lvl1pPr defTabSz="84296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1900" b="1"/>
                <a:t>Healthcare provider as Role model</a:t>
              </a:r>
            </a:p>
          </p:txBody>
        </p:sp>
        <p:sp>
          <p:nvSpPr>
            <p:cNvPr id="44050" name="Freeform: Shape 11">
              <a:extLst>
                <a:ext uri="{FF2B5EF4-FFF2-40B4-BE49-F238E27FC236}">
                  <a16:creationId xmlns:a16="http://schemas.microsoft.com/office/drawing/2014/main" id="{66C2FFA9-E31B-FB1C-AF64-E2018D0EB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850" y="4732641"/>
              <a:ext cx="1649577" cy="1649577"/>
            </a:xfrm>
            <a:custGeom>
              <a:avLst/>
              <a:gdLst>
                <a:gd name="T0" fmla="*/ 824788 w 1649579"/>
                <a:gd name="T1" fmla="*/ 0 h 1649579"/>
                <a:gd name="T2" fmla="*/ 1649575 w 1649579"/>
                <a:gd name="T3" fmla="*/ 824788 h 1649579"/>
                <a:gd name="T4" fmla="*/ 824788 w 1649579"/>
                <a:gd name="T5" fmla="*/ 1649575 h 1649579"/>
                <a:gd name="T6" fmla="*/ 0 w 1649579"/>
                <a:gd name="T7" fmla="*/ 824788 h 1649579"/>
                <a:gd name="T8" fmla="*/ 0 w 1649579"/>
                <a:gd name="T9" fmla="*/ 824788 h 1649579"/>
                <a:gd name="T10" fmla="*/ 824788 w 1649579"/>
                <a:gd name="T11" fmla="*/ 0 h 1649579"/>
                <a:gd name="T12" fmla="*/ 1649576 w 1649579"/>
                <a:gd name="T13" fmla="*/ 824788 h 1649579"/>
                <a:gd name="T14" fmla="*/ 824788 w 1649579"/>
                <a:gd name="T15" fmla="*/ 1649576 h 1649579"/>
                <a:gd name="T16" fmla="*/ 0 w 1649579"/>
                <a:gd name="T17" fmla="*/ 824788 h 164957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9579"/>
                <a:gd name="T28" fmla="*/ 0 h 1649579"/>
                <a:gd name="T29" fmla="*/ 1649579 w 1649579"/>
                <a:gd name="T30" fmla="*/ 1649579 h 16495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9579" h="1649579">
                  <a:moveTo>
                    <a:pt x="0" y="824790"/>
                  </a:moveTo>
                  <a:cubicBezTo>
                    <a:pt x="0" y="369271"/>
                    <a:pt x="369271" y="0"/>
                    <a:pt x="824790" y="0"/>
                  </a:cubicBezTo>
                  <a:cubicBezTo>
                    <a:pt x="1280309" y="0"/>
                    <a:pt x="1649580" y="369271"/>
                    <a:pt x="1649580" y="824790"/>
                  </a:cubicBezTo>
                  <a:cubicBezTo>
                    <a:pt x="1649580" y="1280309"/>
                    <a:pt x="1280309" y="1649580"/>
                    <a:pt x="824790" y="1649580"/>
                  </a:cubicBezTo>
                  <a:cubicBezTo>
                    <a:pt x="369271" y="1649580"/>
                    <a:pt x="0" y="1280309"/>
                    <a:pt x="0" y="824790"/>
                  </a:cubicBezTo>
                  <a:close/>
                </a:path>
              </a:pathLst>
            </a:custGeom>
            <a:solidFill>
              <a:srgbClr val="00B050">
                <a:alpha val="50195"/>
              </a:srgbClr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265706" tIns="265706" rIns="265706" bIns="265706" anchor="ctr" anchorCtr="1"/>
            <a:lstStyle>
              <a:lvl1pPr defTabSz="84296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1900" b="1"/>
                <a:t>Healthcare provider’s selfcare</a:t>
              </a:r>
            </a:p>
          </p:txBody>
        </p:sp>
        <p:sp>
          <p:nvSpPr>
            <p:cNvPr id="44051" name="Freeform: Shape 12">
              <a:extLst>
                <a:ext uri="{FF2B5EF4-FFF2-40B4-BE49-F238E27FC236}">
                  <a16:creationId xmlns:a16="http://schemas.microsoft.com/office/drawing/2014/main" id="{815795FD-7E8F-7609-26A0-CFE95920D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39" y="2584130"/>
              <a:ext cx="1649577" cy="1649577"/>
            </a:xfrm>
            <a:custGeom>
              <a:avLst/>
              <a:gdLst>
                <a:gd name="T0" fmla="*/ 824788 w 1649579"/>
                <a:gd name="T1" fmla="*/ 0 h 1649579"/>
                <a:gd name="T2" fmla="*/ 1649575 w 1649579"/>
                <a:gd name="T3" fmla="*/ 824788 h 1649579"/>
                <a:gd name="T4" fmla="*/ 824788 w 1649579"/>
                <a:gd name="T5" fmla="*/ 1649575 h 1649579"/>
                <a:gd name="T6" fmla="*/ 0 w 1649579"/>
                <a:gd name="T7" fmla="*/ 824788 h 1649579"/>
                <a:gd name="T8" fmla="*/ 0 w 1649579"/>
                <a:gd name="T9" fmla="*/ 824788 h 1649579"/>
                <a:gd name="T10" fmla="*/ 824788 w 1649579"/>
                <a:gd name="T11" fmla="*/ 0 h 1649579"/>
                <a:gd name="T12" fmla="*/ 1649576 w 1649579"/>
                <a:gd name="T13" fmla="*/ 824788 h 1649579"/>
                <a:gd name="T14" fmla="*/ 824788 w 1649579"/>
                <a:gd name="T15" fmla="*/ 1649576 h 1649579"/>
                <a:gd name="T16" fmla="*/ 0 w 1649579"/>
                <a:gd name="T17" fmla="*/ 824788 h 164957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9579"/>
                <a:gd name="T28" fmla="*/ 0 h 1649579"/>
                <a:gd name="T29" fmla="*/ 1649579 w 1649579"/>
                <a:gd name="T30" fmla="*/ 1649579 h 16495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9579" h="1649579">
                  <a:moveTo>
                    <a:pt x="0" y="824790"/>
                  </a:moveTo>
                  <a:cubicBezTo>
                    <a:pt x="0" y="369271"/>
                    <a:pt x="369271" y="0"/>
                    <a:pt x="824790" y="0"/>
                  </a:cubicBezTo>
                  <a:cubicBezTo>
                    <a:pt x="1280309" y="0"/>
                    <a:pt x="1649580" y="369271"/>
                    <a:pt x="1649580" y="824790"/>
                  </a:cubicBezTo>
                  <a:cubicBezTo>
                    <a:pt x="1649580" y="1280309"/>
                    <a:pt x="1280309" y="1649580"/>
                    <a:pt x="824790" y="1649580"/>
                  </a:cubicBezTo>
                  <a:cubicBezTo>
                    <a:pt x="369271" y="1649580"/>
                    <a:pt x="0" y="1280309"/>
                    <a:pt x="0" y="824790"/>
                  </a:cubicBezTo>
                  <a:close/>
                </a:path>
              </a:pathLst>
            </a:custGeom>
            <a:solidFill>
              <a:srgbClr val="AE78D6">
                <a:alpha val="50195"/>
              </a:srgbClr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265706" tIns="265706" rIns="265706" bIns="265706" anchor="ctr" anchorCtr="1"/>
            <a:lstStyle>
              <a:lvl1pPr defTabSz="842963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defTabSz="842963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8429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800"/>
                </a:spcAft>
                <a:buSzTx/>
                <a:buFontTx/>
                <a:buNone/>
              </a:pPr>
              <a:r>
                <a:rPr lang="en-US" altLang="en-US" sz="1900" b="1"/>
                <a:t>Empathy</a:t>
              </a:r>
            </a:p>
          </p:txBody>
        </p:sp>
      </p:grpSp>
      <p:pic>
        <p:nvPicPr>
          <p:cNvPr id="14" name="Picture 19">
            <a:extLst>
              <a:ext uri="{FF2B5EF4-FFF2-40B4-BE49-F238E27FC236}">
                <a16:creationId xmlns:a16="http://schemas.microsoft.com/office/drawing/2014/main" id="{F36DDECB-03BB-0D0E-8F28-5B482DC73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1046" y="1379968"/>
            <a:ext cx="1554162" cy="16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27" descr="Black and white spiralling staircase">
            <a:extLst>
              <a:ext uri="{FF2B5EF4-FFF2-40B4-BE49-F238E27FC236}">
                <a16:creationId xmlns:a16="http://schemas.microsoft.com/office/drawing/2014/main" id="{019A4FEC-50B8-E100-5570-EC9FA985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063" y="884238"/>
            <a:ext cx="155416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9" descr="People in group sharing">
            <a:extLst>
              <a:ext uri="{FF2B5EF4-FFF2-40B4-BE49-F238E27FC236}">
                <a16:creationId xmlns:a16="http://schemas.microsoft.com/office/drawing/2014/main" id="{6258F891-2D68-C58B-6578-B8AAF1A70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93" y="2767198"/>
            <a:ext cx="20304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33" descr="Man wearing earphones running">
            <a:extLst>
              <a:ext uri="{FF2B5EF4-FFF2-40B4-BE49-F238E27FC236}">
                <a16:creationId xmlns:a16="http://schemas.microsoft.com/office/drawing/2014/main" id="{71034964-2B9D-239F-9CB2-3868A9C1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763" y="4487863"/>
            <a:ext cx="155416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35" descr="Empty black couch">
            <a:extLst>
              <a:ext uri="{FF2B5EF4-FFF2-40B4-BE49-F238E27FC236}">
                <a16:creationId xmlns:a16="http://schemas.microsoft.com/office/drawing/2014/main" id="{C7F0D6EB-0337-80C2-C08A-F316EC8E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300" y="4462463"/>
            <a:ext cx="15001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37" descr="Business handshake">
            <a:extLst>
              <a:ext uri="{FF2B5EF4-FFF2-40B4-BE49-F238E27FC236}">
                <a16:creationId xmlns:a16="http://schemas.microsoft.com/office/drawing/2014/main" id="{5369E53D-72E9-9619-06F8-AB4A60C5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38" y="800100"/>
            <a:ext cx="155416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797D0BB4-3D1E-260A-81C2-98048B850244}"/>
              </a:ext>
            </a:extLst>
          </p:cNvPr>
          <p:cNvSpPr/>
          <p:nvPr/>
        </p:nvSpPr>
        <p:spPr>
          <a:xfrm>
            <a:off x="8940800" y="2324661"/>
            <a:ext cx="3586314" cy="1696477"/>
          </a:xfrm>
          <a:custGeom>
            <a:avLst/>
            <a:gdLst>
              <a:gd name="connsiteX0" fmla="*/ 0 w 12611595"/>
              <a:gd name="connsiteY0" fmla="*/ 0 h 1399594"/>
              <a:gd name="connsiteX1" fmla="*/ 12611595 w 12611595"/>
              <a:gd name="connsiteY1" fmla="*/ 0 h 1399594"/>
              <a:gd name="connsiteX2" fmla="*/ 12611595 w 12611595"/>
              <a:gd name="connsiteY2" fmla="*/ 1399594 h 1399594"/>
              <a:gd name="connsiteX3" fmla="*/ 0 w 12611595"/>
              <a:gd name="connsiteY3" fmla="*/ 1399594 h 1399594"/>
              <a:gd name="connsiteX4" fmla="*/ 0 w 12611595"/>
              <a:gd name="connsiteY4" fmla="*/ 0 h 1399594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7855" h="1696477">
                <a:moveTo>
                  <a:pt x="0" y="760021"/>
                </a:moveTo>
                <a:cubicBezTo>
                  <a:pt x="10509662" y="910442"/>
                  <a:pt x="8645237" y="253340"/>
                  <a:pt x="12967855" y="0"/>
                </a:cubicBezTo>
                <a:cubicBezTo>
                  <a:pt x="12963896" y="565492"/>
                  <a:pt x="12959938" y="1130985"/>
                  <a:pt x="12955979" y="1696477"/>
                </a:cubicBezTo>
                <a:cubicBezTo>
                  <a:pt x="8827325" y="1063127"/>
                  <a:pt x="4556166" y="1498555"/>
                  <a:pt x="356260" y="1399594"/>
                </a:cubicBezTo>
                <a:lnTo>
                  <a:pt x="0" y="760021"/>
                </a:lnTo>
                <a:close/>
              </a:path>
            </a:pathLst>
          </a:custGeom>
          <a:gradFill>
            <a:gsLst>
              <a:gs pos="85000">
                <a:srgbClr val="A9C875"/>
              </a:gs>
              <a:gs pos="0">
                <a:srgbClr val="89B4F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D63DE0EA-1B30-05AC-4AB2-191F4BE28BCF}"/>
              </a:ext>
            </a:extLst>
          </p:cNvPr>
          <p:cNvSpPr txBox="1"/>
          <p:nvPr/>
        </p:nvSpPr>
        <p:spPr>
          <a:xfrm>
            <a:off x="9115211" y="3008023"/>
            <a:ext cx="330438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Nature prescription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6A14930-F7F0-1830-3C5B-F1E9119635F4}"/>
              </a:ext>
            </a:extLst>
          </p:cNvPr>
          <p:cNvSpPr txBox="1"/>
          <p:nvPr/>
        </p:nvSpPr>
        <p:spPr>
          <a:xfrm>
            <a:off x="9474380" y="3331188"/>
            <a:ext cx="2347494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-The power of Trees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41B7423-E004-1BA0-259B-3C56F54B33EF}"/>
              </a:ext>
            </a:extLst>
          </p:cNvPr>
          <p:cNvSpPr/>
          <p:nvPr/>
        </p:nvSpPr>
        <p:spPr>
          <a:xfrm>
            <a:off x="-9692397" y="4143037"/>
            <a:ext cx="12954495" cy="920191"/>
          </a:xfrm>
          <a:custGeom>
            <a:avLst/>
            <a:gdLst>
              <a:gd name="connsiteX0" fmla="*/ 0 w 12611595"/>
              <a:gd name="connsiteY0" fmla="*/ 0 h 1399594"/>
              <a:gd name="connsiteX1" fmla="*/ 12611595 w 12611595"/>
              <a:gd name="connsiteY1" fmla="*/ 0 h 1399594"/>
              <a:gd name="connsiteX2" fmla="*/ 12611595 w 12611595"/>
              <a:gd name="connsiteY2" fmla="*/ 1399594 h 1399594"/>
              <a:gd name="connsiteX3" fmla="*/ 0 w 12611595"/>
              <a:gd name="connsiteY3" fmla="*/ 1399594 h 1399594"/>
              <a:gd name="connsiteX4" fmla="*/ 0 w 12611595"/>
              <a:gd name="connsiteY4" fmla="*/ 0 h 1399594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867843"/>
              <a:gd name="connsiteY0" fmla="*/ 0 h 1750843"/>
              <a:gd name="connsiteX1" fmla="*/ 12867843 w 12867843"/>
              <a:gd name="connsiteY1" fmla="*/ 54366 h 1750843"/>
              <a:gd name="connsiteX2" fmla="*/ 12855967 w 12867843"/>
              <a:gd name="connsiteY2" fmla="*/ 1750843 h 1750843"/>
              <a:gd name="connsiteX3" fmla="*/ 256248 w 12867843"/>
              <a:gd name="connsiteY3" fmla="*/ 1453960 h 1750843"/>
              <a:gd name="connsiteX4" fmla="*/ 0 w 12867843"/>
              <a:gd name="connsiteY4" fmla="*/ 0 h 1750843"/>
              <a:gd name="connsiteX0" fmla="*/ 86652 w 12954495"/>
              <a:gd name="connsiteY0" fmla="*/ 0 h 1750843"/>
              <a:gd name="connsiteX1" fmla="*/ 12954495 w 12954495"/>
              <a:gd name="connsiteY1" fmla="*/ 54366 h 1750843"/>
              <a:gd name="connsiteX2" fmla="*/ 12942619 w 12954495"/>
              <a:gd name="connsiteY2" fmla="*/ 1750843 h 1750843"/>
              <a:gd name="connsiteX3" fmla="*/ 0 w 12954495"/>
              <a:gd name="connsiteY3" fmla="*/ 911035 h 1750843"/>
              <a:gd name="connsiteX4" fmla="*/ 86652 w 12954495"/>
              <a:gd name="connsiteY4" fmla="*/ 0 h 1750843"/>
              <a:gd name="connsiteX0" fmla="*/ 86652 w 12954495"/>
              <a:gd name="connsiteY0" fmla="*/ 0 h 920191"/>
              <a:gd name="connsiteX1" fmla="*/ 12954495 w 12954495"/>
              <a:gd name="connsiteY1" fmla="*/ 54366 h 920191"/>
              <a:gd name="connsiteX2" fmla="*/ 12728306 w 12954495"/>
              <a:gd name="connsiteY2" fmla="*/ 893593 h 920191"/>
              <a:gd name="connsiteX3" fmla="*/ 0 w 12954495"/>
              <a:gd name="connsiteY3" fmla="*/ 911035 h 920191"/>
              <a:gd name="connsiteX4" fmla="*/ 86652 w 12954495"/>
              <a:gd name="connsiteY4" fmla="*/ 0 h 9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495" h="920191">
                <a:moveTo>
                  <a:pt x="86652" y="0"/>
                </a:moveTo>
                <a:cubicBezTo>
                  <a:pt x="10596314" y="150421"/>
                  <a:pt x="8631877" y="307706"/>
                  <a:pt x="12954495" y="54366"/>
                </a:cubicBezTo>
                <a:cubicBezTo>
                  <a:pt x="12950536" y="619858"/>
                  <a:pt x="12732265" y="328101"/>
                  <a:pt x="12728306" y="893593"/>
                </a:cubicBezTo>
                <a:cubicBezTo>
                  <a:pt x="8599652" y="260243"/>
                  <a:pt x="4199906" y="1009996"/>
                  <a:pt x="0" y="911035"/>
                </a:cubicBezTo>
                <a:lnTo>
                  <a:pt x="86652" y="0"/>
                </a:lnTo>
                <a:close/>
              </a:path>
            </a:pathLst>
          </a:custGeom>
          <a:gradFill>
            <a:gsLst>
              <a:gs pos="85000">
                <a:srgbClr val="A9C875"/>
              </a:gs>
              <a:gs pos="0">
                <a:srgbClr val="89B4F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36451A-D161-6565-1109-D2B3910E4390}"/>
              </a:ext>
            </a:extLst>
          </p:cNvPr>
          <p:cNvSpPr txBox="1"/>
          <p:nvPr/>
        </p:nvSpPr>
        <p:spPr>
          <a:xfrm>
            <a:off x="165952" y="4233387"/>
            <a:ext cx="309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SMAs</a:t>
            </a:r>
          </a:p>
          <a:p>
            <a:r>
              <a:rPr lang="en-US" dirty="0">
                <a:solidFill>
                  <a:schemeClr val="bg1"/>
                </a:solidFill>
              </a:rPr>
              <a:t>Resident-Patient’s Small talks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8BFEA-2D40-C286-21AA-F1B8E686571E}"/>
              </a:ext>
            </a:extLst>
          </p:cNvPr>
          <p:cNvSpPr txBox="1"/>
          <p:nvPr/>
        </p:nvSpPr>
        <p:spPr>
          <a:xfrm>
            <a:off x="2515576" y="1961394"/>
            <a:ext cx="259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glow rad="127000">
                    <a:srgbClr val="7030A0">
                      <a:alpha val="49000"/>
                    </a:srgbClr>
                  </a:glow>
                </a:effectLst>
              </a:rPr>
              <a:t>Compassion</a:t>
            </a:r>
            <a:endParaRPr lang="en-US" dirty="0">
              <a:effectLst>
                <a:glow rad="127000">
                  <a:srgbClr val="7030A0">
                    <a:alpha val="49000"/>
                  </a:srgb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14BF2-7FAB-BBCB-2BD8-828F40B0530E}"/>
              </a:ext>
            </a:extLst>
          </p:cNvPr>
          <p:cNvSpPr txBox="1"/>
          <p:nvPr/>
        </p:nvSpPr>
        <p:spPr>
          <a:xfrm>
            <a:off x="4721225" y="1236773"/>
            <a:ext cx="2631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glow rad="127000">
                    <a:schemeClr val="accent2">
                      <a:alpha val="50000"/>
                    </a:schemeClr>
                  </a:glow>
                </a:effectLst>
              </a:rPr>
              <a:t>Acceptance</a:t>
            </a:r>
            <a:endParaRPr lang="en-US" dirty="0">
              <a:effectLst>
                <a:glow rad="127000">
                  <a:schemeClr val="accent2">
                    <a:alpha val="50000"/>
                  </a:schemeClr>
                </a:glo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0ADC4-FD66-E026-E9F9-281F03C0A21F}"/>
              </a:ext>
            </a:extLst>
          </p:cNvPr>
          <p:cNvSpPr txBox="1"/>
          <p:nvPr/>
        </p:nvSpPr>
        <p:spPr>
          <a:xfrm>
            <a:off x="7025018" y="1946725"/>
            <a:ext cx="21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127000">
                    <a:srgbClr val="92D050">
                      <a:alpha val="40000"/>
                    </a:srgbClr>
                  </a:glow>
                </a:effectLst>
              </a:rPr>
              <a:t>Engaging</a:t>
            </a:r>
            <a:endParaRPr lang="en-US" dirty="0">
              <a:effectLst>
                <a:glow rad="127000">
                  <a:srgbClr val="92D05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6DE7A6-BE01-3D30-6E95-B8351B2C29C8}"/>
              </a:ext>
            </a:extLst>
          </p:cNvPr>
          <p:cNvSpPr/>
          <p:nvPr/>
        </p:nvSpPr>
        <p:spPr>
          <a:xfrm>
            <a:off x="-106878" y="-81760"/>
            <a:ext cx="9215252" cy="1589090"/>
          </a:xfrm>
          <a:custGeom>
            <a:avLst/>
            <a:gdLst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9108374 w 9108374"/>
              <a:gd name="connsiteY2" fmla="*/ 1507329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8134597 w 9108374"/>
              <a:gd name="connsiteY2" fmla="*/ 1020441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8134597 w 9108374"/>
              <a:gd name="connsiteY2" fmla="*/ 1020441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8134597 w 9108374"/>
              <a:gd name="connsiteY2" fmla="*/ 1020441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8374" h="1507329">
                <a:moveTo>
                  <a:pt x="0" y="0"/>
                </a:moveTo>
                <a:lnTo>
                  <a:pt x="9108374" y="0"/>
                </a:lnTo>
                <a:cubicBezTo>
                  <a:pt x="8783782" y="340147"/>
                  <a:pt x="8672945" y="965302"/>
                  <a:pt x="8134597" y="1020441"/>
                </a:cubicBezTo>
                <a:cubicBezTo>
                  <a:pt x="5363688" y="992732"/>
                  <a:pt x="2711532" y="1345033"/>
                  <a:pt x="0" y="150732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1F1E5A"/>
              </a:gs>
              <a:gs pos="100000">
                <a:srgbClr val="B0E2E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46CB5-46E0-3272-7273-EA773775A8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060" y="0"/>
            <a:ext cx="10515600" cy="1325559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+mj-lt"/>
              </a:rPr>
              <a:t>Conflict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E56E-5758-4118-8134-4CD7558CBB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6151" y="2857598"/>
            <a:ext cx="10515600" cy="98384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latin typeface="+mj-lt"/>
              </a:rPr>
              <a:t>- To offer Lifestyle Medicine clinical practice</a:t>
            </a:r>
          </a:p>
          <a:p>
            <a:pPr marL="0" lvl="0" indent="0">
              <a:buNone/>
            </a:pPr>
            <a:r>
              <a:rPr lang="en-US" sz="2400" dirty="0">
                <a:latin typeface="+mj-lt"/>
              </a:rPr>
              <a:t>- To advocate health-oriented care models (rather than disease-centered)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83E4A-EEE8-1339-C92F-37CE4449478E}"/>
              </a:ext>
            </a:extLst>
          </p:cNvPr>
          <p:cNvSpPr txBox="1"/>
          <p:nvPr/>
        </p:nvSpPr>
        <p:spPr>
          <a:xfrm>
            <a:off x="1041148" y="1889730"/>
            <a:ext cx="244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800" dirty="0">
                <a:latin typeface="+mj-lt"/>
              </a:rPr>
              <a:t>My aim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9E186D0-B413-31E3-30E9-78A887BDB40C}"/>
                  </a:ext>
                </a:extLst>
              </p14:cNvPr>
              <p14:cNvContentPartPr/>
              <p14:nvPr/>
            </p14:nvContentPartPr>
            <p14:xfrm>
              <a:off x="1041148" y="2424757"/>
              <a:ext cx="1714320" cy="25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9E186D0-B413-31E3-30E9-78A887BDB4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108" y="2410717"/>
                <a:ext cx="1742400" cy="5364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75B158D0-2D05-FC7D-91FB-730867286288}"/>
              </a:ext>
            </a:extLst>
          </p:cNvPr>
          <p:cNvSpPr/>
          <p:nvPr/>
        </p:nvSpPr>
        <p:spPr>
          <a:xfrm>
            <a:off x="2386940" y="2412950"/>
            <a:ext cx="51063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79DAA321-E70B-6827-0CA3-DFF17137BD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0358" y="6103796"/>
            <a:ext cx="3167253" cy="6037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A53D167-CDAF-FE74-5D46-0018F706E7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25644"/>
            <a:ext cx="12191996" cy="11878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1" name="Rectangle 40">
            <a:extLst>
              <a:ext uri="{FF2B5EF4-FFF2-40B4-BE49-F238E27FC236}">
                <a16:creationId xmlns:a16="http://schemas.microsoft.com/office/drawing/2014/main" id="{A2BADED1-0B66-157A-F222-AAAB091AD1F6}"/>
              </a:ext>
            </a:extLst>
          </p:cNvPr>
          <p:cNvSpPr/>
          <p:nvPr/>
        </p:nvSpPr>
        <p:spPr>
          <a:xfrm>
            <a:off x="1" y="6012809"/>
            <a:ext cx="8562108" cy="845189"/>
          </a:xfrm>
          <a:custGeom>
            <a:avLst/>
            <a:gdLst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7291449 w 7291449"/>
              <a:gd name="connsiteY2" fmla="*/ 844550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5094514 w 7291449"/>
              <a:gd name="connsiteY2" fmla="*/ 571418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5094514 w 7291449"/>
              <a:gd name="connsiteY2" fmla="*/ 571418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5094514 w 7291449"/>
              <a:gd name="connsiteY2" fmla="*/ 571418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4975761 w 7291449"/>
              <a:gd name="connsiteY2" fmla="*/ 464540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4975761 w 8562108"/>
              <a:gd name="connsiteY2" fmla="*/ 47641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153891 w 8562108"/>
              <a:gd name="connsiteY2" fmla="*/ 583293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630794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630794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630794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50016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50016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50016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2108" h="856425">
                <a:moveTo>
                  <a:pt x="0" y="11875"/>
                </a:moveTo>
                <a:lnTo>
                  <a:pt x="8562108" y="0"/>
                </a:lnTo>
                <a:cubicBezTo>
                  <a:pt x="7829796" y="190473"/>
                  <a:pt x="8178142" y="749079"/>
                  <a:pt x="5997039" y="500165"/>
                </a:cubicBezTo>
                <a:cubicBezTo>
                  <a:pt x="3681351" y="318078"/>
                  <a:pt x="1698171" y="765381"/>
                  <a:pt x="0" y="856425"/>
                </a:cubicBezTo>
                <a:lnTo>
                  <a:pt x="0" y="11875"/>
                </a:lnTo>
                <a:close/>
              </a:path>
            </a:pathLst>
          </a:custGeom>
          <a:solidFill>
            <a:srgbClr val="1F1E5A"/>
          </a:solidFill>
          <a:ln>
            <a:solidFill>
              <a:srgbClr val="1F1E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D6D8F5B-3B16-AD26-6976-0D9CD4837F7E}"/>
                  </a:ext>
                </a:extLst>
              </p14:cNvPr>
              <p14:cNvContentPartPr/>
              <p14:nvPr/>
            </p14:nvContentPartPr>
            <p14:xfrm>
              <a:off x="8236533" y="6012809"/>
              <a:ext cx="443825" cy="64076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D6D8F5B-3B16-AD26-6976-0D9CD4837F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7894" y="6003810"/>
                <a:ext cx="461463" cy="817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811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63CD9E8A-4D8E-597B-8533-E10BDBECBE24}"/>
              </a:ext>
            </a:extLst>
          </p:cNvPr>
          <p:cNvSpPr txBox="1"/>
          <p:nvPr/>
        </p:nvSpPr>
        <p:spPr>
          <a:xfrm>
            <a:off x="867701" y="5617131"/>
            <a:ext cx="3942737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Kjell Rosen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’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s portait of Helge Dahlstedt,  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+mj-lt"/>
              </a:rPr>
              <a:t>senior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consultant of Österåsen Sanatorium 1919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-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1951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C5680450-F0C5-F6B0-B787-6673F61411AB}"/>
              </a:ext>
            </a:extLst>
          </p:cNvPr>
          <p:cNvSpPr txBox="1"/>
          <p:nvPr/>
        </p:nvSpPr>
        <p:spPr>
          <a:xfrm>
            <a:off x="6579565" y="5609322"/>
            <a:ext cx="521109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AI’s DALL-E’s generated picture with the description ”Patient and Doctor of Lifestyle Medicine in the era of Virtual Reality”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8CB89805-9939-C5DF-72A4-C3D917B7C3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309" y="1421544"/>
            <a:ext cx="4070570" cy="40149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86C144F-4CB2-7F71-8CA3-E9FBE39A69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1689" y="6338926"/>
            <a:ext cx="2379223" cy="4030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 descr="A painting of two people&#10;&#10;Description automatically generated">
            <a:extLst>
              <a:ext uri="{FF2B5EF4-FFF2-40B4-BE49-F238E27FC236}">
                <a16:creationId xmlns:a16="http://schemas.microsoft.com/office/drawing/2014/main" id="{78174D01-367B-E78F-5802-A816C930B8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14" y="1217011"/>
            <a:ext cx="4983973" cy="427566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Diagram 10">
            <a:extLst>
              <a:ext uri="{FF2B5EF4-FFF2-40B4-BE49-F238E27FC236}">
                <a16:creationId xmlns:a16="http://schemas.microsoft.com/office/drawing/2014/main" id="{F69FC2B7-7C93-0382-44B6-51F5ABF7FCFC}"/>
              </a:ext>
            </a:extLst>
          </p:cNvPr>
          <p:cNvGrpSpPr/>
          <p:nvPr/>
        </p:nvGrpSpPr>
        <p:grpSpPr>
          <a:xfrm>
            <a:off x="6845783" y="1304364"/>
            <a:ext cx="4417622" cy="4197175"/>
            <a:chOff x="6723419" y="1184166"/>
            <a:chExt cx="4640523" cy="4339066"/>
          </a:xfrm>
          <a:solidFill>
            <a:srgbClr val="BA956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BBDF83-CA21-F59D-C198-8BB7D0ADDE80}"/>
                </a:ext>
              </a:extLst>
            </p:cNvPr>
            <p:cNvSpPr/>
            <p:nvPr/>
          </p:nvSpPr>
          <p:spPr>
            <a:xfrm>
              <a:off x="6791834" y="1184166"/>
              <a:ext cx="1066391" cy="10666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770"/>
                <a:gd name="f8" fmla="+- 0 0 -9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min f33 f32"/>
                <a:gd name="f37" fmla="*/ f36 f7 1"/>
                <a:gd name="f38" fmla="*/ f37 1 100000"/>
                <a:gd name="f39" fmla="*/ f38 f33 1"/>
                <a:gd name="f40" fmla="*/ f38 f32 1"/>
                <a:gd name="f41" fmla="*/ f38 1 2"/>
                <a:gd name="f42" fmla="*/ f38 f26 1"/>
                <a:gd name="f43" fmla="*/ f39 1 f32"/>
                <a:gd name="f44" fmla="*/ f40 1 f33"/>
                <a:gd name="f45" fmla="*/ f41 f26 1"/>
                <a:gd name="f46" fmla="+- f29 0 f43"/>
                <a:gd name="f47" fmla="+- f30 0 f44"/>
                <a:gd name="f48" fmla="+- f47 f30 0"/>
                <a:gd name="f49" fmla="+- f46 f29 0"/>
                <a:gd name="f50" fmla="*/ f46 f26 1"/>
                <a:gd name="f51" fmla="*/ f47 f26 1"/>
                <a:gd name="f52" fmla="*/ f48 1 2"/>
                <a:gd name="f53" fmla="*/ f49 1 2"/>
                <a:gd name="f54" fmla="*/ f53 f26 1"/>
                <a:gd name="f55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4" y="f45"/>
                </a:cxn>
                <a:cxn ang="f25">
                  <a:pos x="f45" y="f55"/>
                </a:cxn>
              </a:cxnLst>
              <a:rect l="f31" t="f31" r="f34" b="f35"/>
              <a:pathLst>
                <a:path>
                  <a:moveTo>
                    <a:pt x="f31" y="f31"/>
                  </a:moveTo>
                  <a:lnTo>
                    <a:pt x="f34" y="f31"/>
                  </a:lnTo>
                  <a:lnTo>
                    <a:pt x="f50" y="f42"/>
                  </a:lnTo>
                  <a:lnTo>
                    <a:pt x="f42" y="f42"/>
                  </a:lnTo>
                  <a:lnTo>
                    <a:pt x="f42" y="f51"/>
                  </a:lnTo>
                  <a:lnTo>
                    <a:pt x="f31" y="f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3659EDD-7952-7C1E-3CDE-59FE2F517348}"/>
                </a:ext>
              </a:extLst>
            </p:cNvPr>
            <p:cNvSpPr/>
            <p:nvPr/>
          </p:nvSpPr>
          <p:spPr>
            <a:xfrm rot="5400013">
              <a:off x="10297414" y="1184305"/>
              <a:ext cx="1066665" cy="10663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770"/>
                <a:gd name="f8" fmla="+- 0 0 -9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min f33 f32"/>
                <a:gd name="f37" fmla="*/ f36 f7 1"/>
                <a:gd name="f38" fmla="*/ f37 1 100000"/>
                <a:gd name="f39" fmla="*/ f38 f33 1"/>
                <a:gd name="f40" fmla="*/ f38 f32 1"/>
                <a:gd name="f41" fmla="*/ f38 1 2"/>
                <a:gd name="f42" fmla="*/ f38 f26 1"/>
                <a:gd name="f43" fmla="*/ f39 1 f32"/>
                <a:gd name="f44" fmla="*/ f40 1 f33"/>
                <a:gd name="f45" fmla="*/ f41 f26 1"/>
                <a:gd name="f46" fmla="+- f29 0 f43"/>
                <a:gd name="f47" fmla="+- f30 0 f44"/>
                <a:gd name="f48" fmla="+- f47 f30 0"/>
                <a:gd name="f49" fmla="+- f46 f29 0"/>
                <a:gd name="f50" fmla="*/ f46 f26 1"/>
                <a:gd name="f51" fmla="*/ f47 f26 1"/>
                <a:gd name="f52" fmla="*/ f48 1 2"/>
                <a:gd name="f53" fmla="*/ f49 1 2"/>
                <a:gd name="f54" fmla="*/ f53 f26 1"/>
                <a:gd name="f55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4" y="f45"/>
                </a:cxn>
                <a:cxn ang="f25">
                  <a:pos x="f45" y="f55"/>
                </a:cxn>
              </a:cxnLst>
              <a:rect l="f31" t="f31" r="f34" b="f35"/>
              <a:pathLst>
                <a:path>
                  <a:moveTo>
                    <a:pt x="f31" y="f31"/>
                  </a:moveTo>
                  <a:lnTo>
                    <a:pt x="f34" y="f31"/>
                  </a:lnTo>
                  <a:lnTo>
                    <a:pt x="f50" y="f42"/>
                  </a:lnTo>
                  <a:lnTo>
                    <a:pt x="f42" y="f42"/>
                  </a:lnTo>
                  <a:lnTo>
                    <a:pt x="f42" y="f51"/>
                  </a:lnTo>
                  <a:lnTo>
                    <a:pt x="f31" y="f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DB6C146-FC70-206F-2FD8-DCD1E692A96B}"/>
                </a:ext>
              </a:extLst>
            </p:cNvPr>
            <p:cNvSpPr/>
            <p:nvPr/>
          </p:nvSpPr>
          <p:spPr>
            <a:xfrm rot="16200004">
              <a:off x="6723282" y="4456703"/>
              <a:ext cx="1066665" cy="10663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770"/>
                <a:gd name="f8" fmla="+- 0 0 -9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min f33 f32"/>
                <a:gd name="f37" fmla="*/ f36 f7 1"/>
                <a:gd name="f38" fmla="*/ f37 1 100000"/>
                <a:gd name="f39" fmla="*/ f38 f33 1"/>
                <a:gd name="f40" fmla="*/ f38 f32 1"/>
                <a:gd name="f41" fmla="*/ f38 1 2"/>
                <a:gd name="f42" fmla="*/ f38 f26 1"/>
                <a:gd name="f43" fmla="*/ f39 1 f32"/>
                <a:gd name="f44" fmla="*/ f40 1 f33"/>
                <a:gd name="f45" fmla="*/ f41 f26 1"/>
                <a:gd name="f46" fmla="+- f29 0 f43"/>
                <a:gd name="f47" fmla="+- f30 0 f44"/>
                <a:gd name="f48" fmla="+- f47 f30 0"/>
                <a:gd name="f49" fmla="+- f46 f29 0"/>
                <a:gd name="f50" fmla="*/ f46 f26 1"/>
                <a:gd name="f51" fmla="*/ f47 f26 1"/>
                <a:gd name="f52" fmla="*/ f48 1 2"/>
                <a:gd name="f53" fmla="*/ f49 1 2"/>
                <a:gd name="f54" fmla="*/ f53 f26 1"/>
                <a:gd name="f55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4" y="f45"/>
                </a:cxn>
                <a:cxn ang="f25">
                  <a:pos x="f45" y="f55"/>
                </a:cxn>
              </a:cxnLst>
              <a:rect l="f31" t="f31" r="f34" b="f35"/>
              <a:pathLst>
                <a:path>
                  <a:moveTo>
                    <a:pt x="f31" y="f31"/>
                  </a:moveTo>
                  <a:lnTo>
                    <a:pt x="f34" y="f31"/>
                  </a:lnTo>
                  <a:lnTo>
                    <a:pt x="f50" y="f42"/>
                  </a:lnTo>
                  <a:lnTo>
                    <a:pt x="f42" y="f42"/>
                  </a:lnTo>
                  <a:lnTo>
                    <a:pt x="f42" y="f51"/>
                  </a:lnTo>
                  <a:lnTo>
                    <a:pt x="f31" y="f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83A0EE-FD62-3769-F6F4-07F9DAD10A9E}"/>
                </a:ext>
              </a:extLst>
            </p:cNvPr>
            <p:cNvSpPr/>
            <p:nvPr/>
          </p:nvSpPr>
          <p:spPr>
            <a:xfrm rot="10799991">
              <a:off x="10229135" y="4456567"/>
              <a:ext cx="1066391" cy="10666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770"/>
                <a:gd name="f8" fmla="+- 0 0 -9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min f33 f32"/>
                <a:gd name="f37" fmla="*/ f36 f7 1"/>
                <a:gd name="f38" fmla="*/ f37 1 100000"/>
                <a:gd name="f39" fmla="*/ f38 f33 1"/>
                <a:gd name="f40" fmla="*/ f38 f32 1"/>
                <a:gd name="f41" fmla="*/ f38 1 2"/>
                <a:gd name="f42" fmla="*/ f38 f26 1"/>
                <a:gd name="f43" fmla="*/ f39 1 f32"/>
                <a:gd name="f44" fmla="*/ f40 1 f33"/>
                <a:gd name="f45" fmla="*/ f41 f26 1"/>
                <a:gd name="f46" fmla="+- f29 0 f43"/>
                <a:gd name="f47" fmla="+- f30 0 f44"/>
                <a:gd name="f48" fmla="+- f47 f30 0"/>
                <a:gd name="f49" fmla="+- f46 f29 0"/>
                <a:gd name="f50" fmla="*/ f46 f26 1"/>
                <a:gd name="f51" fmla="*/ f47 f26 1"/>
                <a:gd name="f52" fmla="*/ f48 1 2"/>
                <a:gd name="f53" fmla="*/ f49 1 2"/>
                <a:gd name="f54" fmla="*/ f53 f26 1"/>
                <a:gd name="f55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4" y="f45"/>
                </a:cxn>
                <a:cxn ang="f25">
                  <a:pos x="f45" y="f55"/>
                </a:cxn>
              </a:cxnLst>
              <a:rect l="f31" t="f31" r="f34" b="f35"/>
              <a:pathLst>
                <a:path>
                  <a:moveTo>
                    <a:pt x="f31" y="f31"/>
                  </a:moveTo>
                  <a:lnTo>
                    <a:pt x="f34" y="f31"/>
                  </a:lnTo>
                  <a:lnTo>
                    <a:pt x="f50" y="f42"/>
                  </a:lnTo>
                  <a:lnTo>
                    <a:pt x="f42" y="f42"/>
                  </a:lnTo>
                  <a:lnTo>
                    <a:pt x="f42" y="f51"/>
                  </a:lnTo>
                  <a:lnTo>
                    <a:pt x="f31" y="f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E6B2F187-041D-CB15-0710-CB551E51D834}"/>
              </a:ext>
            </a:extLst>
          </p:cNvPr>
          <p:cNvSpPr/>
          <p:nvPr/>
        </p:nvSpPr>
        <p:spPr>
          <a:xfrm>
            <a:off x="-391709" y="-1051975"/>
            <a:ext cx="12975417" cy="2151161"/>
          </a:xfrm>
          <a:custGeom>
            <a:avLst/>
            <a:gdLst>
              <a:gd name="connsiteX0" fmla="*/ 0 w 12658726"/>
              <a:gd name="connsiteY0" fmla="*/ 0 h 1250680"/>
              <a:gd name="connsiteX1" fmla="*/ 12658726 w 12658726"/>
              <a:gd name="connsiteY1" fmla="*/ 0 h 1250680"/>
              <a:gd name="connsiteX2" fmla="*/ 12658726 w 12658726"/>
              <a:gd name="connsiteY2" fmla="*/ 1250680 h 1250680"/>
              <a:gd name="connsiteX3" fmla="*/ 0 w 12658726"/>
              <a:gd name="connsiteY3" fmla="*/ 1250680 h 1250680"/>
              <a:gd name="connsiteX4" fmla="*/ 0 w 12658726"/>
              <a:gd name="connsiteY4" fmla="*/ 0 h 1250680"/>
              <a:gd name="connsiteX0" fmla="*/ 0 w 12658726"/>
              <a:gd name="connsiteY0" fmla="*/ 1628775 h 2879455"/>
              <a:gd name="connsiteX1" fmla="*/ 12644439 w 12658726"/>
              <a:gd name="connsiteY1" fmla="*/ 0 h 2879455"/>
              <a:gd name="connsiteX2" fmla="*/ 12658726 w 12658726"/>
              <a:gd name="connsiteY2" fmla="*/ 2879455 h 2879455"/>
              <a:gd name="connsiteX3" fmla="*/ 0 w 12658726"/>
              <a:gd name="connsiteY3" fmla="*/ 2879455 h 2879455"/>
              <a:gd name="connsiteX4" fmla="*/ 0 w 12658726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976994"/>
              <a:gd name="connsiteY0" fmla="*/ 575117 h 2354434"/>
              <a:gd name="connsiteX1" fmla="*/ 12976949 w 12976994"/>
              <a:gd name="connsiteY1" fmla="*/ 0 h 2354434"/>
              <a:gd name="connsiteX2" fmla="*/ 12615863 w 12976994"/>
              <a:gd name="connsiteY2" fmla="*/ 2168696 h 2354434"/>
              <a:gd name="connsiteX3" fmla="*/ 0 w 12976994"/>
              <a:gd name="connsiteY3" fmla="*/ 2354434 h 2354434"/>
              <a:gd name="connsiteX4" fmla="*/ 71437 w 12976994"/>
              <a:gd name="connsiteY4" fmla="*/ 575117 h 2354434"/>
              <a:gd name="connsiteX0" fmla="*/ 71437 w 12983998"/>
              <a:gd name="connsiteY0" fmla="*/ 575117 h 2354434"/>
              <a:gd name="connsiteX1" fmla="*/ 12976949 w 12983998"/>
              <a:gd name="connsiteY1" fmla="*/ 0 h 2354434"/>
              <a:gd name="connsiteX2" fmla="*/ 12983998 w 12983998"/>
              <a:gd name="connsiteY2" fmla="*/ 1358918 h 2354434"/>
              <a:gd name="connsiteX3" fmla="*/ 0 w 12983998"/>
              <a:gd name="connsiteY3" fmla="*/ 2354434 h 2354434"/>
              <a:gd name="connsiteX4" fmla="*/ 71437 w 12983998"/>
              <a:gd name="connsiteY4" fmla="*/ 575117 h 2354434"/>
              <a:gd name="connsiteX0" fmla="*/ 71437 w 12983998"/>
              <a:gd name="connsiteY0" fmla="*/ 744192 h 2523509"/>
              <a:gd name="connsiteX1" fmla="*/ 12976949 w 12983998"/>
              <a:gd name="connsiteY1" fmla="*/ 0 h 2523509"/>
              <a:gd name="connsiteX2" fmla="*/ 12983998 w 12983998"/>
              <a:gd name="connsiteY2" fmla="*/ 1527993 h 2523509"/>
              <a:gd name="connsiteX3" fmla="*/ 0 w 12983998"/>
              <a:gd name="connsiteY3" fmla="*/ 2523509 h 2523509"/>
              <a:gd name="connsiteX4" fmla="*/ 71437 w 12983998"/>
              <a:gd name="connsiteY4" fmla="*/ 744192 h 2523509"/>
              <a:gd name="connsiteX0" fmla="*/ 71437 w 12983998"/>
              <a:gd name="connsiteY0" fmla="*/ 843666 h 2622983"/>
              <a:gd name="connsiteX1" fmla="*/ 12976949 w 12983998"/>
              <a:gd name="connsiteY1" fmla="*/ 99474 h 2622983"/>
              <a:gd name="connsiteX2" fmla="*/ 12983998 w 12983998"/>
              <a:gd name="connsiteY2" fmla="*/ 1627467 h 2622983"/>
              <a:gd name="connsiteX3" fmla="*/ 0 w 12983998"/>
              <a:gd name="connsiteY3" fmla="*/ 2622983 h 2622983"/>
              <a:gd name="connsiteX4" fmla="*/ 71437 w 12983998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3024542"/>
              <a:gd name="connsiteY0" fmla="*/ 156195 h 1935512"/>
              <a:gd name="connsiteX1" fmla="*/ 13024450 w 13024542"/>
              <a:gd name="connsiteY1" fmla="*/ 141694 h 1935512"/>
              <a:gd name="connsiteX2" fmla="*/ 12853370 w 13024542"/>
              <a:gd name="connsiteY2" fmla="*/ 957794 h 1935512"/>
              <a:gd name="connsiteX3" fmla="*/ 0 w 13024542"/>
              <a:gd name="connsiteY3" fmla="*/ 1935512 h 1935512"/>
              <a:gd name="connsiteX4" fmla="*/ 71437 w 13024542"/>
              <a:gd name="connsiteY4" fmla="*/ 156195 h 1935512"/>
              <a:gd name="connsiteX0" fmla="*/ 71437 w 13024542"/>
              <a:gd name="connsiteY0" fmla="*/ 164354 h 1934773"/>
              <a:gd name="connsiteX1" fmla="*/ 13024450 w 13024542"/>
              <a:gd name="connsiteY1" fmla="*/ 140955 h 1934773"/>
              <a:gd name="connsiteX2" fmla="*/ 12853370 w 13024542"/>
              <a:gd name="connsiteY2" fmla="*/ 957055 h 1934773"/>
              <a:gd name="connsiteX3" fmla="*/ 0 w 13024542"/>
              <a:gd name="connsiteY3" fmla="*/ 1934773 h 1934773"/>
              <a:gd name="connsiteX4" fmla="*/ 71437 w 13024542"/>
              <a:gd name="connsiteY4" fmla="*/ 164354 h 1934773"/>
              <a:gd name="connsiteX0" fmla="*/ 0 w 12953105"/>
              <a:gd name="connsiteY0" fmla="*/ 164354 h 1036008"/>
              <a:gd name="connsiteX1" fmla="*/ 12953013 w 12953105"/>
              <a:gd name="connsiteY1" fmla="*/ 140955 h 1036008"/>
              <a:gd name="connsiteX2" fmla="*/ 12781933 w 12953105"/>
              <a:gd name="connsiteY2" fmla="*/ 957055 h 1036008"/>
              <a:gd name="connsiteX3" fmla="*/ 94818 w 12953105"/>
              <a:gd name="connsiteY3" fmla="*/ 1036008 h 1036008"/>
              <a:gd name="connsiteX4" fmla="*/ 0 w 12953105"/>
              <a:gd name="connsiteY4" fmla="*/ 164354 h 1036008"/>
              <a:gd name="connsiteX0" fmla="*/ 0 w 12953105"/>
              <a:gd name="connsiteY0" fmla="*/ 164354 h 1264141"/>
              <a:gd name="connsiteX1" fmla="*/ 12953013 w 12953105"/>
              <a:gd name="connsiteY1" fmla="*/ 140955 h 1264141"/>
              <a:gd name="connsiteX2" fmla="*/ 12781933 w 12953105"/>
              <a:gd name="connsiteY2" fmla="*/ 957055 h 1264141"/>
              <a:gd name="connsiteX3" fmla="*/ 94818 w 12953105"/>
              <a:gd name="connsiteY3" fmla="*/ 1036008 h 1264141"/>
              <a:gd name="connsiteX4" fmla="*/ 0 w 12953105"/>
              <a:gd name="connsiteY4" fmla="*/ 164354 h 1264141"/>
              <a:gd name="connsiteX0" fmla="*/ 19497 w 12972602"/>
              <a:gd name="connsiteY0" fmla="*/ 203287 h 1303074"/>
              <a:gd name="connsiteX1" fmla="*/ 12972510 w 12972602"/>
              <a:gd name="connsiteY1" fmla="*/ 179888 h 1303074"/>
              <a:gd name="connsiteX2" fmla="*/ 12801430 w 12972602"/>
              <a:gd name="connsiteY2" fmla="*/ 995988 h 1303074"/>
              <a:gd name="connsiteX3" fmla="*/ 114315 w 12972602"/>
              <a:gd name="connsiteY3" fmla="*/ 1074941 h 1303074"/>
              <a:gd name="connsiteX4" fmla="*/ 0 w 12972602"/>
              <a:gd name="connsiteY4" fmla="*/ 0 h 1303074"/>
              <a:gd name="connsiteX5" fmla="*/ 19497 w 12972602"/>
              <a:gd name="connsiteY5" fmla="*/ 203287 h 1303074"/>
              <a:gd name="connsiteX0" fmla="*/ 69310 w 13022415"/>
              <a:gd name="connsiteY0" fmla="*/ 205279 h 1305066"/>
              <a:gd name="connsiteX1" fmla="*/ 13022323 w 13022415"/>
              <a:gd name="connsiteY1" fmla="*/ 181880 h 1305066"/>
              <a:gd name="connsiteX2" fmla="*/ 12851243 w 13022415"/>
              <a:gd name="connsiteY2" fmla="*/ 997980 h 1305066"/>
              <a:gd name="connsiteX3" fmla="*/ 164128 w 13022415"/>
              <a:gd name="connsiteY3" fmla="*/ 1076933 h 1305066"/>
              <a:gd name="connsiteX4" fmla="*/ 49813 w 13022415"/>
              <a:gd name="connsiteY4" fmla="*/ 1992 h 1305066"/>
              <a:gd name="connsiteX5" fmla="*/ 69310 w 13022415"/>
              <a:gd name="connsiteY5" fmla="*/ 205279 h 1305066"/>
              <a:gd name="connsiteX0" fmla="*/ 22312 w 12975417"/>
              <a:gd name="connsiteY0" fmla="*/ 366336 h 1466123"/>
              <a:gd name="connsiteX1" fmla="*/ 12975325 w 12975417"/>
              <a:gd name="connsiteY1" fmla="*/ 342937 h 1466123"/>
              <a:gd name="connsiteX2" fmla="*/ 12804245 w 12975417"/>
              <a:gd name="connsiteY2" fmla="*/ 1159037 h 1466123"/>
              <a:gd name="connsiteX3" fmla="*/ 117130 w 12975417"/>
              <a:gd name="connsiteY3" fmla="*/ 1237990 h 1466123"/>
              <a:gd name="connsiteX4" fmla="*/ 59965 w 12975417"/>
              <a:gd name="connsiteY4" fmla="*/ 1685 h 1466123"/>
              <a:gd name="connsiteX5" fmla="*/ 22312 w 12975417"/>
              <a:gd name="connsiteY5" fmla="*/ 366336 h 1466123"/>
              <a:gd name="connsiteX0" fmla="*/ 36600 w 12975417"/>
              <a:gd name="connsiteY0" fmla="*/ 215058 h 1466123"/>
              <a:gd name="connsiteX1" fmla="*/ 12975325 w 12975417"/>
              <a:gd name="connsiteY1" fmla="*/ 342937 h 1466123"/>
              <a:gd name="connsiteX2" fmla="*/ 12804245 w 12975417"/>
              <a:gd name="connsiteY2" fmla="*/ 1159037 h 1466123"/>
              <a:gd name="connsiteX3" fmla="*/ 117130 w 12975417"/>
              <a:gd name="connsiteY3" fmla="*/ 1237990 h 1466123"/>
              <a:gd name="connsiteX4" fmla="*/ 59965 w 12975417"/>
              <a:gd name="connsiteY4" fmla="*/ 1685 h 1466123"/>
              <a:gd name="connsiteX5" fmla="*/ 36600 w 12975417"/>
              <a:gd name="connsiteY5" fmla="*/ 215058 h 1466123"/>
              <a:gd name="connsiteX0" fmla="*/ 36600 w 12975417"/>
              <a:gd name="connsiteY0" fmla="*/ 215058 h 1458497"/>
              <a:gd name="connsiteX1" fmla="*/ 12975325 w 12975417"/>
              <a:gd name="connsiteY1" fmla="*/ 342937 h 1458497"/>
              <a:gd name="connsiteX2" fmla="*/ 12804245 w 12975417"/>
              <a:gd name="connsiteY2" fmla="*/ 1068269 h 1458497"/>
              <a:gd name="connsiteX3" fmla="*/ 117130 w 12975417"/>
              <a:gd name="connsiteY3" fmla="*/ 1237990 h 1458497"/>
              <a:gd name="connsiteX4" fmla="*/ 59965 w 12975417"/>
              <a:gd name="connsiteY4" fmla="*/ 1685 h 1458497"/>
              <a:gd name="connsiteX5" fmla="*/ 36600 w 12975417"/>
              <a:gd name="connsiteY5" fmla="*/ 215058 h 1458497"/>
              <a:gd name="connsiteX0" fmla="*/ 36600 w 12975417"/>
              <a:gd name="connsiteY0" fmla="*/ 215058 h 1672563"/>
              <a:gd name="connsiteX1" fmla="*/ 12975325 w 12975417"/>
              <a:gd name="connsiteY1" fmla="*/ 342937 h 1672563"/>
              <a:gd name="connsiteX2" fmla="*/ 12804245 w 12975417"/>
              <a:gd name="connsiteY2" fmla="*/ 1068269 h 1672563"/>
              <a:gd name="connsiteX3" fmla="*/ 117130 w 12975417"/>
              <a:gd name="connsiteY3" fmla="*/ 1237990 h 1672563"/>
              <a:gd name="connsiteX4" fmla="*/ 59965 w 12975417"/>
              <a:gd name="connsiteY4" fmla="*/ 1685 h 1672563"/>
              <a:gd name="connsiteX5" fmla="*/ 36600 w 12975417"/>
              <a:gd name="connsiteY5" fmla="*/ 215058 h 1672563"/>
              <a:gd name="connsiteX0" fmla="*/ 36600 w 12975417"/>
              <a:gd name="connsiteY0" fmla="*/ 215058 h 1237990"/>
              <a:gd name="connsiteX1" fmla="*/ 12975325 w 12975417"/>
              <a:gd name="connsiteY1" fmla="*/ 342937 h 1237990"/>
              <a:gd name="connsiteX2" fmla="*/ 12804245 w 12975417"/>
              <a:gd name="connsiteY2" fmla="*/ 1068269 h 1237990"/>
              <a:gd name="connsiteX3" fmla="*/ 117130 w 12975417"/>
              <a:gd name="connsiteY3" fmla="*/ 1237990 h 1237990"/>
              <a:gd name="connsiteX4" fmla="*/ 59965 w 12975417"/>
              <a:gd name="connsiteY4" fmla="*/ 1685 h 1237990"/>
              <a:gd name="connsiteX5" fmla="*/ 36600 w 12975417"/>
              <a:gd name="connsiteY5" fmla="*/ 215058 h 123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5417" h="1237990">
                <a:moveTo>
                  <a:pt x="36600" y="215058"/>
                </a:moveTo>
                <a:cubicBezTo>
                  <a:pt x="3470363" y="1048495"/>
                  <a:pt x="10648750" y="-233608"/>
                  <a:pt x="12975325" y="342937"/>
                </a:cubicBezTo>
                <a:cubicBezTo>
                  <a:pt x="12980087" y="1302755"/>
                  <a:pt x="12799483" y="108451"/>
                  <a:pt x="12804245" y="1068269"/>
                </a:cubicBezTo>
                <a:cubicBezTo>
                  <a:pt x="12066922" y="1401285"/>
                  <a:pt x="3796935" y="935803"/>
                  <a:pt x="117130" y="1237990"/>
                </a:cubicBezTo>
                <a:cubicBezTo>
                  <a:pt x="79025" y="963720"/>
                  <a:pt x="-87667" y="-46773"/>
                  <a:pt x="59965" y="1685"/>
                </a:cubicBezTo>
                <a:lnTo>
                  <a:pt x="36600" y="215058"/>
                </a:lnTo>
                <a:close/>
              </a:path>
            </a:pathLst>
          </a:custGeom>
          <a:gradFill>
            <a:gsLst>
              <a:gs pos="99000">
                <a:srgbClr val="96B8F5"/>
              </a:gs>
              <a:gs pos="7000">
                <a:srgbClr val="B0916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777C9A0-B2C9-F2C5-E026-53AA6228ADD8}"/>
              </a:ext>
            </a:extLst>
          </p:cNvPr>
          <p:cNvSpPr txBox="1"/>
          <p:nvPr/>
        </p:nvSpPr>
        <p:spPr>
          <a:xfrm>
            <a:off x="1108928" y="97586"/>
            <a:ext cx="9721818" cy="7848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The Doctor patient model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" b="1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in the times of Communicable Diseases and – probably (not) in the era of Non-Communicable diseases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37B865-C965-FD7E-89EE-181083E0748F}"/>
              </a:ext>
            </a:extLst>
          </p:cNvPr>
          <p:cNvSpPr/>
          <p:nvPr/>
        </p:nvSpPr>
        <p:spPr>
          <a:xfrm>
            <a:off x="5752665" y="1892922"/>
            <a:ext cx="890649" cy="8398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7" name="Picture 16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CA79ACFF-E2A0-2224-6D0B-DB873508A7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844" y="1841269"/>
            <a:ext cx="879470" cy="9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9B74DD-CA12-7277-D579-7E7564ECB497}"/>
              </a:ext>
            </a:extLst>
          </p:cNvPr>
          <p:cNvSpPr txBox="1"/>
          <p:nvPr/>
        </p:nvSpPr>
        <p:spPr>
          <a:xfrm>
            <a:off x="5133360" y="968190"/>
            <a:ext cx="306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Mindset</a:t>
            </a:r>
            <a:endParaRPr lang="en-US" sz="6000" b="1" dirty="0"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40F1396B-A72C-66E4-DA25-F5D0D129B53E}"/>
              </a:ext>
            </a:extLst>
          </p:cNvPr>
          <p:cNvSpPr/>
          <p:nvPr/>
        </p:nvSpPr>
        <p:spPr>
          <a:xfrm>
            <a:off x="-380553" y="894694"/>
            <a:ext cx="12967855" cy="1696477"/>
          </a:xfrm>
          <a:custGeom>
            <a:avLst/>
            <a:gdLst>
              <a:gd name="connsiteX0" fmla="*/ 0 w 12611595"/>
              <a:gd name="connsiteY0" fmla="*/ 0 h 1399594"/>
              <a:gd name="connsiteX1" fmla="*/ 12611595 w 12611595"/>
              <a:gd name="connsiteY1" fmla="*/ 0 h 1399594"/>
              <a:gd name="connsiteX2" fmla="*/ 12611595 w 12611595"/>
              <a:gd name="connsiteY2" fmla="*/ 1399594 h 1399594"/>
              <a:gd name="connsiteX3" fmla="*/ 0 w 12611595"/>
              <a:gd name="connsiteY3" fmla="*/ 1399594 h 1399594"/>
              <a:gd name="connsiteX4" fmla="*/ 0 w 12611595"/>
              <a:gd name="connsiteY4" fmla="*/ 0 h 1399594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611595"/>
              <a:gd name="connsiteY0" fmla="*/ 0 h 1696477"/>
              <a:gd name="connsiteX1" fmla="*/ 12611595 w 12611595"/>
              <a:gd name="connsiteY1" fmla="*/ 0 h 1696477"/>
              <a:gd name="connsiteX2" fmla="*/ 12599719 w 12611595"/>
              <a:gd name="connsiteY2" fmla="*/ 1696477 h 1696477"/>
              <a:gd name="connsiteX3" fmla="*/ 0 w 12611595"/>
              <a:gd name="connsiteY3" fmla="*/ 1399594 h 1696477"/>
              <a:gd name="connsiteX4" fmla="*/ 0 w 12611595"/>
              <a:gd name="connsiteY4" fmla="*/ 0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  <a:gd name="connsiteX0" fmla="*/ 0 w 12967855"/>
              <a:gd name="connsiteY0" fmla="*/ 760021 h 1696477"/>
              <a:gd name="connsiteX1" fmla="*/ 12967855 w 12967855"/>
              <a:gd name="connsiteY1" fmla="*/ 0 h 1696477"/>
              <a:gd name="connsiteX2" fmla="*/ 12955979 w 12967855"/>
              <a:gd name="connsiteY2" fmla="*/ 1696477 h 1696477"/>
              <a:gd name="connsiteX3" fmla="*/ 356260 w 12967855"/>
              <a:gd name="connsiteY3" fmla="*/ 1399594 h 1696477"/>
              <a:gd name="connsiteX4" fmla="*/ 0 w 12967855"/>
              <a:gd name="connsiteY4" fmla="*/ 760021 h 16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7855" h="1696477">
                <a:moveTo>
                  <a:pt x="0" y="760021"/>
                </a:moveTo>
                <a:cubicBezTo>
                  <a:pt x="10509662" y="910442"/>
                  <a:pt x="8645237" y="253340"/>
                  <a:pt x="12967855" y="0"/>
                </a:cubicBezTo>
                <a:cubicBezTo>
                  <a:pt x="12963896" y="565492"/>
                  <a:pt x="12959938" y="1130985"/>
                  <a:pt x="12955979" y="1696477"/>
                </a:cubicBezTo>
                <a:cubicBezTo>
                  <a:pt x="8827325" y="1063127"/>
                  <a:pt x="4556166" y="1498555"/>
                  <a:pt x="356260" y="1399594"/>
                </a:cubicBezTo>
                <a:lnTo>
                  <a:pt x="0" y="760021"/>
                </a:lnTo>
                <a:close/>
              </a:path>
            </a:pathLst>
          </a:custGeom>
          <a:gradFill>
            <a:gsLst>
              <a:gs pos="85000">
                <a:srgbClr val="72867B"/>
              </a:gs>
              <a:gs pos="0">
                <a:srgbClr val="8D766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" name="Picture 6" descr="A group of people standing in front of a tree&#10;&#10;Description automatically generated">
            <a:extLst>
              <a:ext uri="{FF2B5EF4-FFF2-40B4-BE49-F238E27FC236}">
                <a16:creationId xmlns:a16="http://schemas.microsoft.com/office/drawing/2014/main" id="{61858337-79BC-A259-8043-CB8D1471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13">
            <a:off x="6465297" y="1030131"/>
            <a:ext cx="5738682" cy="43040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16B9821-B48C-591A-C5F9-B9F7ED91B7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5535" y="568350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A9AD6317-13F0-4F27-1909-875B7BFAB78F}"/>
              </a:ext>
            </a:extLst>
          </p:cNvPr>
          <p:cNvSpPr/>
          <p:nvPr/>
        </p:nvSpPr>
        <p:spPr>
          <a:xfrm>
            <a:off x="5943600" y="1277115"/>
            <a:ext cx="2304288" cy="230428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Picture 12" descr="A group of people standing in a row&#10;&#10;Description automatically generated">
            <a:extLst>
              <a:ext uri="{FF2B5EF4-FFF2-40B4-BE49-F238E27FC236}">
                <a16:creationId xmlns:a16="http://schemas.microsoft.com/office/drawing/2014/main" id="{55E1F636-3C09-34DC-A799-84083E3485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991">
            <a:off x="1694365" y="2074380"/>
            <a:ext cx="5302806" cy="39771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C5611175-8B0C-7748-9222-CFE038917B59}"/>
              </a:ext>
            </a:extLst>
          </p:cNvPr>
          <p:cNvSpPr/>
          <p:nvPr/>
        </p:nvSpPr>
        <p:spPr>
          <a:xfrm>
            <a:off x="-380553" y="5329507"/>
            <a:ext cx="12953105" cy="1790877"/>
          </a:xfrm>
          <a:custGeom>
            <a:avLst/>
            <a:gdLst>
              <a:gd name="connsiteX0" fmla="*/ 0 w 12658726"/>
              <a:gd name="connsiteY0" fmla="*/ 0 h 1250680"/>
              <a:gd name="connsiteX1" fmla="*/ 12658726 w 12658726"/>
              <a:gd name="connsiteY1" fmla="*/ 0 h 1250680"/>
              <a:gd name="connsiteX2" fmla="*/ 12658726 w 12658726"/>
              <a:gd name="connsiteY2" fmla="*/ 1250680 h 1250680"/>
              <a:gd name="connsiteX3" fmla="*/ 0 w 12658726"/>
              <a:gd name="connsiteY3" fmla="*/ 1250680 h 1250680"/>
              <a:gd name="connsiteX4" fmla="*/ 0 w 12658726"/>
              <a:gd name="connsiteY4" fmla="*/ 0 h 1250680"/>
              <a:gd name="connsiteX0" fmla="*/ 0 w 12658726"/>
              <a:gd name="connsiteY0" fmla="*/ 1628775 h 2879455"/>
              <a:gd name="connsiteX1" fmla="*/ 12644439 w 12658726"/>
              <a:gd name="connsiteY1" fmla="*/ 0 h 2879455"/>
              <a:gd name="connsiteX2" fmla="*/ 12658726 w 12658726"/>
              <a:gd name="connsiteY2" fmla="*/ 2879455 h 2879455"/>
              <a:gd name="connsiteX3" fmla="*/ 0 w 12658726"/>
              <a:gd name="connsiteY3" fmla="*/ 2879455 h 2879455"/>
              <a:gd name="connsiteX4" fmla="*/ 0 w 12658726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0 w 12644851"/>
              <a:gd name="connsiteY0" fmla="*/ 1628775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0 w 12644851"/>
              <a:gd name="connsiteY4" fmla="*/ 1628775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644851"/>
              <a:gd name="connsiteY0" fmla="*/ 1100138 h 2879455"/>
              <a:gd name="connsiteX1" fmla="*/ 12644439 w 12644851"/>
              <a:gd name="connsiteY1" fmla="*/ 0 h 2879455"/>
              <a:gd name="connsiteX2" fmla="*/ 12615863 w 12644851"/>
              <a:gd name="connsiteY2" fmla="*/ 2693717 h 2879455"/>
              <a:gd name="connsiteX3" fmla="*/ 0 w 12644851"/>
              <a:gd name="connsiteY3" fmla="*/ 2879455 h 2879455"/>
              <a:gd name="connsiteX4" fmla="*/ 71437 w 12644851"/>
              <a:gd name="connsiteY4" fmla="*/ 1100138 h 2879455"/>
              <a:gd name="connsiteX0" fmla="*/ 71437 w 12976994"/>
              <a:gd name="connsiteY0" fmla="*/ 575117 h 2354434"/>
              <a:gd name="connsiteX1" fmla="*/ 12976949 w 12976994"/>
              <a:gd name="connsiteY1" fmla="*/ 0 h 2354434"/>
              <a:gd name="connsiteX2" fmla="*/ 12615863 w 12976994"/>
              <a:gd name="connsiteY2" fmla="*/ 2168696 h 2354434"/>
              <a:gd name="connsiteX3" fmla="*/ 0 w 12976994"/>
              <a:gd name="connsiteY3" fmla="*/ 2354434 h 2354434"/>
              <a:gd name="connsiteX4" fmla="*/ 71437 w 12976994"/>
              <a:gd name="connsiteY4" fmla="*/ 575117 h 2354434"/>
              <a:gd name="connsiteX0" fmla="*/ 71437 w 12983998"/>
              <a:gd name="connsiteY0" fmla="*/ 575117 h 2354434"/>
              <a:gd name="connsiteX1" fmla="*/ 12976949 w 12983998"/>
              <a:gd name="connsiteY1" fmla="*/ 0 h 2354434"/>
              <a:gd name="connsiteX2" fmla="*/ 12983998 w 12983998"/>
              <a:gd name="connsiteY2" fmla="*/ 1358918 h 2354434"/>
              <a:gd name="connsiteX3" fmla="*/ 0 w 12983998"/>
              <a:gd name="connsiteY3" fmla="*/ 2354434 h 2354434"/>
              <a:gd name="connsiteX4" fmla="*/ 71437 w 12983998"/>
              <a:gd name="connsiteY4" fmla="*/ 575117 h 2354434"/>
              <a:gd name="connsiteX0" fmla="*/ 71437 w 12983998"/>
              <a:gd name="connsiteY0" fmla="*/ 744192 h 2523509"/>
              <a:gd name="connsiteX1" fmla="*/ 12976949 w 12983998"/>
              <a:gd name="connsiteY1" fmla="*/ 0 h 2523509"/>
              <a:gd name="connsiteX2" fmla="*/ 12983998 w 12983998"/>
              <a:gd name="connsiteY2" fmla="*/ 1527993 h 2523509"/>
              <a:gd name="connsiteX3" fmla="*/ 0 w 12983998"/>
              <a:gd name="connsiteY3" fmla="*/ 2523509 h 2523509"/>
              <a:gd name="connsiteX4" fmla="*/ 71437 w 12983998"/>
              <a:gd name="connsiteY4" fmla="*/ 744192 h 2523509"/>
              <a:gd name="connsiteX0" fmla="*/ 71437 w 12983998"/>
              <a:gd name="connsiteY0" fmla="*/ 843666 h 2622983"/>
              <a:gd name="connsiteX1" fmla="*/ 12976949 w 12983998"/>
              <a:gd name="connsiteY1" fmla="*/ 99474 h 2622983"/>
              <a:gd name="connsiteX2" fmla="*/ 12983998 w 12983998"/>
              <a:gd name="connsiteY2" fmla="*/ 1627467 h 2622983"/>
              <a:gd name="connsiteX3" fmla="*/ 0 w 12983998"/>
              <a:gd name="connsiteY3" fmla="*/ 2622983 h 2622983"/>
              <a:gd name="connsiteX4" fmla="*/ 71437 w 12983998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2977073"/>
              <a:gd name="connsiteY0" fmla="*/ 843666 h 2622983"/>
              <a:gd name="connsiteX1" fmla="*/ 12976949 w 12977073"/>
              <a:gd name="connsiteY1" fmla="*/ 99474 h 2622983"/>
              <a:gd name="connsiteX2" fmla="*/ 12853370 w 12977073"/>
              <a:gd name="connsiteY2" fmla="*/ 1645265 h 2622983"/>
              <a:gd name="connsiteX3" fmla="*/ 0 w 12977073"/>
              <a:gd name="connsiteY3" fmla="*/ 2622983 h 2622983"/>
              <a:gd name="connsiteX4" fmla="*/ 71437 w 12977073"/>
              <a:gd name="connsiteY4" fmla="*/ 843666 h 2622983"/>
              <a:gd name="connsiteX0" fmla="*/ 71437 w 13024542"/>
              <a:gd name="connsiteY0" fmla="*/ 156195 h 1935512"/>
              <a:gd name="connsiteX1" fmla="*/ 13024450 w 13024542"/>
              <a:gd name="connsiteY1" fmla="*/ 141694 h 1935512"/>
              <a:gd name="connsiteX2" fmla="*/ 12853370 w 13024542"/>
              <a:gd name="connsiteY2" fmla="*/ 957794 h 1935512"/>
              <a:gd name="connsiteX3" fmla="*/ 0 w 13024542"/>
              <a:gd name="connsiteY3" fmla="*/ 1935512 h 1935512"/>
              <a:gd name="connsiteX4" fmla="*/ 71437 w 13024542"/>
              <a:gd name="connsiteY4" fmla="*/ 156195 h 1935512"/>
              <a:gd name="connsiteX0" fmla="*/ 71437 w 13024542"/>
              <a:gd name="connsiteY0" fmla="*/ 164354 h 1934773"/>
              <a:gd name="connsiteX1" fmla="*/ 13024450 w 13024542"/>
              <a:gd name="connsiteY1" fmla="*/ 140955 h 1934773"/>
              <a:gd name="connsiteX2" fmla="*/ 12853370 w 13024542"/>
              <a:gd name="connsiteY2" fmla="*/ 957055 h 1934773"/>
              <a:gd name="connsiteX3" fmla="*/ 0 w 13024542"/>
              <a:gd name="connsiteY3" fmla="*/ 1934773 h 1934773"/>
              <a:gd name="connsiteX4" fmla="*/ 71437 w 13024542"/>
              <a:gd name="connsiteY4" fmla="*/ 164354 h 1934773"/>
              <a:gd name="connsiteX0" fmla="*/ 0 w 12953105"/>
              <a:gd name="connsiteY0" fmla="*/ 164354 h 1036008"/>
              <a:gd name="connsiteX1" fmla="*/ 12953013 w 12953105"/>
              <a:gd name="connsiteY1" fmla="*/ 140955 h 1036008"/>
              <a:gd name="connsiteX2" fmla="*/ 12781933 w 12953105"/>
              <a:gd name="connsiteY2" fmla="*/ 957055 h 1036008"/>
              <a:gd name="connsiteX3" fmla="*/ 94818 w 12953105"/>
              <a:gd name="connsiteY3" fmla="*/ 1036008 h 1036008"/>
              <a:gd name="connsiteX4" fmla="*/ 0 w 12953105"/>
              <a:gd name="connsiteY4" fmla="*/ 164354 h 1036008"/>
              <a:gd name="connsiteX0" fmla="*/ 0 w 12953105"/>
              <a:gd name="connsiteY0" fmla="*/ 164354 h 1264141"/>
              <a:gd name="connsiteX1" fmla="*/ 12953013 w 12953105"/>
              <a:gd name="connsiteY1" fmla="*/ 140955 h 1264141"/>
              <a:gd name="connsiteX2" fmla="*/ 12781933 w 12953105"/>
              <a:gd name="connsiteY2" fmla="*/ 957055 h 1264141"/>
              <a:gd name="connsiteX3" fmla="*/ 94818 w 12953105"/>
              <a:gd name="connsiteY3" fmla="*/ 1036008 h 1264141"/>
              <a:gd name="connsiteX4" fmla="*/ 0 w 12953105"/>
              <a:gd name="connsiteY4" fmla="*/ 164354 h 12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3105" h="1264141">
                <a:moveTo>
                  <a:pt x="0" y="164354"/>
                </a:moveTo>
                <a:cubicBezTo>
                  <a:pt x="3433763" y="997791"/>
                  <a:pt x="10626438" y="-435590"/>
                  <a:pt x="12953013" y="140955"/>
                </a:cubicBezTo>
                <a:cubicBezTo>
                  <a:pt x="12957775" y="1100773"/>
                  <a:pt x="12777171" y="-2763"/>
                  <a:pt x="12781933" y="957055"/>
                </a:cubicBezTo>
                <a:cubicBezTo>
                  <a:pt x="10258673" y="-232801"/>
                  <a:pt x="4003223" y="1944050"/>
                  <a:pt x="94818" y="1036008"/>
                </a:cubicBezTo>
                <a:lnTo>
                  <a:pt x="0" y="164354"/>
                </a:lnTo>
                <a:close/>
              </a:path>
            </a:pathLst>
          </a:custGeom>
          <a:gradFill>
            <a:gsLst>
              <a:gs pos="99000">
                <a:srgbClr val="72867B"/>
              </a:gs>
              <a:gs pos="36000">
                <a:srgbClr val="C8B8A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44F22-6CB7-AB0A-E4FC-13A2E0D5B584}"/>
              </a:ext>
            </a:extLst>
          </p:cNvPr>
          <p:cNvSpPr txBox="1"/>
          <p:nvPr/>
        </p:nvSpPr>
        <p:spPr>
          <a:xfrm>
            <a:off x="68883" y="5750004"/>
            <a:ext cx="4980828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0" baseline="0" dirty="0">
                <a:solidFill>
                  <a:schemeClr val="bg1"/>
                </a:solidFill>
                <a:uFillTx/>
                <a:latin typeface="Palace Script MT" pitchFamily="66"/>
              </a:rPr>
              <a:t>Tack så mychet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EA1F7-C575-5987-A110-8827EDCB4612}"/>
              </a:ext>
            </a:extLst>
          </p:cNvPr>
          <p:cNvSpPr txBox="1"/>
          <p:nvPr/>
        </p:nvSpPr>
        <p:spPr>
          <a:xfrm rot="21173729">
            <a:off x="5346983" y="5797517"/>
            <a:ext cx="49808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Inspired, connected and with more tools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6BA27E-E4DC-248A-2253-67DE782D2BE7}"/>
              </a:ext>
            </a:extLst>
          </p:cNvPr>
          <p:cNvSpPr/>
          <p:nvPr/>
        </p:nvSpPr>
        <p:spPr>
          <a:xfrm>
            <a:off x="11160251" y="5465553"/>
            <a:ext cx="812398" cy="7758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1" name="Picture 10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D0813C4E-C4D2-CF7F-5880-8F18818BB1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251" y="5405130"/>
            <a:ext cx="812398" cy="871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EEBEDF-874E-D550-D244-B5A91FE600AD}"/>
              </a:ext>
            </a:extLst>
          </p:cNvPr>
          <p:cNvSpPr txBox="1"/>
          <p:nvPr/>
        </p:nvSpPr>
        <p:spPr>
          <a:xfrm flipH="1">
            <a:off x="5642577" y="855156"/>
            <a:ext cx="160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6B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6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42C6-C0E5-96DB-217A-A9C5FE63739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1495" y="284408"/>
            <a:ext cx="10609005" cy="4273905"/>
          </a:xfrm>
        </p:spPr>
        <p:txBody>
          <a:bodyPr>
            <a:noAutofit/>
          </a:bodyPr>
          <a:lstStyle/>
          <a:p>
            <a:pPr lvl="0"/>
            <a:br>
              <a:rPr lang="en-US" sz="1800" dirty="0"/>
            </a:br>
            <a:br>
              <a:rPr lang="en-US" sz="1800" dirty="0"/>
            </a:br>
            <a:r>
              <a:rPr lang="en-US" sz="1800" b="1" dirty="0"/>
              <a:t>Residential settings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allow for more </a:t>
            </a:r>
            <a:r>
              <a:rPr lang="en-US" sz="1800" b="1" dirty="0"/>
              <a:t>intensive lifestyle interventions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and thus have </a:t>
            </a:r>
            <a:r>
              <a:rPr lang="en-US" sz="1800" b="1" dirty="0"/>
              <a:t>potential </a:t>
            </a:r>
            <a:r>
              <a:rPr lang="en-US" sz="1800" b="1" dirty="0">
                <a:solidFill>
                  <a:schemeClr val="tx1"/>
                </a:solidFill>
              </a:rPr>
              <a:t>to reach patients </a:t>
            </a:r>
            <a:r>
              <a:rPr lang="en-US" sz="1800" b="1" dirty="0"/>
              <a:t>with higher needs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US" sz="1800" b="1" dirty="0"/>
              <a:t>lower levels of self-efficacy</a:t>
            </a:r>
            <a:r>
              <a:rPr lang="en-US" sz="1800" dirty="0"/>
              <a:t>.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Currently</a:t>
            </a:r>
            <a:r>
              <a:rPr lang="en-US" sz="1800" b="1" dirty="0">
                <a:solidFill>
                  <a:schemeClr val="tx1"/>
                </a:solidFill>
              </a:rPr>
              <a:t>, only few clinics offer residential programs for intensive lifestyle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interventions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Europe-wide making it difficult for health professionals to gain clinical experience. Below, we describe the residential program at Livsstilsmedicin Österåsen (Sweden) and how we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developed a preliminary model for internship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. We share our </a:t>
            </a:r>
            <a:r>
              <a:rPr lang="en-US" sz="1800" b="1" dirty="0"/>
              <a:t>experience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of involving colleges </a:t>
            </a:r>
            <a:r>
              <a:rPr lang="en-US" sz="1800" b="1" dirty="0"/>
              <a:t>in clinical work</a:t>
            </a:r>
            <a:r>
              <a:rPr lang="en-US" sz="1800" dirty="0"/>
              <a:t>, </a:t>
            </a:r>
            <a:r>
              <a:rPr lang="en-US" sz="1800" b="1" dirty="0"/>
              <a:t>overcoming language-</a:t>
            </a:r>
            <a:r>
              <a:rPr lang="en-US" sz="1800" dirty="0"/>
              <a:t> and </a:t>
            </a:r>
            <a:r>
              <a:rPr lang="en-US" sz="1800" b="1" dirty="0"/>
              <a:t>administrative barriers.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 workshop is intended for both experienced colleagues who intend to </a:t>
            </a:r>
            <a:r>
              <a:rPr lang="en-US" sz="1800" dirty="0"/>
              <a:t>offer similar internships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sz="1800" dirty="0"/>
              <a:t> students/colleges interested in participating.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Pela </a:t>
            </a:r>
            <a:r>
              <a:rPr lang="en-US" sz="1800" dirty="0" err="1"/>
              <a:t>Petraki</a:t>
            </a:r>
            <a:r>
              <a:rPr lang="en-US" sz="1800" dirty="0"/>
              <a:t> </a:t>
            </a:r>
            <a:r>
              <a:rPr lang="en-US" sz="1800" dirty="0" err="1"/>
              <a:t>Kavvadia</a:t>
            </a:r>
            <a:r>
              <a:rPr lang="en-US" sz="1800" dirty="0"/>
              <a:t>, M.D., Greece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Benno Krachler, M.D., Medical Director, Livsstilsmedicin Österåsen; </a:t>
            </a:r>
            <a:br>
              <a:rPr lang="en-US" sz="1800" dirty="0"/>
            </a:br>
            <a:r>
              <a:rPr lang="en-US" sz="1800" dirty="0"/>
              <a:t>Associate Professor, Department of Public Health and Clinical Medicine, </a:t>
            </a:r>
            <a:br>
              <a:rPr lang="en-US" sz="1800" dirty="0"/>
            </a:br>
            <a:r>
              <a:rPr lang="en-US" sz="1800" dirty="0"/>
              <a:t>Sustainable Health, Umeå University, Umeå, Sweden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6F256AD-30F3-B7C3-83FA-548E1AC012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0358" y="6103796"/>
            <a:ext cx="3167253" cy="6037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290620B-E79C-6A3F-4F18-C89EF4E0EC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25644"/>
            <a:ext cx="12191996" cy="11878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40">
            <a:extLst>
              <a:ext uri="{FF2B5EF4-FFF2-40B4-BE49-F238E27FC236}">
                <a16:creationId xmlns:a16="http://schemas.microsoft.com/office/drawing/2014/main" id="{838FB275-CA6C-7A5F-4CF2-42D677589C7F}"/>
              </a:ext>
            </a:extLst>
          </p:cNvPr>
          <p:cNvSpPr/>
          <p:nvPr/>
        </p:nvSpPr>
        <p:spPr>
          <a:xfrm>
            <a:off x="1" y="6012809"/>
            <a:ext cx="8562108" cy="845189"/>
          </a:xfrm>
          <a:custGeom>
            <a:avLst/>
            <a:gdLst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7291449 w 7291449"/>
              <a:gd name="connsiteY2" fmla="*/ 844550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5094514 w 7291449"/>
              <a:gd name="connsiteY2" fmla="*/ 571418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5094514 w 7291449"/>
              <a:gd name="connsiteY2" fmla="*/ 571418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5094514 w 7291449"/>
              <a:gd name="connsiteY2" fmla="*/ 571418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7291449"/>
              <a:gd name="connsiteY0" fmla="*/ 0 h 844550"/>
              <a:gd name="connsiteX1" fmla="*/ 7291449 w 7291449"/>
              <a:gd name="connsiteY1" fmla="*/ 0 h 844550"/>
              <a:gd name="connsiteX2" fmla="*/ 4975761 w 7291449"/>
              <a:gd name="connsiteY2" fmla="*/ 464540 h 844550"/>
              <a:gd name="connsiteX3" fmla="*/ 0 w 7291449"/>
              <a:gd name="connsiteY3" fmla="*/ 844550 h 844550"/>
              <a:gd name="connsiteX4" fmla="*/ 0 w 7291449"/>
              <a:gd name="connsiteY4" fmla="*/ 0 h 844550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4975761 w 8562108"/>
              <a:gd name="connsiteY2" fmla="*/ 47641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153891 w 8562108"/>
              <a:gd name="connsiteY2" fmla="*/ 583293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630794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630794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630794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50016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50016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  <a:gd name="connsiteX0" fmla="*/ 0 w 8562108"/>
              <a:gd name="connsiteY0" fmla="*/ 11875 h 856425"/>
              <a:gd name="connsiteX1" fmla="*/ 8562108 w 8562108"/>
              <a:gd name="connsiteY1" fmla="*/ 0 h 856425"/>
              <a:gd name="connsiteX2" fmla="*/ 5997039 w 8562108"/>
              <a:gd name="connsiteY2" fmla="*/ 500165 h 856425"/>
              <a:gd name="connsiteX3" fmla="*/ 0 w 8562108"/>
              <a:gd name="connsiteY3" fmla="*/ 856425 h 856425"/>
              <a:gd name="connsiteX4" fmla="*/ 0 w 8562108"/>
              <a:gd name="connsiteY4" fmla="*/ 11875 h 8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2108" h="856425">
                <a:moveTo>
                  <a:pt x="0" y="11875"/>
                </a:moveTo>
                <a:lnTo>
                  <a:pt x="8562108" y="0"/>
                </a:lnTo>
                <a:cubicBezTo>
                  <a:pt x="7829796" y="190473"/>
                  <a:pt x="8178142" y="749079"/>
                  <a:pt x="5997039" y="500165"/>
                </a:cubicBezTo>
                <a:cubicBezTo>
                  <a:pt x="3681351" y="318078"/>
                  <a:pt x="1698171" y="765381"/>
                  <a:pt x="0" y="856425"/>
                </a:cubicBezTo>
                <a:lnTo>
                  <a:pt x="0" y="11875"/>
                </a:lnTo>
                <a:close/>
              </a:path>
            </a:pathLst>
          </a:custGeom>
          <a:solidFill>
            <a:srgbClr val="1F1E5A"/>
          </a:solidFill>
          <a:ln>
            <a:solidFill>
              <a:srgbClr val="1F1E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1C17AAB-EA14-BCA7-5C88-DD8586C65C59}"/>
                  </a:ext>
                </a:extLst>
              </p14:cNvPr>
              <p14:cNvContentPartPr/>
              <p14:nvPr/>
            </p14:nvContentPartPr>
            <p14:xfrm>
              <a:off x="8236533" y="6012809"/>
              <a:ext cx="443825" cy="6407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1C17AAB-EA14-BCA7-5C88-DD8586C65C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7894" y="6003810"/>
                <a:ext cx="461463" cy="81715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6">
            <a:extLst>
              <a:ext uri="{FF2B5EF4-FFF2-40B4-BE49-F238E27FC236}">
                <a16:creationId xmlns:a16="http://schemas.microsoft.com/office/drawing/2014/main" id="{0702A419-8869-16C6-9354-F8B1FE61CAA1}"/>
              </a:ext>
            </a:extLst>
          </p:cNvPr>
          <p:cNvSpPr/>
          <p:nvPr/>
        </p:nvSpPr>
        <p:spPr>
          <a:xfrm>
            <a:off x="-130630" y="-81761"/>
            <a:ext cx="12433465" cy="1315957"/>
          </a:xfrm>
          <a:custGeom>
            <a:avLst/>
            <a:gdLst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9108374 w 9108374"/>
              <a:gd name="connsiteY2" fmla="*/ 1507329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8134597 w 9108374"/>
              <a:gd name="connsiteY2" fmla="*/ 1020441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8134597 w 9108374"/>
              <a:gd name="connsiteY2" fmla="*/ 1020441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9108374"/>
              <a:gd name="connsiteY0" fmla="*/ 0 h 1507329"/>
              <a:gd name="connsiteX1" fmla="*/ 9108374 w 9108374"/>
              <a:gd name="connsiteY1" fmla="*/ 0 h 1507329"/>
              <a:gd name="connsiteX2" fmla="*/ 8134597 w 9108374"/>
              <a:gd name="connsiteY2" fmla="*/ 1020441 h 1507329"/>
              <a:gd name="connsiteX3" fmla="*/ 0 w 9108374"/>
              <a:gd name="connsiteY3" fmla="*/ 1507329 h 1507329"/>
              <a:gd name="connsiteX4" fmla="*/ 0 w 9108374"/>
              <a:gd name="connsiteY4" fmla="*/ 0 h 1507329"/>
              <a:gd name="connsiteX0" fmla="*/ 0 w 12265787"/>
              <a:gd name="connsiteY0" fmla="*/ 0 h 1507329"/>
              <a:gd name="connsiteX1" fmla="*/ 12265787 w 12265787"/>
              <a:gd name="connsiteY1" fmla="*/ 0 h 1507329"/>
              <a:gd name="connsiteX2" fmla="*/ 8134597 w 12265787"/>
              <a:gd name="connsiteY2" fmla="*/ 1020441 h 1507329"/>
              <a:gd name="connsiteX3" fmla="*/ 0 w 12265787"/>
              <a:gd name="connsiteY3" fmla="*/ 1507329 h 1507329"/>
              <a:gd name="connsiteX4" fmla="*/ 0 w 12265787"/>
              <a:gd name="connsiteY4" fmla="*/ 0 h 1507329"/>
              <a:gd name="connsiteX0" fmla="*/ 0 w 12265787"/>
              <a:gd name="connsiteY0" fmla="*/ 0 h 1507329"/>
              <a:gd name="connsiteX1" fmla="*/ 12265787 w 12265787"/>
              <a:gd name="connsiteY1" fmla="*/ 0 h 1507329"/>
              <a:gd name="connsiteX2" fmla="*/ 8040696 w 12265787"/>
              <a:gd name="connsiteY2" fmla="*/ 761361 h 1507329"/>
              <a:gd name="connsiteX3" fmla="*/ 0 w 12265787"/>
              <a:gd name="connsiteY3" fmla="*/ 1507329 h 1507329"/>
              <a:gd name="connsiteX4" fmla="*/ 0 w 12265787"/>
              <a:gd name="connsiteY4" fmla="*/ 0 h 1507329"/>
              <a:gd name="connsiteX0" fmla="*/ 23476 w 12289263"/>
              <a:gd name="connsiteY0" fmla="*/ 0 h 1248249"/>
              <a:gd name="connsiteX1" fmla="*/ 12289263 w 12289263"/>
              <a:gd name="connsiteY1" fmla="*/ 0 h 1248249"/>
              <a:gd name="connsiteX2" fmla="*/ 8064172 w 12289263"/>
              <a:gd name="connsiteY2" fmla="*/ 761361 h 1248249"/>
              <a:gd name="connsiteX3" fmla="*/ 0 w 12289263"/>
              <a:gd name="connsiteY3" fmla="*/ 1248249 h 1248249"/>
              <a:gd name="connsiteX4" fmla="*/ 23476 w 12289263"/>
              <a:gd name="connsiteY4" fmla="*/ 0 h 124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9263" h="1248249">
                <a:moveTo>
                  <a:pt x="23476" y="0"/>
                </a:moveTo>
                <a:lnTo>
                  <a:pt x="12289263" y="0"/>
                </a:lnTo>
                <a:cubicBezTo>
                  <a:pt x="11964671" y="340147"/>
                  <a:pt x="8602520" y="706222"/>
                  <a:pt x="8064172" y="761361"/>
                </a:cubicBezTo>
                <a:cubicBezTo>
                  <a:pt x="5293263" y="733652"/>
                  <a:pt x="2711532" y="1085953"/>
                  <a:pt x="0" y="1248249"/>
                </a:cubicBezTo>
                <a:lnTo>
                  <a:pt x="23476" y="0"/>
                </a:lnTo>
                <a:close/>
              </a:path>
            </a:pathLst>
          </a:custGeom>
          <a:gradFill>
            <a:gsLst>
              <a:gs pos="57000">
                <a:srgbClr val="1F1E5A"/>
              </a:gs>
              <a:gs pos="100000">
                <a:srgbClr val="B0E2E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9B4F1-C839-E61B-EAEE-8BC3B5DAEFCB}"/>
              </a:ext>
            </a:extLst>
          </p:cNvPr>
          <p:cNvSpPr txBox="1"/>
          <p:nvPr/>
        </p:nvSpPr>
        <p:spPr>
          <a:xfrm>
            <a:off x="95002" y="67328"/>
            <a:ext cx="7635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Internship in Lifestyle-medicine 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1800" b="1" i="1" dirty="0">
                <a:solidFill>
                  <a:schemeClr val="bg1"/>
                </a:solidFill>
                <a:latin typeface="+mj-lt"/>
              </a:rPr>
              <a:t>developing a curriculum</a:t>
            </a:r>
            <a:endParaRPr lang="en-GR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FA233EE-A17A-C4B2-16EE-9B3ADAEA46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068135"/>
            <a:ext cx="3167253" cy="709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31CBB9-D0B5-5CE3-3085-4ED1DFE97FB5}"/>
              </a:ext>
            </a:extLst>
          </p:cNvPr>
          <p:cNvSpPr/>
          <p:nvPr/>
        </p:nvSpPr>
        <p:spPr>
          <a:xfrm>
            <a:off x="-249009" y="2647439"/>
            <a:ext cx="12690018" cy="2828442"/>
          </a:xfrm>
          <a:custGeom>
            <a:avLst/>
            <a:gdLst>
              <a:gd name="connsiteX0" fmla="*/ 0 w 6470075"/>
              <a:gd name="connsiteY0" fmla="*/ 0 h 742208"/>
              <a:gd name="connsiteX1" fmla="*/ 6470075 w 6470075"/>
              <a:gd name="connsiteY1" fmla="*/ 0 h 742208"/>
              <a:gd name="connsiteX2" fmla="*/ 6470075 w 6470075"/>
              <a:gd name="connsiteY2" fmla="*/ 742208 h 742208"/>
              <a:gd name="connsiteX3" fmla="*/ 0 w 6470075"/>
              <a:gd name="connsiteY3" fmla="*/ 742208 h 742208"/>
              <a:gd name="connsiteX4" fmla="*/ 0 w 6470075"/>
              <a:gd name="connsiteY4" fmla="*/ 0 h 742208"/>
              <a:gd name="connsiteX0" fmla="*/ 0 w 6470075"/>
              <a:gd name="connsiteY0" fmla="*/ 0 h 742208"/>
              <a:gd name="connsiteX1" fmla="*/ 4984175 w 6470075"/>
              <a:gd name="connsiteY1" fmla="*/ 200025 h 742208"/>
              <a:gd name="connsiteX2" fmla="*/ 6470075 w 6470075"/>
              <a:gd name="connsiteY2" fmla="*/ 742208 h 742208"/>
              <a:gd name="connsiteX3" fmla="*/ 0 w 6470075"/>
              <a:gd name="connsiteY3" fmla="*/ 742208 h 742208"/>
              <a:gd name="connsiteX4" fmla="*/ 0 w 6470075"/>
              <a:gd name="connsiteY4" fmla="*/ 0 h 742208"/>
              <a:gd name="connsiteX0" fmla="*/ 0 w 6470075"/>
              <a:gd name="connsiteY0" fmla="*/ 0 h 742208"/>
              <a:gd name="connsiteX1" fmla="*/ 4984175 w 6470075"/>
              <a:gd name="connsiteY1" fmla="*/ 200025 h 742208"/>
              <a:gd name="connsiteX2" fmla="*/ 6470075 w 6470075"/>
              <a:gd name="connsiteY2" fmla="*/ 742208 h 742208"/>
              <a:gd name="connsiteX3" fmla="*/ 0 w 6470075"/>
              <a:gd name="connsiteY3" fmla="*/ 742208 h 742208"/>
              <a:gd name="connsiteX4" fmla="*/ 0 w 6470075"/>
              <a:gd name="connsiteY4" fmla="*/ 0 h 742208"/>
              <a:gd name="connsiteX0" fmla="*/ 0 w 12456538"/>
              <a:gd name="connsiteY0" fmla="*/ 0 h 1470870"/>
              <a:gd name="connsiteX1" fmla="*/ 4984175 w 12456538"/>
              <a:gd name="connsiteY1" fmla="*/ 200025 h 1470870"/>
              <a:gd name="connsiteX2" fmla="*/ 12456538 w 12456538"/>
              <a:gd name="connsiteY2" fmla="*/ 1470870 h 1470870"/>
              <a:gd name="connsiteX3" fmla="*/ 0 w 12456538"/>
              <a:gd name="connsiteY3" fmla="*/ 742208 h 1470870"/>
              <a:gd name="connsiteX4" fmla="*/ 0 w 12456538"/>
              <a:gd name="connsiteY4" fmla="*/ 0 h 1470870"/>
              <a:gd name="connsiteX0" fmla="*/ 0 w 12873728"/>
              <a:gd name="connsiteY0" fmla="*/ 100012 h 1570882"/>
              <a:gd name="connsiteX1" fmla="*/ 12670850 w 12873728"/>
              <a:gd name="connsiteY1" fmla="*/ 0 h 1570882"/>
              <a:gd name="connsiteX2" fmla="*/ 12456538 w 12873728"/>
              <a:gd name="connsiteY2" fmla="*/ 1570882 h 1570882"/>
              <a:gd name="connsiteX3" fmla="*/ 0 w 12873728"/>
              <a:gd name="connsiteY3" fmla="*/ 842220 h 1570882"/>
              <a:gd name="connsiteX4" fmla="*/ 0 w 12873728"/>
              <a:gd name="connsiteY4" fmla="*/ 100012 h 1570882"/>
              <a:gd name="connsiteX0" fmla="*/ 0 w 12873728"/>
              <a:gd name="connsiteY0" fmla="*/ 100012 h 1570882"/>
              <a:gd name="connsiteX1" fmla="*/ 12670850 w 12873728"/>
              <a:gd name="connsiteY1" fmla="*/ 0 h 1570882"/>
              <a:gd name="connsiteX2" fmla="*/ 12456538 w 12873728"/>
              <a:gd name="connsiteY2" fmla="*/ 1570882 h 1570882"/>
              <a:gd name="connsiteX3" fmla="*/ 0 w 12873728"/>
              <a:gd name="connsiteY3" fmla="*/ 842220 h 1570882"/>
              <a:gd name="connsiteX4" fmla="*/ 0 w 12873728"/>
              <a:gd name="connsiteY4" fmla="*/ 100012 h 1570882"/>
              <a:gd name="connsiteX0" fmla="*/ 0 w 12883765"/>
              <a:gd name="connsiteY0" fmla="*/ 100012 h 2928194"/>
              <a:gd name="connsiteX1" fmla="*/ 12670850 w 12883765"/>
              <a:gd name="connsiteY1" fmla="*/ 0 h 2928194"/>
              <a:gd name="connsiteX2" fmla="*/ 12542263 w 12883765"/>
              <a:gd name="connsiteY2" fmla="*/ 2928194 h 2928194"/>
              <a:gd name="connsiteX3" fmla="*/ 0 w 12883765"/>
              <a:gd name="connsiteY3" fmla="*/ 842220 h 2928194"/>
              <a:gd name="connsiteX4" fmla="*/ 0 w 12883765"/>
              <a:gd name="connsiteY4" fmla="*/ 100012 h 2928194"/>
              <a:gd name="connsiteX0" fmla="*/ 0 w 12664048"/>
              <a:gd name="connsiteY0" fmla="*/ 341 h 2828523"/>
              <a:gd name="connsiteX1" fmla="*/ 12413675 w 12664048"/>
              <a:gd name="connsiteY1" fmla="*/ 1671979 h 2828523"/>
              <a:gd name="connsiteX2" fmla="*/ 12542263 w 12664048"/>
              <a:gd name="connsiteY2" fmla="*/ 2828523 h 2828523"/>
              <a:gd name="connsiteX3" fmla="*/ 0 w 12664048"/>
              <a:gd name="connsiteY3" fmla="*/ 742549 h 2828523"/>
              <a:gd name="connsiteX4" fmla="*/ 0 w 12664048"/>
              <a:gd name="connsiteY4" fmla="*/ 341 h 2828523"/>
              <a:gd name="connsiteX0" fmla="*/ 0 w 12664048"/>
              <a:gd name="connsiteY0" fmla="*/ 328 h 2828510"/>
              <a:gd name="connsiteX1" fmla="*/ 12413675 w 12664048"/>
              <a:gd name="connsiteY1" fmla="*/ 1671966 h 2828510"/>
              <a:gd name="connsiteX2" fmla="*/ 12542263 w 12664048"/>
              <a:gd name="connsiteY2" fmla="*/ 2828510 h 2828510"/>
              <a:gd name="connsiteX3" fmla="*/ 0 w 12664048"/>
              <a:gd name="connsiteY3" fmla="*/ 742536 h 2828510"/>
              <a:gd name="connsiteX4" fmla="*/ 0 w 12664048"/>
              <a:gd name="connsiteY4" fmla="*/ 328 h 2828510"/>
              <a:gd name="connsiteX0" fmla="*/ 0 w 12561430"/>
              <a:gd name="connsiteY0" fmla="*/ 328 h 2828510"/>
              <a:gd name="connsiteX1" fmla="*/ 12413675 w 12561430"/>
              <a:gd name="connsiteY1" fmla="*/ 1671966 h 2828510"/>
              <a:gd name="connsiteX2" fmla="*/ 12542263 w 12561430"/>
              <a:gd name="connsiteY2" fmla="*/ 2828510 h 2828510"/>
              <a:gd name="connsiteX3" fmla="*/ 0 w 12561430"/>
              <a:gd name="connsiteY3" fmla="*/ 742536 h 2828510"/>
              <a:gd name="connsiteX4" fmla="*/ 0 w 12561430"/>
              <a:gd name="connsiteY4" fmla="*/ 328 h 2828510"/>
              <a:gd name="connsiteX0" fmla="*/ 0 w 12561430"/>
              <a:gd name="connsiteY0" fmla="*/ 260 h 2828442"/>
              <a:gd name="connsiteX1" fmla="*/ 12413675 w 12561430"/>
              <a:gd name="connsiteY1" fmla="*/ 1671898 h 2828442"/>
              <a:gd name="connsiteX2" fmla="*/ 12542263 w 12561430"/>
              <a:gd name="connsiteY2" fmla="*/ 2828442 h 2828442"/>
              <a:gd name="connsiteX3" fmla="*/ 0 w 12561430"/>
              <a:gd name="connsiteY3" fmla="*/ 742468 h 2828442"/>
              <a:gd name="connsiteX4" fmla="*/ 0 w 12561430"/>
              <a:gd name="connsiteY4" fmla="*/ 260 h 2828442"/>
              <a:gd name="connsiteX0" fmla="*/ 128588 w 12690018"/>
              <a:gd name="connsiteY0" fmla="*/ 260 h 2828442"/>
              <a:gd name="connsiteX1" fmla="*/ 12542263 w 12690018"/>
              <a:gd name="connsiteY1" fmla="*/ 1671898 h 2828442"/>
              <a:gd name="connsiteX2" fmla="*/ 12670851 w 12690018"/>
              <a:gd name="connsiteY2" fmla="*/ 2828442 h 2828442"/>
              <a:gd name="connsiteX3" fmla="*/ 0 w 12690018"/>
              <a:gd name="connsiteY3" fmla="*/ 971068 h 2828442"/>
              <a:gd name="connsiteX4" fmla="*/ 128588 w 12690018"/>
              <a:gd name="connsiteY4" fmla="*/ 260 h 2828442"/>
              <a:gd name="connsiteX0" fmla="*/ 128588 w 12690018"/>
              <a:gd name="connsiteY0" fmla="*/ 260 h 2828442"/>
              <a:gd name="connsiteX1" fmla="*/ 12542263 w 12690018"/>
              <a:gd name="connsiteY1" fmla="*/ 1671898 h 2828442"/>
              <a:gd name="connsiteX2" fmla="*/ 12670851 w 12690018"/>
              <a:gd name="connsiteY2" fmla="*/ 2828442 h 2828442"/>
              <a:gd name="connsiteX3" fmla="*/ 0 w 12690018"/>
              <a:gd name="connsiteY3" fmla="*/ 971068 h 2828442"/>
              <a:gd name="connsiteX4" fmla="*/ 128588 w 12690018"/>
              <a:gd name="connsiteY4" fmla="*/ 260 h 282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0018" h="2828442">
                <a:moveTo>
                  <a:pt x="128588" y="260"/>
                </a:moveTo>
                <a:cubicBezTo>
                  <a:pt x="4352205" y="-33077"/>
                  <a:pt x="9747397" y="3162559"/>
                  <a:pt x="12542263" y="1671898"/>
                </a:cubicBezTo>
                <a:cubicBezTo>
                  <a:pt x="13008988" y="2752739"/>
                  <a:pt x="12175551" y="2647714"/>
                  <a:pt x="12670851" y="2828442"/>
                </a:cubicBezTo>
                <a:cubicBezTo>
                  <a:pt x="8447234" y="2209317"/>
                  <a:pt x="3937867" y="3333268"/>
                  <a:pt x="0" y="971068"/>
                </a:cubicBezTo>
                <a:lnTo>
                  <a:pt x="128588" y="260"/>
                </a:lnTo>
                <a:close/>
              </a:path>
            </a:pathLst>
          </a:custGeom>
          <a:gradFill>
            <a:gsLst>
              <a:gs pos="39000">
                <a:srgbClr val="B5A69A"/>
              </a:gs>
              <a:gs pos="100000">
                <a:srgbClr val="89B4F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F05DEF-5E1C-27B8-D2D2-D7877FB1D139}"/>
              </a:ext>
            </a:extLst>
          </p:cNvPr>
          <p:cNvSpPr/>
          <p:nvPr/>
        </p:nvSpPr>
        <p:spPr>
          <a:xfrm>
            <a:off x="1583626" y="-192952"/>
            <a:ext cx="9271649" cy="1370051"/>
          </a:xfrm>
          <a:custGeom>
            <a:avLst/>
            <a:gdLst>
              <a:gd name="connsiteX0" fmla="*/ 0 w 7778337"/>
              <a:gd name="connsiteY0" fmla="*/ 445671 h 891341"/>
              <a:gd name="connsiteX1" fmla="*/ 3889169 w 7778337"/>
              <a:gd name="connsiteY1" fmla="*/ 0 h 891341"/>
              <a:gd name="connsiteX2" fmla="*/ 7778338 w 7778337"/>
              <a:gd name="connsiteY2" fmla="*/ 445671 h 891341"/>
              <a:gd name="connsiteX3" fmla="*/ 3889169 w 7778337"/>
              <a:gd name="connsiteY3" fmla="*/ 891342 h 891341"/>
              <a:gd name="connsiteX4" fmla="*/ 0 w 7778337"/>
              <a:gd name="connsiteY4" fmla="*/ 445671 h 891341"/>
              <a:gd name="connsiteX0" fmla="*/ 0 w 8383980"/>
              <a:gd name="connsiteY0" fmla="*/ 149657 h 984901"/>
              <a:gd name="connsiteX1" fmla="*/ 4494811 w 8383980"/>
              <a:gd name="connsiteY1" fmla="*/ 83996 h 984901"/>
              <a:gd name="connsiteX2" fmla="*/ 8383980 w 8383980"/>
              <a:gd name="connsiteY2" fmla="*/ 529667 h 984901"/>
              <a:gd name="connsiteX3" fmla="*/ 4494811 w 8383980"/>
              <a:gd name="connsiteY3" fmla="*/ 975338 h 984901"/>
              <a:gd name="connsiteX4" fmla="*/ 0 w 8383980"/>
              <a:gd name="connsiteY4" fmla="*/ 149657 h 984901"/>
              <a:gd name="connsiteX0" fmla="*/ 0 w 9001497"/>
              <a:gd name="connsiteY0" fmla="*/ 131808 h 957575"/>
              <a:gd name="connsiteX1" fmla="*/ 4494811 w 9001497"/>
              <a:gd name="connsiteY1" fmla="*/ 66147 h 957575"/>
              <a:gd name="connsiteX2" fmla="*/ 9001497 w 9001497"/>
              <a:gd name="connsiteY2" fmla="*/ 179309 h 957575"/>
              <a:gd name="connsiteX3" fmla="*/ 4494811 w 9001497"/>
              <a:gd name="connsiteY3" fmla="*/ 957489 h 957575"/>
              <a:gd name="connsiteX4" fmla="*/ 0 w 9001497"/>
              <a:gd name="connsiteY4" fmla="*/ 131808 h 957575"/>
              <a:gd name="connsiteX0" fmla="*/ 25404 w 9026901"/>
              <a:gd name="connsiteY0" fmla="*/ 98704 h 924471"/>
              <a:gd name="connsiteX1" fmla="*/ 4520215 w 9026901"/>
              <a:gd name="connsiteY1" fmla="*/ 33043 h 924471"/>
              <a:gd name="connsiteX2" fmla="*/ 9026901 w 9026901"/>
              <a:gd name="connsiteY2" fmla="*/ 146205 h 924471"/>
              <a:gd name="connsiteX3" fmla="*/ 2988298 w 9026901"/>
              <a:gd name="connsiteY3" fmla="*/ 924385 h 924471"/>
              <a:gd name="connsiteX4" fmla="*/ 25404 w 9026901"/>
              <a:gd name="connsiteY4" fmla="*/ 98704 h 924471"/>
              <a:gd name="connsiteX0" fmla="*/ 25707 w 9027204"/>
              <a:gd name="connsiteY0" fmla="*/ 98704 h 933072"/>
              <a:gd name="connsiteX1" fmla="*/ 4520518 w 9027204"/>
              <a:gd name="connsiteY1" fmla="*/ 33043 h 933072"/>
              <a:gd name="connsiteX2" fmla="*/ 9027204 w 9027204"/>
              <a:gd name="connsiteY2" fmla="*/ 146205 h 933072"/>
              <a:gd name="connsiteX3" fmla="*/ 2988601 w 9027204"/>
              <a:gd name="connsiteY3" fmla="*/ 924385 h 933072"/>
              <a:gd name="connsiteX4" fmla="*/ 25707 w 9027204"/>
              <a:gd name="connsiteY4" fmla="*/ 98704 h 93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7204" h="933072">
                <a:moveTo>
                  <a:pt x="25707" y="98704"/>
                </a:moveTo>
                <a:cubicBezTo>
                  <a:pt x="281027" y="-49853"/>
                  <a:pt x="3020269" y="25126"/>
                  <a:pt x="4520518" y="33043"/>
                </a:cubicBezTo>
                <a:cubicBezTo>
                  <a:pt x="6020767" y="40960"/>
                  <a:pt x="9027204" y="-99932"/>
                  <a:pt x="9027204" y="146205"/>
                </a:cubicBezTo>
                <a:cubicBezTo>
                  <a:pt x="9027204" y="392342"/>
                  <a:pt x="4512601" y="825424"/>
                  <a:pt x="2988601" y="924385"/>
                </a:cubicBezTo>
                <a:cubicBezTo>
                  <a:pt x="1464601" y="1023346"/>
                  <a:pt x="-229613" y="247261"/>
                  <a:pt x="25707" y="98704"/>
                </a:cubicBezTo>
                <a:close/>
              </a:path>
            </a:pathLst>
          </a:custGeom>
          <a:gradFill>
            <a:gsLst>
              <a:gs pos="39000">
                <a:srgbClr val="B5A69A"/>
              </a:gs>
              <a:gs pos="100000">
                <a:srgbClr val="89B4F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3" name="Bildobjekt 8" descr="En bild som visar utomhus, träd, gräs, landskap&#10;&#10;Automatiskt genererad beskrivning">
            <a:extLst>
              <a:ext uri="{FF2B5EF4-FFF2-40B4-BE49-F238E27FC236}">
                <a16:creationId xmlns:a16="http://schemas.microsoft.com/office/drawing/2014/main" id="{A366D9AF-61DA-D005-8464-C6C9874C72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42" y="2318599"/>
            <a:ext cx="5578763" cy="33349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ruta 9">
            <a:extLst>
              <a:ext uri="{FF2B5EF4-FFF2-40B4-BE49-F238E27FC236}">
                <a16:creationId xmlns:a16="http://schemas.microsoft.com/office/drawing/2014/main" id="{BF5AB3CC-CA87-71C8-0DF5-55A5003D630B}"/>
              </a:ext>
            </a:extLst>
          </p:cNvPr>
          <p:cNvSpPr txBox="1"/>
          <p:nvPr/>
        </p:nvSpPr>
        <p:spPr>
          <a:xfrm>
            <a:off x="1583626" y="102952"/>
            <a:ext cx="6351641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Österåsen </a:t>
            </a:r>
            <a:r>
              <a:rPr lang="sv-SE" sz="4000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</a:rPr>
              <a:t>Setting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805777D-5FC8-84D0-6538-9071840611B0}"/>
              </a:ext>
            </a:extLst>
          </p:cNvPr>
          <p:cNvSpPr txBox="1"/>
          <p:nvPr/>
        </p:nvSpPr>
        <p:spPr>
          <a:xfrm>
            <a:off x="213973" y="1549159"/>
            <a:ext cx="470965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Castellar" pitchFamily="18"/>
              </a:rPr>
              <a:t>1900 - ….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E300A3-1D8C-F140-674C-404463616DB1}"/>
              </a:ext>
            </a:extLst>
          </p:cNvPr>
          <p:cNvGrpSpPr/>
          <p:nvPr/>
        </p:nvGrpSpPr>
        <p:grpSpPr>
          <a:xfrm>
            <a:off x="6897310" y="1215458"/>
            <a:ext cx="2007720" cy="173880"/>
            <a:chOff x="6897310" y="1215458"/>
            <a:chExt cx="200772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D90FDB5-0D7A-8EA2-FD7F-3AA5EDE677E6}"/>
                    </a:ext>
                  </a:extLst>
                </p14:cNvPr>
                <p14:cNvContentPartPr/>
                <p14:nvPr/>
              </p14:nvContentPartPr>
              <p14:xfrm>
                <a:off x="6939430" y="1215458"/>
                <a:ext cx="1965600" cy="173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D90FDB5-0D7A-8EA2-FD7F-3AA5EDE677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6430" y="1152818"/>
                  <a:ext cx="2091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06A9DD-5ECF-ED8D-9611-2AE58245F48A}"/>
                    </a:ext>
                  </a:extLst>
                </p14:cNvPr>
                <p14:cNvContentPartPr/>
                <p14:nvPr/>
              </p14:nvContentPartPr>
              <p14:xfrm>
                <a:off x="6897310" y="1241738"/>
                <a:ext cx="3240" cy="113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06A9DD-5ECF-ED8D-9611-2AE58245F4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34670" y="1179098"/>
                  <a:ext cx="128880" cy="239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" name="Bildobjekt 3" descr="En bild som visar karta, text, kartbok&#10;&#10;Automatiskt genererad beskrivning">
            <a:extLst>
              <a:ext uri="{FF2B5EF4-FFF2-40B4-BE49-F238E27FC236}">
                <a16:creationId xmlns:a16="http://schemas.microsoft.com/office/drawing/2014/main" id="{ECA153E4-FD53-EB7A-A7F8-8A2DB6B5A1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584" y="1098989"/>
            <a:ext cx="4803472" cy="51494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2426BDD-6822-DCCD-64C3-4AF5F1BAAEC8}"/>
              </a:ext>
            </a:extLst>
          </p:cNvPr>
          <p:cNvSpPr/>
          <p:nvPr/>
        </p:nvSpPr>
        <p:spPr>
          <a:xfrm>
            <a:off x="-96983" y="-26661"/>
            <a:ext cx="12385964" cy="1487326"/>
          </a:xfrm>
          <a:custGeom>
            <a:avLst/>
            <a:gdLst>
              <a:gd name="connsiteX0" fmla="*/ 0 w 12192000"/>
              <a:gd name="connsiteY0" fmla="*/ 0 h 1009403"/>
              <a:gd name="connsiteX1" fmla="*/ 12192000 w 12192000"/>
              <a:gd name="connsiteY1" fmla="*/ 0 h 1009403"/>
              <a:gd name="connsiteX2" fmla="*/ 12192000 w 12192000"/>
              <a:gd name="connsiteY2" fmla="*/ 1009403 h 1009403"/>
              <a:gd name="connsiteX3" fmla="*/ 0 w 12192000"/>
              <a:gd name="connsiteY3" fmla="*/ 1009403 h 1009403"/>
              <a:gd name="connsiteX4" fmla="*/ 0 w 12192000"/>
              <a:gd name="connsiteY4" fmla="*/ 0 h 1009403"/>
              <a:gd name="connsiteX0" fmla="*/ 0 w 12192000"/>
              <a:gd name="connsiteY0" fmla="*/ 0 h 1353787"/>
              <a:gd name="connsiteX1" fmla="*/ 12192000 w 12192000"/>
              <a:gd name="connsiteY1" fmla="*/ 0 h 1353787"/>
              <a:gd name="connsiteX2" fmla="*/ 12192000 w 12192000"/>
              <a:gd name="connsiteY2" fmla="*/ 1009403 h 1353787"/>
              <a:gd name="connsiteX3" fmla="*/ 47501 w 12192000"/>
              <a:gd name="connsiteY3" fmla="*/ 1353787 h 1353787"/>
              <a:gd name="connsiteX4" fmla="*/ 0 w 12192000"/>
              <a:gd name="connsiteY4" fmla="*/ 0 h 1353787"/>
              <a:gd name="connsiteX0" fmla="*/ 0 w 12192000"/>
              <a:gd name="connsiteY0" fmla="*/ 0 h 1353787"/>
              <a:gd name="connsiteX1" fmla="*/ 12192000 w 12192000"/>
              <a:gd name="connsiteY1" fmla="*/ 0 h 1353787"/>
              <a:gd name="connsiteX2" fmla="*/ 12192000 w 12192000"/>
              <a:gd name="connsiteY2" fmla="*/ 1009403 h 1353787"/>
              <a:gd name="connsiteX3" fmla="*/ 47501 w 12192000"/>
              <a:gd name="connsiteY3" fmla="*/ 1353787 h 1353787"/>
              <a:gd name="connsiteX4" fmla="*/ 0 w 12192000"/>
              <a:gd name="connsiteY4" fmla="*/ 0 h 1353787"/>
              <a:gd name="connsiteX0" fmla="*/ 0 w 12192000"/>
              <a:gd name="connsiteY0" fmla="*/ 0 h 1353787"/>
              <a:gd name="connsiteX1" fmla="*/ 12192000 w 12192000"/>
              <a:gd name="connsiteY1" fmla="*/ 0 h 1353787"/>
              <a:gd name="connsiteX2" fmla="*/ 12192000 w 12192000"/>
              <a:gd name="connsiteY2" fmla="*/ 1009403 h 1353787"/>
              <a:gd name="connsiteX3" fmla="*/ 47501 w 12192000"/>
              <a:gd name="connsiteY3" fmla="*/ 1353787 h 1353787"/>
              <a:gd name="connsiteX4" fmla="*/ 0 w 12192000"/>
              <a:gd name="connsiteY4" fmla="*/ 0 h 1353787"/>
              <a:gd name="connsiteX0" fmla="*/ 0 w 12192000"/>
              <a:gd name="connsiteY0" fmla="*/ 0 h 1353787"/>
              <a:gd name="connsiteX1" fmla="*/ 12192000 w 12192000"/>
              <a:gd name="connsiteY1" fmla="*/ 0 h 1353787"/>
              <a:gd name="connsiteX2" fmla="*/ 12192000 w 12192000"/>
              <a:gd name="connsiteY2" fmla="*/ 1009403 h 1353787"/>
              <a:gd name="connsiteX3" fmla="*/ 47501 w 12192000"/>
              <a:gd name="connsiteY3" fmla="*/ 1353787 h 1353787"/>
              <a:gd name="connsiteX4" fmla="*/ 0 w 12192000"/>
              <a:gd name="connsiteY4" fmla="*/ 0 h 1353787"/>
              <a:gd name="connsiteX0" fmla="*/ 0 w 12192000"/>
              <a:gd name="connsiteY0" fmla="*/ 0 h 1353787"/>
              <a:gd name="connsiteX1" fmla="*/ 12192000 w 12192000"/>
              <a:gd name="connsiteY1" fmla="*/ 0 h 1353787"/>
              <a:gd name="connsiteX2" fmla="*/ 12192000 w 12192000"/>
              <a:gd name="connsiteY2" fmla="*/ 1009403 h 1353787"/>
              <a:gd name="connsiteX3" fmla="*/ 47501 w 12192000"/>
              <a:gd name="connsiteY3" fmla="*/ 1353787 h 1353787"/>
              <a:gd name="connsiteX4" fmla="*/ 0 w 12192000"/>
              <a:gd name="connsiteY4" fmla="*/ 0 h 1353787"/>
              <a:gd name="connsiteX0" fmla="*/ 23751 w 12215751"/>
              <a:gd name="connsiteY0" fmla="*/ 0 h 1448790"/>
              <a:gd name="connsiteX1" fmla="*/ 12215751 w 12215751"/>
              <a:gd name="connsiteY1" fmla="*/ 0 h 1448790"/>
              <a:gd name="connsiteX2" fmla="*/ 12215751 w 12215751"/>
              <a:gd name="connsiteY2" fmla="*/ 1009403 h 1448790"/>
              <a:gd name="connsiteX3" fmla="*/ 0 w 12215751"/>
              <a:gd name="connsiteY3" fmla="*/ 1448790 h 1448790"/>
              <a:gd name="connsiteX4" fmla="*/ 23751 w 12215751"/>
              <a:gd name="connsiteY4" fmla="*/ 0 h 1448790"/>
              <a:gd name="connsiteX0" fmla="*/ 23751 w 12215751"/>
              <a:gd name="connsiteY0" fmla="*/ 0 h 1448790"/>
              <a:gd name="connsiteX1" fmla="*/ 12215751 w 12215751"/>
              <a:gd name="connsiteY1" fmla="*/ 0 h 1448790"/>
              <a:gd name="connsiteX2" fmla="*/ 12215751 w 12215751"/>
              <a:gd name="connsiteY2" fmla="*/ 1009403 h 1448790"/>
              <a:gd name="connsiteX3" fmla="*/ 0 w 12215751"/>
              <a:gd name="connsiteY3" fmla="*/ 1448790 h 1448790"/>
              <a:gd name="connsiteX4" fmla="*/ 23751 w 12215751"/>
              <a:gd name="connsiteY4" fmla="*/ 0 h 1448790"/>
              <a:gd name="connsiteX0" fmla="*/ 23751 w 12215751"/>
              <a:gd name="connsiteY0" fmla="*/ 0 h 1448790"/>
              <a:gd name="connsiteX1" fmla="*/ 12215751 w 12215751"/>
              <a:gd name="connsiteY1" fmla="*/ 0 h 1448790"/>
              <a:gd name="connsiteX2" fmla="*/ 12215751 w 12215751"/>
              <a:gd name="connsiteY2" fmla="*/ 1009403 h 1448790"/>
              <a:gd name="connsiteX3" fmla="*/ 0 w 12215751"/>
              <a:gd name="connsiteY3" fmla="*/ 1448790 h 1448790"/>
              <a:gd name="connsiteX4" fmla="*/ 23751 w 12215751"/>
              <a:gd name="connsiteY4" fmla="*/ 0 h 14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751" h="1448790">
                <a:moveTo>
                  <a:pt x="23751" y="0"/>
                </a:moveTo>
                <a:lnTo>
                  <a:pt x="12215751" y="0"/>
                </a:lnTo>
                <a:lnTo>
                  <a:pt x="12215751" y="1009403"/>
                </a:lnTo>
                <a:cubicBezTo>
                  <a:pt x="8143834" y="1155865"/>
                  <a:pt x="4060041" y="625435"/>
                  <a:pt x="0" y="1448790"/>
                </a:cubicBezTo>
                <a:lnTo>
                  <a:pt x="23751" y="0"/>
                </a:lnTo>
                <a:close/>
              </a:path>
            </a:pathLst>
          </a:custGeom>
          <a:gradFill flip="none" rotWithShape="1">
            <a:gsLst>
              <a:gs pos="19000">
                <a:srgbClr val="4472C4"/>
              </a:gs>
              <a:gs pos="100000">
                <a:srgbClr val="7C9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BE5AC-39E1-2A95-D24E-D050E00815F7}"/>
              </a:ext>
            </a:extLst>
          </p:cNvPr>
          <p:cNvSpPr txBox="1"/>
          <p:nvPr/>
        </p:nvSpPr>
        <p:spPr>
          <a:xfrm>
            <a:off x="4972050" y="581317"/>
            <a:ext cx="370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+mj-lt"/>
              </a:rPr>
              <a:t>- in the crossection of two eras </a:t>
            </a:r>
            <a:endParaRPr lang="en-GR" dirty="0"/>
          </a:p>
        </p:txBody>
      </p:sp>
      <p:pic>
        <p:nvPicPr>
          <p:cNvPr id="5" name="Picture 4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59E315AF-6ACA-A030-D21A-238B640129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51" y="821454"/>
            <a:ext cx="879470" cy="9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A9A61-B49F-7E73-1A6F-8A7AECAA668F}"/>
              </a:ext>
            </a:extLst>
          </p:cNvPr>
          <p:cNvSpPr txBox="1"/>
          <p:nvPr/>
        </p:nvSpPr>
        <p:spPr>
          <a:xfrm>
            <a:off x="4651881" y="106241"/>
            <a:ext cx="2106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Österåsen </a:t>
            </a:r>
            <a:br>
              <a:rPr lang="en-US" sz="1800" dirty="0">
                <a:solidFill>
                  <a:schemeClr val="bg1"/>
                </a:solidFill>
                <a:latin typeface="+mj-lt"/>
              </a:rPr>
            </a:br>
            <a:endParaRPr lang="en-GR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DED8730-1921-E2B6-8BE8-90D2C8317B5D}"/>
              </a:ext>
            </a:extLst>
          </p:cNvPr>
          <p:cNvGraphicFramePr/>
          <p:nvPr/>
        </p:nvGraphicFramePr>
        <p:xfrm>
          <a:off x="557849" y="1912895"/>
          <a:ext cx="2074248" cy="3934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890A72C-CD10-4C71-B466-2D47DBFABE9A}"/>
              </a:ext>
            </a:extLst>
          </p:cNvPr>
          <p:cNvGraphicFramePr/>
          <p:nvPr/>
        </p:nvGraphicFramePr>
        <p:xfrm>
          <a:off x="5841119" y="2788416"/>
          <a:ext cx="1147817" cy="24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56FAC3B-112C-64E6-169F-ED14C18AFC87}"/>
              </a:ext>
            </a:extLst>
          </p:cNvPr>
          <p:cNvGraphicFramePr/>
          <p:nvPr/>
        </p:nvGraphicFramePr>
        <p:xfrm>
          <a:off x="2536274" y="2197485"/>
          <a:ext cx="1748552" cy="336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2515B70-57A3-735F-ACB7-97A09A155361}"/>
              </a:ext>
            </a:extLst>
          </p:cNvPr>
          <p:cNvGraphicFramePr/>
          <p:nvPr/>
        </p:nvGraphicFramePr>
        <p:xfrm>
          <a:off x="7097045" y="2716004"/>
          <a:ext cx="1657252" cy="255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1950BBF-B31B-01F4-0CC7-CC2BD62EFB9B}"/>
              </a:ext>
            </a:extLst>
          </p:cNvPr>
          <p:cNvGraphicFramePr/>
          <p:nvPr/>
        </p:nvGraphicFramePr>
        <p:xfrm>
          <a:off x="8302360" y="2278613"/>
          <a:ext cx="3212057" cy="328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219D420-C26F-89A6-2757-871667C204CB}"/>
              </a:ext>
            </a:extLst>
          </p:cNvPr>
          <p:cNvGraphicFramePr/>
          <p:nvPr/>
        </p:nvGraphicFramePr>
        <p:xfrm>
          <a:off x="4206533" y="2716004"/>
          <a:ext cx="1526477" cy="255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5370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3173D0-FEF1-D081-73C4-EA298F8DF38B}"/>
              </a:ext>
            </a:extLst>
          </p:cNvPr>
          <p:cNvGraphicFramePr/>
          <p:nvPr/>
        </p:nvGraphicFramePr>
        <p:xfrm>
          <a:off x="0" y="437765"/>
          <a:ext cx="11565082" cy="598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C65BDE-98E9-A98B-C072-243E6BD8A50B}"/>
              </a:ext>
            </a:extLst>
          </p:cNvPr>
          <p:cNvSpPr txBox="1"/>
          <p:nvPr/>
        </p:nvSpPr>
        <p:spPr>
          <a:xfrm>
            <a:off x="9091488" y="5382491"/>
            <a:ext cx="308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Conferences/Courses for Healthcare providers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1CE11-2844-74C7-3213-E7276096DC4D}"/>
              </a:ext>
            </a:extLst>
          </p:cNvPr>
          <p:cNvSpPr txBox="1"/>
          <p:nvPr/>
        </p:nvSpPr>
        <p:spPr>
          <a:xfrm>
            <a:off x="8141276" y="4806413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Digital systems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644448-B1D2-89D1-90C8-221D0BB66066}"/>
              </a:ext>
            </a:extLst>
          </p:cNvPr>
          <p:cNvSpPr txBox="1"/>
          <p:nvPr/>
        </p:nvSpPr>
        <p:spPr>
          <a:xfrm>
            <a:off x="7600949" y="3826519"/>
            <a:ext cx="2182092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altLang="en-US" sz="1800" dirty="0" err="1">
                <a:latin typeface="Calibri" panose="020F0502020204030204" pitchFamily="34" charset="0"/>
              </a:rPr>
              <a:t>Umeå</a:t>
            </a:r>
            <a:r>
              <a:rPr lang="en-US" altLang="en-US" sz="1800" dirty="0">
                <a:latin typeface="Calibri" panose="020F0502020204030204" pitchFamily="34" charset="0"/>
              </a:rPr>
              <a:t> University</a:t>
            </a:r>
          </a:p>
        </p:txBody>
      </p:sp>
      <p:pic>
        <p:nvPicPr>
          <p:cNvPr id="68610" name="Picture 2" descr="Umeå University">
            <a:extLst>
              <a:ext uri="{FF2B5EF4-FFF2-40B4-BE49-F238E27FC236}">
                <a16:creationId xmlns:a16="http://schemas.microsoft.com/office/drawing/2014/main" id="{3ECB9FDC-A765-E9F3-BC03-967B7255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159" y="4536784"/>
            <a:ext cx="1473855" cy="12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2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CCC3C52B-E520-83DF-C63E-90C0D308E9CD}"/>
              </a:ext>
            </a:extLst>
          </p:cNvPr>
          <p:cNvSpPr/>
          <p:nvPr/>
        </p:nvSpPr>
        <p:spPr>
          <a:xfrm>
            <a:off x="2038819" y="567677"/>
            <a:ext cx="7593269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7878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3200" b="1" i="0" u="none" strike="noStrike" kern="1200" cap="none" spc="0" baseline="0" dirty="0">
                <a:solidFill>
                  <a:srgbClr val="000099"/>
                </a:solidFill>
                <a:uFillTx/>
                <a:latin typeface="Calibri"/>
                <a:ea typeface="Times New Roman" pitchFamily="18"/>
                <a:cs typeface="Calibri" pitchFamily="34"/>
              </a:rPr>
              <a:t>Multimodal intensive lifestyle intervention</a:t>
            </a:r>
            <a:endParaRPr lang="sv-SE" sz="1100" b="1" i="0" u="none" strike="noStrike" kern="1200" cap="none" spc="0" baseline="0" dirty="0">
              <a:solidFill>
                <a:srgbClr val="000099"/>
              </a:solidFill>
              <a:uFillTx/>
              <a:latin typeface="Calibri"/>
              <a:ea typeface="Times New Roman" pitchFamily="18"/>
              <a:cs typeface="Calibri" pitchFamily="34"/>
            </a:endParaRPr>
          </a:p>
        </p:txBody>
      </p:sp>
      <p:sp>
        <p:nvSpPr>
          <p:cNvPr id="3" name="Text Box 37">
            <a:extLst>
              <a:ext uri="{FF2B5EF4-FFF2-40B4-BE49-F238E27FC236}">
                <a16:creationId xmlns:a16="http://schemas.microsoft.com/office/drawing/2014/main" id="{41945943-5C8B-027E-13CC-3F0DA858C857}"/>
              </a:ext>
            </a:extLst>
          </p:cNvPr>
          <p:cNvSpPr txBox="1"/>
          <p:nvPr/>
        </p:nvSpPr>
        <p:spPr>
          <a:xfrm>
            <a:off x="3926113" y="6037225"/>
            <a:ext cx="324960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9 intervention groups per year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(~ 45 patients/group)</a:t>
            </a:r>
          </a:p>
        </p:txBody>
      </p:sp>
      <p:grpSp>
        <p:nvGrpSpPr>
          <p:cNvPr id="4" name="Grupp 8">
            <a:extLst>
              <a:ext uri="{FF2B5EF4-FFF2-40B4-BE49-F238E27FC236}">
                <a16:creationId xmlns:a16="http://schemas.microsoft.com/office/drawing/2014/main" id="{74CCB072-A138-2617-10E3-335D8C5D4CB5}"/>
              </a:ext>
            </a:extLst>
          </p:cNvPr>
          <p:cNvGrpSpPr/>
          <p:nvPr/>
        </p:nvGrpSpPr>
        <p:grpSpPr>
          <a:xfrm>
            <a:off x="1737268" y="1322771"/>
            <a:ext cx="7797344" cy="4497923"/>
            <a:chOff x="1737268" y="1322771"/>
            <a:chExt cx="7797344" cy="4497923"/>
          </a:xfrm>
        </p:grpSpPr>
        <p:sp>
          <p:nvSpPr>
            <p:cNvPr id="5" name="Line 20">
              <a:extLst>
                <a:ext uri="{FF2B5EF4-FFF2-40B4-BE49-F238E27FC236}">
                  <a16:creationId xmlns:a16="http://schemas.microsoft.com/office/drawing/2014/main" id="{39867DE9-D1E6-3DB3-2FD6-B78BC2AF5CFE}"/>
                </a:ext>
              </a:extLst>
            </p:cNvPr>
            <p:cNvSpPr/>
            <p:nvPr/>
          </p:nvSpPr>
          <p:spPr>
            <a:xfrm>
              <a:off x="4734827" y="2676412"/>
              <a:ext cx="4507" cy="2878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Line 33">
              <a:extLst>
                <a:ext uri="{FF2B5EF4-FFF2-40B4-BE49-F238E27FC236}">
                  <a16:creationId xmlns:a16="http://schemas.microsoft.com/office/drawing/2014/main" id="{AEF16048-D6F6-8AD8-B20B-7BD3E9B1D6C2}"/>
                </a:ext>
              </a:extLst>
            </p:cNvPr>
            <p:cNvSpPr/>
            <p:nvPr/>
          </p:nvSpPr>
          <p:spPr>
            <a:xfrm flipH="1">
              <a:off x="8030498" y="4016117"/>
              <a:ext cx="10076" cy="15847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CDABF77B-B0D0-471B-8D99-76DEC6ACB9F3}"/>
                </a:ext>
              </a:extLst>
            </p:cNvPr>
            <p:cNvSpPr/>
            <p:nvPr/>
          </p:nvSpPr>
          <p:spPr>
            <a:xfrm>
              <a:off x="5855086" y="4197726"/>
              <a:ext cx="4507" cy="13840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2CF6A86B-6C92-708C-00E8-59DD36AE7C43}"/>
                </a:ext>
              </a:extLst>
            </p:cNvPr>
            <p:cNvSpPr/>
            <p:nvPr/>
          </p:nvSpPr>
          <p:spPr>
            <a:xfrm>
              <a:off x="2019580" y="5736753"/>
              <a:ext cx="751503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76196" cap="flat">
              <a:solidFill>
                <a:srgbClr val="666666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F48850C0-77D3-F6DA-1A86-58D6196013E2}"/>
                </a:ext>
              </a:extLst>
            </p:cNvPr>
            <p:cNvSpPr/>
            <p:nvPr/>
          </p:nvSpPr>
          <p:spPr>
            <a:xfrm flipH="1">
              <a:off x="2238359" y="2600562"/>
              <a:ext cx="0" cy="29538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8983762C-B80C-A992-B88D-22C14BB481DA}"/>
                </a:ext>
              </a:extLst>
            </p:cNvPr>
            <p:cNvSpPr/>
            <p:nvPr/>
          </p:nvSpPr>
          <p:spPr>
            <a:xfrm>
              <a:off x="3425296" y="3972043"/>
              <a:ext cx="0" cy="15823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3E64DBFB-7476-1957-6BAE-769754E96A66}"/>
                </a:ext>
              </a:extLst>
            </p:cNvPr>
            <p:cNvSpPr/>
            <p:nvPr/>
          </p:nvSpPr>
          <p:spPr>
            <a:xfrm>
              <a:off x="3798134" y="1322771"/>
              <a:ext cx="1752785" cy="1353686"/>
            </a:xfrm>
            <a:prstGeom prst="rect">
              <a:avLst/>
            </a:prstGeom>
            <a:solidFill>
              <a:srgbClr val="FFE57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400" b="1" i="0" u="none" strike="noStrike" kern="1200" cap="none" spc="0" baseline="0" dirty="0">
                  <a:solidFill>
                    <a:srgbClr val="000099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Base week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5 days 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0" i="0" u="none" strike="noStrike" kern="1200" cap="none" spc="0" baseline="0" dirty="0">
                  <a:solidFill>
                    <a:srgbClr val="7F7F7F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diet / physical activity / stress management</a:t>
              </a: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2C621578-B0F8-7E54-5AEF-0502F28D5BE2}"/>
                </a:ext>
              </a:extLst>
            </p:cNvPr>
            <p:cNvSpPr/>
            <p:nvPr/>
          </p:nvSpPr>
          <p:spPr>
            <a:xfrm>
              <a:off x="7041392" y="2330833"/>
              <a:ext cx="0" cy="32699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52020359-3396-A280-4914-EA01286E67FC}"/>
                </a:ext>
              </a:extLst>
            </p:cNvPr>
            <p:cNvSpPr/>
            <p:nvPr/>
          </p:nvSpPr>
          <p:spPr>
            <a:xfrm>
              <a:off x="4904686" y="2844387"/>
              <a:ext cx="1949637" cy="1407755"/>
            </a:xfrm>
            <a:prstGeom prst="rect">
              <a:avLst/>
            </a:prstGeom>
            <a:solidFill>
              <a:srgbClr val="FFCCCC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400" b="1" i="0" u="none" strike="noStrike" kern="1200" cap="none" spc="0" baseline="0" dirty="0">
                  <a:solidFill>
                    <a:srgbClr val="000099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”Immersion”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18 days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1" i="0" u="none" strike="noStrike" kern="1200" cap="none" spc="0" baseline="0" dirty="0">
                  <a:solidFill>
                    <a:srgbClr val="7F7F7F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Weight / pain / stress  </a:t>
              </a:r>
              <a:r>
                <a:rPr lang="sv-SE" sz="1200" b="0" i="0" u="none" strike="noStrike" kern="1200" cap="none" spc="0" baseline="0" dirty="0">
                  <a:solidFill>
                    <a:srgbClr val="7F7F7F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diabetes / tobacco / IBS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endParaRPr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0388DE3E-A0ED-7398-4631-0FC5F0A08560}"/>
                </a:ext>
              </a:extLst>
            </p:cNvPr>
            <p:cNvSpPr/>
            <p:nvPr/>
          </p:nvSpPr>
          <p:spPr>
            <a:xfrm>
              <a:off x="6472680" y="1489996"/>
              <a:ext cx="1145889" cy="1058052"/>
            </a:xfrm>
            <a:prstGeom prst="rect">
              <a:avLst/>
            </a:prstGeom>
            <a:solidFill>
              <a:srgbClr val="FF99FF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400" b="1" i="0" u="none" strike="noStrike" kern="1200" cap="none" spc="0" baseline="0" dirty="0">
                  <a:solidFill>
                    <a:srgbClr val="000099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Follow up</a:t>
              </a:r>
              <a:endParaRPr lang="sv-SE" sz="1400" b="0" i="0" u="none" strike="noStrike" kern="1200" cap="none" spc="0" baseline="0" dirty="0">
                <a:solidFill>
                  <a:srgbClr val="000099"/>
                </a:solidFill>
                <a:uFillTx/>
                <a:latin typeface="Arial" pitchFamily="34"/>
                <a:ea typeface="Times New Roman" pitchFamily="18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5 days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0" i="0" u="none" strike="noStrike" kern="1200" cap="none" spc="0" baseline="0" dirty="0">
                  <a:solidFill>
                    <a:srgbClr val="7F7F7F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RAND-36</a:t>
              </a:r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B2556864-5AE3-C617-34A1-26B079751CAC}"/>
                </a:ext>
              </a:extLst>
            </p:cNvPr>
            <p:cNvSpPr/>
            <p:nvPr/>
          </p:nvSpPr>
          <p:spPr>
            <a:xfrm>
              <a:off x="6081756" y="4570198"/>
              <a:ext cx="753191" cy="549801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custDash>
                <a:ds d="299906" sp="299906"/>
              </a:custDash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0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~ 6 months</a:t>
              </a: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BB8AC4C8-5565-147B-1262-3B04DD3DEC6F}"/>
                </a:ext>
              </a:extLst>
            </p:cNvPr>
            <p:cNvSpPr/>
            <p:nvPr/>
          </p:nvSpPr>
          <p:spPr>
            <a:xfrm>
              <a:off x="5082052" y="4584006"/>
              <a:ext cx="627662" cy="549801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custDash>
                <a:ds d="299906" sp="299906"/>
              </a:custDash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0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~ 5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0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weeks</a:t>
              </a:r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A7DABEF-5F5C-0B8F-2F73-5EFE5C811FE8}"/>
                </a:ext>
              </a:extLst>
            </p:cNvPr>
            <p:cNvSpPr/>
            <p:nvPr/>
          </p:nvSpPr>
          <p:spPr>
            <a:xfrm>
              <a:off x="3520558" y="4401382"/>
              <a:ext cx="1100361" cy="814154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custDash>
                <a:ds d="299906" sp="299906"/>
              </a:custDash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0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Preparation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000" b="1" i="0" u="none" strike="noStrike" kern="1200" cap="none" spc="0" baseline="0" dirty="0">
                  <a:solidFill>
                    <a:srgbClr val="7F7F7F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Digitalt complement?</a:t>
              </a:r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35300FC-1733-B897-0806-F08FD0C61C51}"/>
                </a:ext>
              </a:extLst>
            </p:cNvPr>
            <p:cNvSpPr/>
            <p:nvPr/>
          </p:nvSpPr>
          <p:spPr>
            <a:xfrm>
              <a:off x="2334920" y="4468380"/>
              <a:ext cx="1013319" cy="747156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custDash>
                <a:ds d="299906" sp="299906"/>
              </a:custDash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0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”Run-in”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000" b="1" i="0" u="none" strike="noStrike" kern="1200" cap="none" spc="0" baseline="0" dirty="0">
                  <a:solidFill>
                    <a:srgbClr val="7F7F7F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Goål &lt;90 days</a:t>
              </a:r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998B4798-DB9B-0507-7B73-D651554AD676}"/>
                </a:ext>
              </a:extLst>
            </p:cNvPr>
            <p:cNvSpPr/>
            <p:nvPr/>
          </p:nvSpPr>
          <p:spPr>
            <a:xfrm>
              <a:off x="7405945" y="3080220"/>
              <a:ext cx="1269260" cy="988731"/>
            </a:xfrm>
            <a:prstGeom prst="rect">
              <a:avLst/>
            </a:prstGeom>
            <a:solidFill>
              <a:srgbClr val="CC99FF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1" i="0" u="none" strike="noStrike" kern="1200" cap="none" spc="0" baseline="0" dirty="0">
                  <a:solidFill>
                    <a:srgbClr val="000099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Follow up-survey: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050" b="0" i="0" u="none" strike="noStrike" kern="1200" cap="none" spc="0" baseline="0" dirty="0">
                  <a:solidFill>
                    <a:srgbClr val="7F7F7F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RAND-36</a:t>
              </a:r>
            </a:p>
          </p:txBody>
        </p:sp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80E7421C-FBFC-E814-C69A-779463B5317E}"/>
                </a:ext>
              </a:extLst>
            </p:cNvPr>
            <p:cNvSpPr/>
            <p:nvPr/>
          </p:nvSpPr>
          <p:spPr>
            <a:xfrm>
              <a:off x="2718712" y="2844387"/>
              <a:ext cx="1352982" cy="1407755"/>
            </a:xfrm>
            <a:prstGeom prst="rect">
              <a:avLst/>
            </a:prstGeom>
            <a:solidFill>
              <a:srgbClr val="ABFFFF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400" b="1" i="0" u="none" strike="noStrike" kern="1200" cap="none" spc="0" baseline="0" dirty="0">
                  <a:solidFill>
                    <a:srgbClr val="000099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Clinical evaluation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1 day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0" i="0" u="none" strike="noStrike" kern="1200" cap="none" spc="0" baseline="0" dirty="0">
                  <a:solidFill>
                    <a:srgbClr val="7F7F7F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Health survey, RAND-36</a:t>
              </a:r>
              <a:r>
                <a:rPr lang="sv-SE" sz="900" b="0" i="0" u="none" strike="noStrike" kern="1200" cap="none" spc="0" baseline="0" dirty="0">
                  <a:solidFill>
                    <a:srgbClr val="7F7F7F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 </a:t>
              </a:r>
              <a:endParaRPr lang="sv-SE" sz="1800" b="0" i="0" u="none" strike="noStrike" kern="1200" cap="none" spc="0" baseline="0" dirty="0">
                <a:solidFill>
                  <a:srgbClr val="7F7F7F"/>
                </a:solidFill>
                <a:uFillTx/>
                <a:latin typeface="Arial" pitchFamily="34"/>
                <a:ea typeface="Times New Roman" pitchFamily="18"/>
                <a:cs typeface="Arial" pitchFamily="34"/>
              </a:endParaRPr>
            </a:p>
          </p:txBody>
        </p:sp>
        <p:sp>
          <p:nvSpPr>
            <p:cNvPr id="21" name="Ellips 1">
              <a:extLst>
                <a:ext uri="{FF2B5EF4-FFF2-40B4-BE49-F238E27FC236}">
                  <a16:creationId xmlns:a16="http://schemas.microsoft.com/office/drawing/2014/main" id="{A6F0270D-8251-BCF6-94FC-31BE03CC4F14}"/>
                </a:ext>
              </a:extLst>
            </p:cNvPr>
            <p:cNvSpPr/>
            <p:nvPr/>
          </p:nvSpPr>
          <p:spPr>
            <a:xfrm>
              <a:off x="2163863" y="5655170"/>
              <a:ext cx="134828" cy="1631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9FF33"/>
            </a:solidFill>
            <a:ln w="12701" cap="flat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2" name="Ellips 37">
              <a:extLst>
                <a:ext uri="{FF2B5EF4-FFF2-40B4-BE49-F238E27FC236}">
                  <a16:creationId xmlns:a16="http://schemas.microsoft.com/office/drawing/2014/main" id="{86B09C02-153C-A95F-E35E-CA1A28B115D5}"/>
                </a:ext>
              </a:extLst>
            </p:cNvPr>
            <p:cNvSpPr/>
            <p:nvPr/>
          </p:nvSpPr>
          <p:spPr>
            <a:xfrm>
              <a:off x="3357896" y="5655170"/>
              <a:ext cx="134828" cy="1631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ABFFFF"/>
            </a:solidFill>
            <a:ln w="12701" cap="flat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3" name="Ellips 38">
              <a:extLst>
                <a:ext uri="{FF2B5EF4-FFF2-40B4-BE49-F238E27FC236}">
                  <a16:creationId xmlns:a16="http://schemas.microsoft.com/office/drawing/2014/main" id="{0AC8A9E9-F104-593D-69A5-94FA9D8100FE}"/>
                </a:ext>
              </a:extLst>
            </p:cNvPr>
            <p:cNvSpPr/>
            <p:nvPr/>
          </p:nvSpPr>
          <p:spPr>
            <a:xfrm>
              <a:off x="4671386" y="5655170"/>
              <a:ext cx="134828" cy="1631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D4B"/>
            </a:solidFill>
            <a:ln w="12701" cap="flat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4" name="Ellips 39">
              <a:extLst>
                <a:ext uri="{FF2B5EF4-FFF2-40B4-BE49-F238E27FC236}">
                  <a16:creationId xmlns:a16="http://schemas.microsoft.com/office/drawing/2014/main" id="{E046A74A-C3D1-3CAC-3283-F9D943D631DF}"/>
                </a:ext>
              </a:extLst>
            </p:cNvPr>
            <p:cNvSpPr/>
            <p:nvPr/>
          </p:nvSpPr>
          <p:spPr>
            <a:xfrm>
              <a:off x="5797808" y="5655170"/>
              <a:ext cx="134828" cy="1631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AFAF"/>
            </a:solidFill>
            <a:ln w="12701" cap="flat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5" name="Ellips 40">
              <a:extLst>
                <a:ext uri="{FF2B5EF4-FFF2-40B4-BE49-F238E27FC236}">
                  <a16:creationId xmlns:a16="http://schemas.microsoft.com/office/drawing/2014/main" id="{AA4C6C88-4310-B3AE-A490-C967E9515620}"/>
                </a:ext>
              </a:extLst>
            </p:cNvPr>
            <p:cNvSpPr/>
            <p:nvPr/>
          </p:nvSpPr>
          <p:spPr>
            <a:xfrm>
              <a:off x="6973991" y="5655170"/>
              <a:ext cx="134828" cy="1631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99FF"/>
            </a:solidFill>
            <a:ln w="12701" cap="flat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6" name="Ellips 41">
              <a:extLst>
                <a:ext uri="{FF2B5EF4-FFF2-40B4-BE49-F238E27FC236}">
                  <a16:creationId xmlns:a16="http://schemas.microsoft.com/office/drawing/2014/main" id="{C64E524A-7B2A-1229-B61F-412387294567}"/>
                </a:ext>
              </a:extLst>
            </p:cNvPr>
            <p:cNvSpPr/>
            <p:nvPr/>
          </p:nvSpPr>
          <p:spPr>
            <a:xfrm>
              <a:off x="7963088" y="5657511"/>
              <a:ext cx="134828" cy="1631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5AA9B56F-BC3C-0BB5-AAA9-F3818D8179AB}"/>
                </a:ext>
              </a:extLst>
            </p:cNvPr>
            <p:cNvSpPr/>
            <p:nvPr/>
          </p:nvSpPr>
          <p:spPr>
            <a:xfrm>
              <a:off x="7159349" y="4563322"/>
              <a:ext cx="753191" cy="549801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custDash>
                <a:ds d="299906" sp="299906"/>
              </a:custDash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0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~ 18 months</a:t>
              </a: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4A7783BC-7924-7CA0-ABA9-5D3B19F4F767}"/>
                </a:ext>
              </a:extLst>
            </p:cNvPr>
            <p:cNvSpPr/>
            <p:nvPr/>
          </p:nvSpPr>
          <p:spPr>
            <a:xfrm>
              <a:off x="1766172" y="2119679"/>
              <a:ext cx="960705" cy="556732"/>
            </a:xfrm>
            <a:prstGeom prst="rect">
              <a:avLst/>
            </a:prstGeom>
            <a:solidFill>
              <a:srgbClr val="D9FF6D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F28810C5-34E4-EF3D-ADE9-53233A40E5E3}"/>
                </a:ext>
              </a:extLst>
            </p:cNvPr>
            <p:cNvSpPr/>
            <p:nvPr/>
          </p:nvSpPr>
          <p:spPr>
            <a:xfrm>
              <a:off x="1737268" y="2228950"/>
              <a:ext cx="1064709" cy="46619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4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ea typeface="Times New Roman" pitchFamily="18"/>
                  <a:cs typeface="Arial" pitchFamily="34"/>
                </a:rPr>
                <a:t>Referral</a:t>
              </a:r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id="{4B4FF5E0-3609-4EEA-63DA-AB3E36A7AC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15450" y="6037225"/>
            <a:ext cx="2718712" cy="7096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EC65319A-6147-932A-0349-A832D52DF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635659"/>
              </p:ext>
            </p:extLst>
          </p:nvPr>
        </p:nvGraphicFramePr>
        <p:xfrm>
          <a:off x="884901" y="305473"/>
          <a:ext cx="10137056" cy="509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4">
            <a:extLst>
              <a:ext uri="{FF2B5EF4-FFF2-40B4-BE49-F238E27FC236}">
                <a16:creationId xmlns:a16="http://schemas.microsoft.com/office/drawing/2014/main" id="{A22E90F8-F6E9-D3DB-EF81-FCCC0BE04FAD}"/>
              </a:ext>
            </a:extLst>
          </p:cNvPr>
          <p:cNvSpPr txBox="1"/>
          <p:nvPr/>
        </p:nvSpPr>
        <p:spPr>
          <a:xfrm>
            <a:off x="1081552" y="5642113"/>
            <a:ext cx="10028901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Multimodal intervention for patients with complex lifestyle-related issues - a simultaneous intervention to several systemic interrelated determinants of disease in vivo.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A1A80A-C3C6-AAE9-A500-3C40B5C801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349995"/>
            <a:ext cx="2267712" cy="5080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C0B960-568A-7043-5E95-552668334CED}"/>
              </a:ext>
            </a:extLst>
          </p:cNvPr>
          <p:cNvSpPr/>
          <p:nvPr/>
        </p:nvSpPr>
        <p:spPr>
          <a:xfrm>
            <a:off x="884901" y="305473"/>
            <a:ext cx="10137056" cy="50957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11827</TotalTime>
  <Words>1635</Words>
  <Application>Microsoft Office PowerPoint</Application>
  <PresentationFormat>Widescreen</PresentationFormat>
  <Paragraphs>289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Castellar</vt:lpstr>
      <vt:lpstr>Courier New</vt:lpstr>
      <vt:lpstr>Palace Script MT</vt:lpstr>
      <vt:lpstr>Times New Roman</vt:lpstr>
      <vt:lpstr>Office Theme</vt:lpstr>
      <vt:lpstr> Pela Petraki Kavvadia, M.D., Greece Benno Krachler, M.D., PhD,   Livsstilsmedicin Österåsen &amp; Umeå University, Sweden  </vt:lpstr>
      <vt:lpstr>PowerPoint Presentation</vt:lpstr>
      <vt:lpstr>Conflict of Interest</vt:lpstr>
      <vt:lpstr>  Residential settings allow for more intensive lifestyle interventions and thus have potential to reach patients with higher needs and lower levels of self-efficacy. Currently, only few clinics offer residential programs for intensive lifestyle interventions Europe-wide making it difficult for health professionals to gain clinical experience. Below, we describe the residential program at Livsstilsmedicin Österåsen (Sweden) and how we developed a preliminary model for internship. We share our experience of involving colleges in clinical work, overcoming language- and administrative barriers. The workshop is intended for both experienced colleagues who intend to offer similar internships and students/colleges interested in participating.  Pela Petraki Kavvadia, M.D., Greece  Benno Krachler, M.D., Medical Director, Livsstilsmedicin Österåsen;  Associate Professor, Department of Public Health and Clinical Medicine,  Sustainable Health, Umeå University, Umeå, Sweden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Nutrition Prescription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Sleep – Activities (incl meals) daily 07.15- 19.00</vt:lpstr>
      <vt:lpstr>PowerPoint Presentation</vt:lpstr>
      <vt:lpstr>PowerPoint Presentation</vt:lpstr>
      <vt:lpstr>PowerPoint Presentation</vt:lpstr>
      <vt:lpstr>General Competencies for practice of LSM (ELMO)</vt:lpstr>
      <vt:lpstr>Resident-Patient Relationship: Living the patient’s experience:Processing and analysis of Curriculum Competency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in Lifestyle-medicine – developing a curriculum.  Residential settings allow for more intensive lifestyle interventions and have thus potential to reach patients with higher needs and lower levels of self-efficacy. Currently, only few clinics offer residential programs for intensive lifestyle interventions Europe-wide making it difficult for health professionals to gain clinical experience. In our workshop we describe the residential program at Livsstilsmedicin Österåsen (Sweden) and how we developed a preliminary model for internship. We share our experience of involving colleges in clinical work, overcoming language- and administrative barriers. The workshop is intended for both experienced colleagues who intend to offer similar internships and students/colleges interested in participating.  Benno Krachler, M.D., Medical Director, Livsstilsmedicin Österåsen; Associate Professor, Department of Public Health and Clinical Medicine, Sustainable Health, Umeå University, Umeå, Sweden  Pela Petraki Kavvadia, M.D., Greece</dc:title>
  <dc:creator>pela petraki kavvadia</dc:creator>
  <cp:lastModifiedBy>Yiota Mitroyianni</cp:lastModifiedBy>
  <cp:revision>144</cp:revision>
  <cp:lastPrinted>2023-11-04T16:33:32Z</cp:lastPrinted>
  <dcterms:created xsi:type="dcterms:W3CDTF">2023-09-23T22:09:32Z</dcterms:created>
  <dcterms:modified xsi:type="dcterms:W3CDTF">2024-01-05T08:33:01Z</dcterms:modified>
</cp:coreProperties>
</file>